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758C3A"/>
    <a:srgbClr val="023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EF24C5C-876B-4E7B-B9C1-20E6E108EBDD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8DC9B9-0513-4614-B424-C87F39330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D86764-411C-4149-A990-FB0E15632606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A6F7EE-5552-4F4F-9B63-4CD69667254E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4C14BD-4D9B-4A67-A597-087AFA280411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75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63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82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27" descr="nb v rufghjf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solidFill>
                  <a:schemeClr val="bg1"/>
                </a:solidFill>
              </a:rPr>
              <a:t>Page </a:t>
            </a:r>
            <a:fld id="{D231E0E9-3804-45E3-A814-6DAEC1EE7A46}" type="slidenum">
              <a:rPr lang="fr-FR" b="1">
                <a:solidFill>
                  <a:schemeClr val="bg1"/>
                </a:solidFill>
              </a:rPr>
              <a:pPr eaLnBrk="1" hangingPunct="1"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hlinkClick r:id="rId3"/>
              </a:rPr>
              <a:t>Free Powerpoint Templates</a:t>
            </a:r>
            <a:endParaRPr lang="fr-FR"/>
          </a:p>
        </p:txBody>
      </p:sp>
      <p:pic>
        <p:nvPicPr>
          <p:cNvPr id="2051" name="Picture 22" descr="bvcb dfbvcd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4925" y="333375"/>
            <a:ext cx="6877050" cy="14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 smtClean="0">
                <a:solidFill>
                  <a:srgbClr val="023CB1"/>
                </a:solidFill>
                <a:latin typeface="Verdana" pitchFamily="34" charset="0"/>
              </a:rPr>
              <a:t>WHAT IS A </a:t>
            </a:r>
          </a:p>
          <a:p>
            <a:pPr eaLnBrk="1" hangingPunct="1"/>
            <a:r>
              <a:rPr lang="fr-FR" sz="3600" b="1" dirty="0" smtClean="0">
                <a:solidFill>
                  <a:srgbClr val="023CB1"/>
                </a:solidFill>
                <a:latin typeface="Verdana" pitchFamily="34" charset="0"/>
              </a:rPr>
              <a:t>MNEMONIC DEVICE??</a:t>
            </a:r>
            <a:endParaRPr lang="fr-FR" sz="2800" i="1" dirty="0">
              <a:solidFill>
                <a:srgbClr val="023C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692696"/>
            <a:ext cx="2160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Bun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2. Shoe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Tree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4. Door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5. </a:t>
            </a:r>
            <a:r>
              <a:rPr lang="en-US" sz="2400" dirty="0" smtClean="0">
                <a:solidFill>
                  <a:srgbClr val="FFFF00"/>
                </a:solidFill>
              </a:rPr>
              <a:t>Hive	      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6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Sticks	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  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7</a:t>
            </a:r>
            <a:r>
              <a:rPr lang="en-US" sz="2400" dirty="0">
                <a:solidFill>
                  <a:srgbClr val="FFFF00"/>
                </a:solidFill>
              </a:rPr>
              <a:t>. Heaven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8. Gate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9. Vine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10. Hen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9812" y="692696"/>
            <a:ext cx="4644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Pineapple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Cowboy hat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Bottle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Pencil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Car			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George Washington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Candy Bar		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Computer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Lifeguard Chair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Sock</a:t>
            </a:r>
          </a:p>
        </p:txBody>
      </p:sp>
    </p:spTree>
    <p:extLst>
      <p:ext uri="{BB962C8B-B14F-4D97-AF65-F5344CB8AC3E}">
        <p14:creationId xmlns:p14="http://schemas.microsoft.com/office/powerpoint/2010/main" val="3824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892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5.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Visual Association 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Involves linking a picture with the item you need to remember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6931" y="3343525"/>
            <a:ext cx="5807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Italy looks like a boot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913"/>
            <a:ext cx="5715000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6180" y="4149080"/>
            <a:ext cx="5778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Jordan looks like a lady’s </a:t>
            </a:r>
            <a:r>
              <a:rPr lang="en-US" sz="2800" b="1" dirty="0" smtClean="0">
                <a:solidFill>
                  <a:srgbClr val="FFFF00"/>
                </a:solidFill>
              </a:rPr>
              <a:t>head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180" y="5013176"/>
            <a:ext cx="5634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Red Sea looks like a peace sign or snail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b="4594"/>
          <a:stretch/>
        </p:blipFill>
        <p:spPr bwMode="auto">
          <a:xfrm>
            <a:off x="2847181" y="2132521"/>
            <a:ext cx="3810000" cy="314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41" y="1072487"/>
            <a:ext cx="4473277" cy="489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1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892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2800" b="1" dirty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6.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Chunking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Involves reducing items that you need to memorize into organized groupings.    </a:t>
            </a:r>
          </a:p>
          <a:p>
            <a:pPr lvl="0" algn="just" eaLnBrk="1" hangingPunct="1"/>
            <a:endParaRPr lang="en-US" sz="28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Example:  Phone number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9924" y="4221088"/>
            <a:ext cx="5176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74177691120011271941112000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892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2800" b="1" dirty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6921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6.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Chunking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Involves reducing items that you need to memorize into organized groupings.    Example:  Phone number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9924" y="4221088"/>
            <a:ext cx="52843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7-4-1776 / 9-11-2001 / 12-7-1941 / 1-1-2000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92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What is a Mnemonic Device ?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18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3200" b="1" u="sng" dirty="0" smtClean="0">
                <a:solidFill>
                  <a:schemeClr val="bg1"/>
                </a:solidFill>
                <a:latin typeface="Verdana" pitchFamily="34" charset="0"/>
              </a:rPr>
              <a:t>Practice </a:t>
            </a:r>
            <a:r>
              <a:rPr lang="fr-FR" sz="3200" b="1" u="sng" dirty="0" err="1" smtClean="0">
                <a:solidFill>
                  <a:schemeClr val="bg1"/>
                </a:solidFill>
                <a:latin typeface="Verdana" pitchFamily="34" charset="0"/>
              </a:rPr>
              <a:t>with</a:t>
            </a:r>
            <a:r>
              <a:rPr lang="fr-FR" sz="3200" b="1" u="sng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3200" b="1" u="sng" dirty="0" err="1" smtClean="0">
                <a:solidFill>
                  <a:schemeClr val="bg1"/>
                </a:solidFill>
                <a:latin typeface="Verdana" pitchFamily="34" charset="0"/>
              </a:rPr>
              <a:t>Spelling</a:t>
            </a:r>
            <a:r>
              <a:rPr lang="fr-FR" sz="3200" b="1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</a:p>
          <a:p>
            <a:pPr algn="just" eaLnBrk="1" hangingPunct="1"/>
            <a:endParaRPr lang="fr-FR" sz="32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Europe</a:t>
            </a:r>
            <a:r>
              <a:rPr lang="en-US" sz="32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5656" y="3244334"/>
            <a:ext cx="667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E   	U	</a:t>
            </a:r>
            <a:r>
              <a:rPr lang="en-US" sz="5400" b="1" dirty="0" smtClean="0">
                <a:solidFill>
                  <a:srgbClr val="FFFF00"/>
                </a:solidFill>
              </a:rPr>
              <a:t>       ROPE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92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What is a Mnemonic Device ?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08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u="sng" dirty="0" smtClean="0">
                <a:solidFill>
                  <a:schemeClr val="bg1"/>
                </a:solidFill>
                <a:latin typeface="Verdana" pitchFamily="34" charset="0"/>
              </a:rPr>
              <a:t>Practice </a:t>
            </a:r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with</a:t>
            </a:r>
            <a:r>
              <a:rPr lang="fr-FR" sz="2800" b="1" u="sng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Spelling</a:t>
            </a:r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</a:p>
          <a:p>
            <a:pPr algn="just" eaLnBrk="1" hangingPunct="1"/>
            <a:endParaRPr lang="fr-FR" sz="28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Australia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996952"/>
            <a:ext cx="74321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A   </a:t>
            </a:r>
            <a:r>
              <a:rPr lang="en-US" sz="4800" b="1" dirty="0">
                <a:solidFill>
                  <a:srgbClr val="FFFF00"/>
                </a:solidFill>
              </a:rPr>
              <a:t>	us	</a:t>
            </a:r>
            <a:r>
              <a:rPr lang="en-US" sz="4800" b="1" dirty="0" smtClean="0">
                <a:solidFill>
                  <a:srgbClr val="FFFF00"/>
                </a:solidFill>
              </a:rPr>
              <a:t>     </a:t>
            </a:r>
            <a:r>
              <a:rPr lang="en-US" sz="4800" b="1" dirty="0" err="1" smtClean="0">
                <a:solidFill>
                  <a:srgbClr val="FFFF00"/>
                </a:solidFill>
              </a:rPr>
              <a:t>trali</a:t>
            </a:r>
            <a:r>
              <a:rPr lang="en-US" sz="4800" b="1" dirty="0">
                <a:solidFill>
                  <a:srgbClr val="FFFF00"/>
                </a:solidFill>
              </a:rPr>
              <a:t>	</a:t>
            </a:r>
            <a:r>
              <a:rPr lang="en-US" sz="4800" b="1" dirty="0" smtClean="0">
                <a:solidFill>
                  <a:srgbClr val="FFFF00"/>
                </a:solidFill>
              </a:rPr>
              <a:t>   a</a:t>
            </a:r>
            <a:endParaRPr lang="en-US" sz="4800" b="1" dirty="0">
              <a:solidFill>
                <a:srgbClr val="FFFF00"/>
              </a:solidFill>
            </a:endParaRPr>
          </a:p>
          <a:p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The </a:t>
            </a:r>
            <a:r>
              <a:rPr lang="en-US" sz="4800" b="1" dirty="0">
                <a:solidFill>
                  <a:srgbClr val="FFFF00"/>
                </a:solidFill>
              </a:rPr>
              <a:t>“</a:t>
            </a:r>
            <a:r>
              <a:rPr lang="en-US" sz="4800" b="1" dirty="0" err="1">
                <a:solidFill>
                  <a:srgbClr val="FFFF00"/>
                </a:solidFill>
              </a:rPr>
              <a:t>i</a:t>
            </a:r>
            <a:r>
              <a:rPr lang="en-US" sz="4800" b="1" dirty="0">
                <a:solidFill>
                  <a:srgbClr val="FFFF00"/>
                </a:solidFill>
              </a:rPr>
              <a:t>” left the trail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92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What is a Mnemonic Device ?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u="sng" dirty="0" smtClean="0">
                <a:solidFill>
                  <a:schemeClr val="bg1"/>
                </a:solidFill>
                <a:latin typeface="Verdana" pitchFamily="34" charset="0"/>
              </a:rPr>
              <a:t>Practice </a:t>
            </a:r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with</a:t>
            </a:r>
            <a:r>
              <a:rPr lang="fr-FR" sz="2800" b="1" u="sng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Spelling</a:t>
            </a:r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</a:p>
          <a:p>
            <a:pPr algn="just" eaLnBrk="1" hangingPunct="1"/>
            <a:endParaRPr lang="fr-FR" sz="2800" b="1" dirty="0">
              <a:solidFill>
                <a:schemeClr val="bg1"/>
              </a:solidFill>
              <a:latin typeface="Verdana" pitchFamily="34" charset="0"/>
            </a:endParaRPr>
          </a:p>
          <a:p>
            <a:pPr algn="just" eaLnBrk="1" hangingPunct="1"/>
            <a:endParaRPr lang="fr-FR" sz="28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Mediterranean </a:t>
            </a:r>
            <a:r>
              <a:rPr lang="en-US" sz="2800" b="1" dirty="0" smtClean="0">
                <a:solidFill>
                  <a:srgbClr val="FFFF00"/>
                </a:solidFill>
              </a:rPr>
              <a:t>Sea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362" y="337486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Med    it</a:t>
            </a:r>
            <a:r>
              <a:rPr lang="en-US" sz="3600" b="1" dirty="0">
                <a:solidFill>
                  <a:srgbClr val="FFFF00"/>
                </a:solidFill>
              </a:rPr>
              <a:t>	   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</a:rPr>
              <a:t>ERR</a:t>
            </a:r>
            <a:r>
              <a:rPr lang="en-US" sz="3600" b="1" i="1" dirty="0">
                <a:solidFill>
                  <a:srgbClr val="FFFF00"/>
                </a:solidFill>
              </a:rPr>
              <a:t>!!!</a:t>
            </a:r>
            <a:r>
              <a:rPr lang="en-US" sz="3600" b="1" dirty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FF00"/>
                </a:solidFill>
              </a:rPr>
              <a:t>an</a:t>
            </a:r>
            <a:r>
              <a:rPr lang="en-US" sz="3600" b="1" dirty="0">
                <a:solidFill>
                  <a:srgbClr val="FFFF00"/>
                </a:solidFill>
              </a:rPr>
              <a:t>	     </a:t>
            </a:r>
            <a:r>
              <a:rPr lang="en-US" sz="3600" b="1" dirty="0" smtClean="0">
                <a:solidFill>
                  <a:srgbClr val="FFFF00"/>
                </a:solidFill>
              </a:rPr>
              <a:t>e</a:t>
            </a:r>
            <a:r>
              <a:rPr lang="en-US" sz="3600" b="1" dirty="0">
                <a:solidFill>
                  <a:srgbClr val="FFFF00"/>
                </a:solidFill>
              </a:rPr>
              <a:t>	      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nemonic device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6900" y="1905000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845199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FFFF00"/>
                </a:solidFill>
              </a:rPr>
              <a:t>Think</a:t>
            </a:r>
            <a:r>
              <a:rPr lang="en-US" sz="4800" b="1" dirty="0">
                <a:solidFill>
                  <a:srgbClr val="FFFF00"/>
                </a:solidFill>
              </a:rPr>
              <a:t>:</a:t>
            </a:r>
            <a:r>
              <a:rPr lang="en-US" sz="4800" dirty="0">
                <a:solidFill>
                  <a:srgbClr val="FFFF00"/>
                </a:solidFill>
              </a:rPr>
              <a:t>  </a:t>
            </a:r>
            <a:r>
              <a:rPr lang="en-US" sz="4800" i="1" dirty="0">
                <a:solidFill>
                  <a:srgbClr val="FFFF00"/>
                </a:solidFill>
              </a:rPr>
              <a:t>What is the purpose of a mnemonic Device?</a:t>
            </a:r>
            <a:endParaRPr lang="en-US" sz="4800" dirty="0">
              <a:solidFill>
                <a:srgbClr val="FFFF00"/>
              </a:solidFill>
            </a:endParaRPr>
          </a:p>
          <a:p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Pair</a:t>
            </a:r>
            <a:r>
              <a:rPr lang="en-US" sz="4800" dirty="0">
                <a:solidFill>
                  <a:srgbClr val="FFFF00"/>
                </a:solidFill>
              </a:rPr>
              <a:t>	</a:t>
            </a:r>
            <a:r>
              <a:rPr lang="en-US" sz="4800" dirty="0" smtClean="0">
                <a:solidFill>
                  <a:srgbClr val="FFFF00"/>
                </a:solidFill>
              </a:rPr>
              <a:t>- 	</a:t>
            </a:r>
            <a:r>
              <a:rPr lang="en-US" sz="4800" b="1" dirty="0" smtClean="0">
                <a:solidFill>
                  <a:srgbClr val="FFFF00"/>
                </a:solidFill>
              </a:rPr>
              <a:t>Share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5022" y="188913"/>
            <a:ext cx="816762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Preview/Review: 10-2-15</a:t>
            </a: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Question: What </a:t>
            </a:r>
            <a:r>
              <a:rPr lang="en-US" sz="3200" b="1" dirty="0" smtClean="0">
                <a:solidFill>
                  <a:schemeClr val="bg1"/>
                </a:solidFill>
              </a:rPr>
              <a:t>is a Mnemonic Device 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</a:p>
          <a:p>
            <a:pPr eaLnBrk="1" hangingPunct="1"/>
            <a:endParaRPr lang="en-US" sz="3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Target:  I can create a mnemonic device.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592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What is a Mnemonic Device ?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900113" y="906237"/>
            <a:ext cx="7704137" cy="245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Definition</a:t>
            </a:r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</a:p>
          <a:p>
            <a:pPr algn="just" eaLnBrk="1" hangingPunct="1"/>
            <a:endParaRPr lang="fr-FR" sz="2800" b="1" dirty="0" smtClean="0">
              <a:solidFill>
                <a:schemeClr val="bg1"/>
              </a:solidFill>
              <a:effectLst/>
              <a:latin typeface="Verdana" pitchFamily="34" charset="0"/>
            </a:endParaRPr>
          </a:p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  <a:effectLst/>
              </a:rPr>
              <a:t>A mnemonic is a device that allows for easy storage and simple retrieval of information from your long-term memory.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4173180"/>
            <a:ext cx="5925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u="sng" dirty="0">
                <a:solidFill>
                  <a:srgbClr val="FFC000"/>
                </a:solidFill>
              </a:rPr>
              <a:t>HINT</a:t>
            </a:r>
            <a:r>
              <a:rPr lang="en-US" sz="2400" dirty="0">
                <a:solidFill>
                  <a:srgbClr val="FFC000"/>
                </a:solidFill>
              </a:rPr>
              <a:t>:  People tend to remember the unusual, the funny and/or the personal ones the best.</a:t>
            </a:r>
            <a:endParaRPr lang="en-US" sz="2400" dirty="0">
              <a:solidFill>
                <a:srgbClr val="FFC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9295" y="188913"/>
            <a:ext cx="5913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3200" b="1" dirty="0">
                <a:solidFill>
                  <a:schemeClr val="bg1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1.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Acronyms</a:t>
            </a:r>
            <a:endParaRPr lang="en-US" sz="28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most common everyday use of mnemonics.  The first letter from each word is taken to spell out a simple word or phrase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/>
            <a:endParaRPr lang="fr-FR" sz="20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181" y="37170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fr-FR" sz="3200" b="1" dirty="0" smtClean="0">
                <a:solidFill>
                  <a:schemeClr val="bg1"/>
                </a:solidFill>
                <a:latin typeface="Verdana" pitchFamily="34" charset="0"/>
              </a:rPr>
              <a:t>ROY G BIV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2595" y="4653136"/>
            <a:ext cx="6138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Verdana" pitchFamily="34" charset="0"/>
              </a:rPr>
              <a:t>Red</a:t>
            </a:r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 Orange </a:t>
            </a:r>
            <a:r>
              <a:rPr lang="fr-FR" b="1" dirty="0" err="1" smtClean="0">
                <a:solidFill>
                  <a:schemeClr val="bg1"/>
                </a:solidFill>
                <a:latin typeface="Verdana" pitchFamily="34" charset="0"/>
              </a:rPr>
              <a:t>Yellow</a:t>
            </a:r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 Green Blue Indigo Violet</a:t>
            </a:r>
          </a:p>
          <a:p>
            <a:pPr algn="just" eaLnBrk="1" hangingPunct="1"/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algn="just" eaLnBrk="1" hangingPunct="1"/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 COLORS OF THE RAINBOW </a:t>
            </a:r>
            <a:endParaRPr lang="fr-FR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892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2800" b="1" u="sng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5230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2.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Acrostic</a:t>
            </a: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invented sentence where the first letter of each word is a cue to an idea you need to remember.</a:t>
            </a:r>
            <a:endParaRPr lang="fr-FR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180" y="3717032"/>
            <a:ext cx="609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u="sng" dirty="0">
                <a:solidFill>
                  <a:srgbClr val="FFC000"/>
                </a:solidFill>
              </a:rPr>
              <a:t>P</a:t>
            </a:r>
            <a:r>
              <a:rPr lang="en-US" sz="2800" b="1" dirty="0">
                <a:solidFill>
                  <a:srgbClr val="FFC000"/>
                </a:solidFill>
              </a:rPr>
              <a:t>lease </a:t>
            </a:r>
            <a:r>
              <a:rPr lang="en-US" sz="2800" b="1" u="sng" dirty="0">
                <a:solidFill>
                  <a:srgbClr val="FFC000"/>
                </a:solidFill>
              </a:rPr>
              <a:t>E</a:t>
            </a:r>
            <a:r>
              <a:rPr lang="en-US" sz="2800" b="1" dirty="0">
                <a:solidFill>
                  <a:srgbClr val="FFC000"/>
                </a:solidFill>
              </a:rPr>
              <a:t>xcuse </a:t>
            </a:r>
            <a:r>
              <a:rPr lang="en-US" sz="2800" b="1" u="sng" dirty="0">
                <a:solidFill>
                  <a:srgbClr val="FFC000"/>
                </a:solidFill>
              </a:rPr>
              <a:t>M</a:t>
            </a:r>
            <a:r>
              <a:rPr lang="en-US" sz="2800" b="1" dirty="0">
                <a:solidFill>
                  <a:srgbClr val="FFC000"/>
                </a:solidFill>
              </a:rPr>
              <a:t>y </a:t>
            </a:r>
            <a:r>
              <a:rPr lang="en-US" sz="2800" b="1" u="sng" dirty="0">
                <a:solidFill>
                  <a:srgbClr val="FFC000"/>
                </a:solidFill>
              </a:rPr>
              <a:t>D</a:t>
            </a:r>
            <a:r>
              <a:rPr lang="en-US" sz="2800" b="1" dirty="0">
                <a:solidFill>
                  <a:srgbClr val="FFC000"/>
                </a:solidFill>
              </a:rPr>
              <a:t>ear </a:t>
            </a:r>
            <a:r>
              <a:rPr lang="en-US" sz="2800" b="1" u="sng" dirty="0">
                <a:solidFill>
                  <a:srgbClr val="FFC000"/>
                </a:solidFill>
              </a:rPr>
              <a:t>A</a:t>
            </a:r>
            <a:r>
              <a:rPr lang="en-US" sz="2800" b="1" dirty="0">
                <a:solidFill>
                  <a:srgbClr val="FFC000"/>
                </a:solidFill>
              </a:rPr>
              <a:t>unt </a:t>
            </a:r>
            <a:r>
              <a:rPr lang="en-US" sz="2800" b="1" u="sng" dirty="0">
                <a:solidFill>
                  <a:srgbClr val="FFC000"/>
                </a:solidFill>
              </a:rPr>
              <a:t>S</a:t>
            </a:r>
            <a:r>
              <a:rPr lang="en-US" sz="2800" b="1" dirty="0">
                <a:solidFill>
                  <a:srgbClr val="FFC000"/>
                </a:solidFill>
              </a:rPr>
              <a:t>ally</a:t>
            </a:r>
            <a:endParaRPr lang="fr-FR" sz="2800" b="1" dirty="0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6180" y="4727134"/>
            <a:ext cx="613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Math: </a:t>
            </a:r>
            <a:r>
              <a:rPr lang="fr-FR" b="1" dirty="0" err="1" smtClean="0">
                <a:solidFill>
                  <a:schemeClr val="bg1"/>
                </a:solidFill>
                <a:latin typeface="Verdana" pitchFamily="34" charset="0"/>
              </a:rPr>
              <a:t>Order</a:t>
            </a:r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 of Operations</a:t>
            </a:r>
          </a:p>
          <a:p>
            <a:pPr algn="just" eaLnBrk="1" hangingPunct="1"/>
            <a:r>
              <a:rPr lang="en-US" dirty="0"/>
              <a:t>(</a:t>
            </a:r>
            <a:r>
              <a:rPr lang="en-US" b="1" dirty="0">
                <a:solidFill>
                  <a:srgbClr val="FFC000"/>
                </a:solidFill>
              </a:rPr>
              <a:t>P</a:t>
            </a:r>
            <a:r>
              <a:rPr lang="en-US" dirty="0"/>
              <a:t>arentheses, </a:t>
            </a:r>
            <a:r>
              <a:rPr lang="en-US" b="1" dirty="0">
                <a:solidFill>
                  <a:srgbClr val="FFC000"/>
                </a:solidFill>
              </a:rPr>
              <a:t>E</a:t>
            </a:r>
            <a:r>
              <a:rPr lang="en-US" dirty="0"/>
              <a:t>xponent, </a:t>
            </a:r>
            <a:r>
              <a:rPr lang="en-US" b="1" dirty="0">
                <a:solidFill>
                  <a:srgbClr val="FFC000"/>
                </a:solidFill>
              </a:rPr>
              <a:t>M</a:t>
            </a:r>
            <a:r>
              <a:rPr lang="en-US" dirty="0"/>
              <a:t>ultiply, </a:t>
            </a:r>
            <a:r>
              <a:rPr lang="en-US" b="1" dirty="0">
                <a:solidFill>
                  <a:srgbClr val="FFC000"/>
                </a:solidFill>
              </a:rPr>
              <a:t>D</a:t>
            </a:r>
            <a:r>
              <a:rPr lang="en-US" dirty="0"/>
              <a:t>ivide, </a:t>
            </a:r>
            <a:r>
              <a:rPr lang="en-US" b="1" dirty="0">
                <a:solidFill>
                  <a:srgbClr val="FFC000"/>
                </a:solidFill>
              </a:rPr>
              <a:t>A</a:t>
            </a:r>
            <a:r>
              <a:rPr lang="en-US" dirty="0"/>
              <a:t>dd, </a:t>
            </a:r>
            <a:r>
              <a:rPr lang="en-US" b="1" dirty="0">
                <a:solidFill>
                  <a:srgbClr val="FFC000"/>
                </a:solidFill>
              </a:rPr>
              <a:t>S</a:t>
            </a:r>
            <a:r>
              <a:rPr lang="en-US" dirty="0"/>
              <a:t>ubtract.)</a:t>
            </a:r>
            <a:endParaRPr lang="fr-FR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892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2800" b="1" u="sng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3.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Rhymes</a:t>
            </a: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Placing the facts to be memorized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 a rhyme or poetry form.</a:t>
            </a:r>
            <a:endParaRPr lang="fr-FR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181" y="37170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en-US" sz="2400" b="1" u="sng" dirty="0" smtClean="0">
                <a:solidFill>
                  <a:srgbClr val="FFC000"/>
                </a:solidFill>
              </a:rPr>
              <a:t>The Alphabet Song</a:t>
            </a:r>
            <a:endParaRPr lang="fr-FR" sz="2400" b="1" dirty="0" smtClean="0">
              <a:solidFill>
                <a:srgbClr val="FFC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892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28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28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2800" b="1" u="sng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4.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Visual Association 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Involves linking two ideas using images. This allows you to remember sequences of unrelated items in the appropriate order.</a:t>
            </a:r>
            <a:endParaRPr lang="fr-FR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6194" y="3717032"/>
            <a:ext cx="5176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Pineapple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Cowboy hat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Bottle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Pencil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Car			</a:t>
            </a:r>
            <a:r>
              <a:rPr lang="en-US" b="1" dirty="0" smtClean="0">
                <a:solidFill>
                  <a:srgbClr val="FFFF00"/>
                </a:solidFill>
              </a:rPr>
              <a:t>MEMORIZE THESE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George Washington	</a:t>
            </a:r>
            <a:r>
              <a:rPr lang="en-US" b="1" dirty="0" smtClean="0">
                <a:solidFill>
                  <a:srgbClr val="FFFF00"/>
                </a:solidFill>
              </a:rPr>
              <a:t>TEN WORDS 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Candy Bar		</a:t>
            </a:r>
            <a:r>
              <a:rPr lang="en-US" b="1" dirty="0" smtClean="0">
                <a:solidFill>
                  <a:srgbClr val="FFFF00"/>
                </a:solidFill>
              </a:rPr>
              <a:t>ORDER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Computer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Lifeguard Chair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Sock</a:t>
            </a:r>
          </a:p>
        </p:txBody>
      </p:sp>
    </p:spTree>
    <p:extLst>
      <p:ext uri="{BB962C8B-B14F-4D97-AF65-F5344CB8AC3E}">
        <p14:creationId xmlns:p14="http://schemas.microsoft.com/office/powerpoint/2010/main" val="3236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9812" y="548680"/>
            <a:ext cx="46445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Pineapple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Cowboy hat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Bottle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Pencil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Car			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George Washington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Candy Bar		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Computer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Lifeguard Chair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Sock</a:t>
            </a:r>
          </a:p>
        </p:txBody>
      </p:sp>
    </p:spTree>
    <p:extLst>
      <p:ext uri="{BB962C8B-B14F-4D97-AF65-F5344CB8AC3E}">
        <p14:creationId xmlns:p14="http://schemas.microsoft.com/office/powerpoint/2010/main" val="16651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6704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200" b="1" u="sng" dirty="0">
                <a:solidFill>
                  <a:schemeClr val="bg1"/>
                </a:solidFill>
                <a:latin typeface="Verdana" pitchFamily="34" charset="0"/>
              </a:rPr>
              <a:t>Types of </a:t>
            </a:r>
            <a:r>
              <a:rPr lang="fr-FR" sz="3200" b="1" u="sng" dirty="0" err="1">
                <a:solidFill>
                  <a:schemeClr val="bg1"/>
                </a:solidFill>
                <a:latin typeface="Verdana" pitchFamily="34" charset="0"/>
              </a:rPr>
              <a:t>Mnemonic</a:t>
            </a:r>
            <a:r>
              <a:rPr lang="fr-FR" sz="3200" b="1" u="sng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Verdana" pitchFamily="34" charset="0"/>
              </a:rPr>
              <a:t>Devices</a:t>
            </a:r>
            <a:r>
              <a:rPr lang="fr-FR" sz="3200" b="1" dirty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24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800" b="1" dirty="0">
                <a:solidFill>
                  <a:schemeClr val="bg1"/>
                </a:solidFill>
                <a:latin typeface="Verdana" pitchFamily="34" charset="0"/>
              </a:rPr>
              <a:t>4</a:t>
            </a:r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Visual Association 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Connector Words to associate two items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2924944"/>
            <a:ext cx="5176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Bun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2. Shoe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Tree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4. Door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5. </a:t>
            </a:r>
            <a:r>
              <a:rPr lang="en-US" sz="2400" dirty="0" smtClean="0">
                <a:solidFill>
                  <a:srgbClr val="FFFF00"/>
                </a:solidFill>
              </a:rPr>
              <a:t>Hive	        </a:t>
            </a:r>
            <a:r>
              <a:rPr lang="en-US" sz="2400" b="1" dirty="0" smtClean="0">
                <a:solidFill>
                  <a:srgbClr val="FFFF00"/>
                </a:solidFill>
              </a:rPr>
              <a:t>These are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6. </a:t>
            </a:r>
            <a:r>
              <a:rPr lang="en-US" sz="2400" dirty="0" smtClean="0">
                <a:solidFill>
                  <a:srgbClr val="FFFF00"/>
                </a:solidFill>
              </a:rPr>
              <a:t>Sticks	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    connector </a:t>
            </a:r>
            <a:r>
              <a:rPr lang="en-US" sz="2400" b="1" dirty="0">
                <a:solidFill>
                  <a:srgbClr val="FFFF00"/>
                </a:solidFill>
              </a:rPr>
              <a:t>words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7. Heaven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8. Gate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9. Vine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10. Hen</a:t>
            </a:r>
          </a:p>
        </p:txBody>
      </p:sp>
    </p:spTree>
    <p:extLst>
      <p:ext uri="{BB962C8B-B14F-4D97-AF65-F5344CB8AC3E}">
        <p14:creationId xmlns:p14="http://schemas.microsoft.com/office/powerpoint/2010/main" val="39398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459</Words>
  <Application>Microsoft Office PowerPoint</Application>
  <PresentationFormat>On-screen Show (4:3)</PresentationFormat>
  <Paragraphs>148</Paragraphs>
  <Slides>17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Carrying Earth</dc:title>
  <dc:creator>www.powerpointstyles.com</dc:creator>
  <dc:description>Image credit to FreeDigitalPhotos.net</dc:description>
  <cp:lastModifiedBy>Kelly, James</cp:lastModifiedBy>
  <cp:revision>50</cp:revision>
  <dcterms:created xsi:type="dcterms:W3CDTF">2009-03-23T15:23:24Z</dcterms:created>
  <dcterms:modified xsi:type="dcterms:W3CDTF">2015-10-01T16:40:14Z</dcterms:modified>
</cp:coreProperties>
</file>