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0"/>
  </p:notesMasterIdLst>
  <p:sldIdLst>
    <p:sldId id="352" r:id="rId2"/>
    <p:sldId id="351" r:id="rId3"/>
    <p:sldId id="353" r:id="rId4"/>
    <p:sldId id="354" r:id="rId5"/>
    <p:sldId id="357" r:id="rId6"/>
    <p:sldId id="355" r:id="rId7"/>
    <p:sldId id="356" r:id="rId8"/>
    <p:sldId id="359" r:id="rId9"/>
    <p:sldId id="361" r:id="rId10"/>
    <p:sldId id="358" r:id="rId11"/>
    <p:sldId id="360" r:id="rId12"/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362" r:id="rId42"/>
    <p:sldId id="363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3" r:id="rId51"/>
    <p:sldId id="292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315" r:id="rId74"/>
    <p:sldId id="316" r:id="rId75"/>
    <p:sldId id="317" r:id="rId76"/>
    <p:sldId id="318" r:id="rId77"/>
    <p:sldId id="319" r:id="rId78"/>
    <p:sldId id="320" r:id="rId79"/>
    <p:sldId id="321" r:id="rId80"/>
    <p:sldId id="322" r:id="rId81"/>
    <p:sldId id="323" r:id="rId82"/>
    <p:sldId id="324" r:id="rId83"/>
    <p:sldId id="325" r:id="rId84"/>
    <p:sldId id="326" r:id="rId85"/>
    <p:sldId id="327" r:id="rId86"/>
    <p:sldId id="328" r:id="rId87"/>
    <p:sldId id="329" r:id="rId88"/>
    <p:sldId id="330" r:id="rId89"/>
    <p:sldId id="331" r:id="rId90"/>
    <p:sldId id="332" r:id="rId91"/>
    <p:sldId id="333" r:id="rId92"/>
    <p:sldId id="334" r:id="rId93"/>
    <p:sldId id="335" r:id="rId94"/>
    <p:sldId id="336" r:id="rId95"/>
    <p:sldId id="337" r:id="rId96"/>
    <p:sldId id="338" r:id="rId97"/>
    <p:sldId id="377" r:id="rId98"/>
    <p:sldId id="378" r:id="rId99"/>
    <p:sldId id="339" r:id="rId100"/>
    <p:sldId id="340" r:id="rId101"/>
    <p:sldId id="344" r:id="rId102"/>
    <p:sldId id="341" r:id="rId103"/>
    <p:sldId id="342" r:id="rId104"/>
    <p:sldId id="373" r:id="rId105"/>
    <p:sldId id="374" r:id="rId106"/>
    <p:sldId id="375" r:id="rId107"/>
    <p:sldId id="345" r:id="rId108"/>
    <p:sldId id="346" r:id="rId109"/>
    <p:sldId id="347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48" r:id="rId119"/>
    <p:sldId id="349" r:id="rId120"/>
    <p:sldId id="350" r:id="rId121"/>
    <p:sldId id="379" r:id="rId122"/>
    <p:sldId id="384" r:id="rId123"/>
    <p:sldId id="383" r:id="rId124"/>
    <p:sldId id="380" r:id="rId125"/>
    <p:sldId id="381" r:id="rId126"/>
    <p:sldId id="382" r:id="rId127"/>
    <p:sldId id="385" r:id="rId128"/>
    <p:sldId id="364" r:id="rId1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85FD2-B8B9-45EE-857F-073E2A4F5719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BF9AB-7E28-4471-B6B8-9440DCA8C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21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9CA5-A50B-4EAB-A656-3AB31952B8C5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285F-15C9-48D9-8107-5C28CC50C7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9CA5-A50B-4EAB-A656-3AB31952B8C5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285F-15C9-48D9-8107-5C28CC50C7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9CA5-A50B-4EAB-A656-3AB31952B8C5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285F-15C9-48D9-8107-5C28CC50C7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9CA5-A50B-4EAB-A656-3AB31952B8C5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285F-15C9-48D9-8107-5C28CC50C7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9CA5-A50B-4EAB-A656-3AB31952B8C5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285F-15C9-48D9-8107-5C28CC50C7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9CA5-A50B-4EAB-A656-3AB31952B8C5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285F-15C9-48D9-8107-5C28CC50C7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9CA5-A50B-4EAB-A656-3AB31952B8C5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285F-15C9-48D9-8107-5C28CC50C7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9CA5-A50B-4EAB-A656-3AB31952B8C5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285F-15C9-48D9-8107-5C28CC50C7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9CA5-A50B-4EAB-A656-3AB31952B8C5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285F-15C9-48D9-8107-5C28CC50C7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9CA5-A50B-4EAB-A656-3AB31952B8C5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285F-15C9-48D9-8107-5C28CC50C7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9CA5-A50B-4EAB-A656-3AB31952B8C5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285F-15C9-48D9-8107-5C28CC50C7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79CA5-A50B-4EAB-A656-3AB31952B8C5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5285F-15C9-48D9-8107-5C28CC50C7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Hoy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viernes</a:t>
            </a:r>
            <a:r>
              <a:rPr lang="en-US" dirty="0" smtClean="0"/>
              <a:t> el </a:t>
            </a:r>
            <a:r>
              <a:rPr lang="en-US" dirty="0" err="1" smtClean="0"/>
              <a:t>veinte</a:t>
            </a:r>
            <a:r>
              <a:rPr lang="en-US" dirty="0" smtClean="0"/>
              <a:t> de </a:t>
            </a:r>
            <a:r>
              <a:rPr lang="en-US" dirty="0" err="1" smtClean="0"/>
              <a:t>abril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Escribe </a:t>
            </a:r>
            <a:r>
              <a:rPr lang="en-US" b="1" dirty="0" err="1" smtClean="0"/>
              <a:t>una</a:t>
            </a:r>
            <a:r>
              <a:rPr lang="en-US" b="1" dirty="0" smtClean="0"/>
              <a:t> </a:t>
            </a:r>
            <a:r>
              <a:rPr lang="en-US" b="1" dirty="0" err="1" smtClean="0"/>
              <a:t>oración</a:t>
            </a:r>
            <a:r>
              <a:rPr lang="en-US" b="1" dirty="0" smtClean="0"/>
              <a:t> </a:t>
            </a:r>
            <a:r>
              <a:rPr lang="en-US" b="1" dirty="0" err="1" smtClean="0"/>
              <a:t>completa</a:t>
            </a:r>
            <a:r>
              <a:rPr lang="en-US" b="1" dirty="0" smtClean="0"/>
              <a:t> con “</a:t>
            </a:r>
            <a:r>
              <a:rPr lang="en-US" b="1" dirty="0" err="1" smtClean="0"/>
              <a:t>ir+a+infinitive</a:t>
            </a:r>
            <a:r>
              <a:rPr lang="en-US" b="1" dirty="0" smtClean="0"/>
              <a:t>” y </a:t>
            </a:r>
            <a:r>
              <a:rPr lang="en-US" b="1" dirty="0" err="1" smtClean="0"/>
              <a:t>jugar</a:t>
            </a:r>
            <a:r>
              <a:rPr lang="en-US" b="1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Ejemplos</a:t>
            </a:r>
            <a:r>
              <a:rPr lang="en-US" dirty="0" smtClean="0"/>
              <a:t>: </a:t>
            </a:r>
            <a:r>
              <a:rPr lang="en-US" dirty="0" err="1" smtClean="0"/>
              <a:t>Mañana</a:t>
            </a:r>
            <a:r>
              <a:rPr lang="en-US" dirty="0" smtClean="0"/>
              <a:t> </a:t>
            </a:r>
            <a:r>
              <a:rPr lang="en-US" u="sng" dirty="0" err="1" smtClean="0"/>
              <a:t>vais</a:t>
            </a:r>
            <a:r>
              <a:rPr lang="en-US" u="sng" dirty="0" smtClean="0"/>
              <a:t> a </a:t>
            </a:r>
            <a:r>
              <a:rPr lang="en-US" u="sng" dirty="0" err="1" smtClean="0"/>
              <a:t>usar</a:t>
            </a:r>
            <a:r>
              <a:rPr lang="en-US" u="sng" dirty="0" smtClean="0"/>
              <a:t> </a:t>
            </a:r>
            <a:r>
              <a:rPr lang="en-US" dirty="0" smtClean="0"/>
              <a:t>la </a:t>
            </a:r>
            <a:r>
              <a:rPr lang="en-US" dirty="0" err="1" smtClean="0"/>
              <a:t>computadora</a:t>
            </a:r>
            <a:r>
              <a:rPr lang="en-US" dirty="0" smtClean="0"/>
              <a:t>.</a:t>
            </a:r>
          </a:p>
          <a:p>
            <a:r>
              <a:rPr lang="en-US" dirty="0" smtClean="0"/>
              <a:t>Marta y Miguel </a:t>
            </a:r>
            <a:r>
              <a:rPr lang="en-US" u="sng" dirty="0" err="1" smtClean="0"/>
              <a:t>juegan</a:t>
            </a:r>
            <a:r>
              <a:rPr lang="en-US" u="sng" dirty="0" smtClean="0"/>
              <a:t> al hockey </a:t>
            </a: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días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77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Boleto</a:t>
            </a:r>
            <a:r>
              <a:rPr lang="en-US" dirty="0" smtClean="0"/>
              <a:t> de </a:t>
            </a:r>
            <a:r>
              <a:rPr lang="en-US" dirty="0" err="1" smtClean="0"/>
              <a:t>Salida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Cuántos</a:t>
            </a:r>
            <a:r>
              <a:rPr lang="en-US" dirty="0" smtClean="0"/>
              <a:t> </a:t>
            </a:r>
            <a:r>
              <a:rPr lang="en-US" dirty="0" err="1" smtClean="0"/>
              <a:t>años</a:t>
            </a:r>
            <a:r>
              <a:rPr lang="en-US" dirty="0" smtClean="0"/>
              <a:t> </a:t>
            </a:r>
            <a:r>
              <a:rPr lang="en-US" dirty="0" err="1" smtClean="0"/>
              <a:t>tiene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mamá</a:t>
            </a:r>
            <a:r>
              <a:rPr lang="en-US" dirty="0" smtClean="0"/>
              <a:t> o papa?</a:t>
            </a:r>
          </a:p>
          <a:p>
            <a:r>
              <a:rPr lang="en-US" dirty="0" smtClean="0"/>
              <a:t>¿</a:t>
            </a:r>
            <a:r>
              <a:rPr lang="en-US" dirty="0" err="1" smtClean="0"/>
              <a:t>Tienes</a:t>
            </a:r>
            <a:r>
              <a:rPr lang="en-US" dirty="0" smtClean="0"/>
              <a:t> </a:t>
            </a:r>
            <a:r>
              <a:rPr lang="en-US" dirty="0" err="1" smtClean="0"/>
              <a:t>hermanos</a:t>
            </a:r>
            <a:r>
              <a:rPr lang="en-US" dirty="0" smtClean="0"/>
              <a:t> o </a:t>
            </a:r>
            <a:r>
              <a:rPr lang="en-US" dirty="0" err="1" smtClean="0"/>
              <a:t>hermanas</a:t>
            </a:r>
            <a:r>
              <a:rPr lang="en-US" dirty="0" smtClean="0"/>
              <a:t>?  ¿</a:t>
            </a:r>
            <a:r>
              <a:rPr lang="en-US" dirty="0" err="1" smtClean="0"/>
              <a:t>Cuántos</a:t>
            </a:r>
            <a:r>
              <a:rPr lang="en-US" dirty="0" smtClean="0"/>
              <a:t> </a:t>
            </a:r>
            <a:r>
              <a:rPr lang="en-US" dirty="0" err="1" smtClean="0"/>
              <a:t>tienes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95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705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Las </a:t>
            </a:r>
            <a:r>
              <a:rPr lang="en-US" b="1" dirty="0" err="1" smtClean="0">
                <a:latin typeface="Footlight MT Light" pitchFamily="18" charset="0"/>
              </a:rPr>
              <a:t>descripciones</a:t>
            </a:r>
            <a:r>
              <a:rPr lang="en-US" b="1" dirty="0" smtClean="0">
                <a:latin typeface="Footlight MT Light" pitchFamily="18" charset="0"/>
              </a:rPr>
              <a:t> de personas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ser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-31863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be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52600"/>
            <a:ext cx="4749800" cy="3599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705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Las </a:t>
            </a:r>
            <a:r>
              <a:rPr lang="en-US" b="1" dirty="0" err="1" smtClean="0">
                <a:latin typeface="Footlight MT Light" pitchFamily="18" charset="0"/>
              </a:rPr>
              <a:t>descripciones</a:t>
            </a:r>
            <a:r>
              <a:rPr lang="en-US" b="1" dirty="0" smtClean="0">
                <a:latin typeface="Footlight MT Light" pitchFamily="18" charset="0"/>
              </a:rPr>
              <a:t> de personas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ser* </a:t>
            </a:r>
            <a:r>
              <a:rPr lang="en-US" sz="6600" dirty="0" err="1" smtClean="0"/>
              <a:t>calvo</a:t>
            </a:r>
            <a:r>
              <a:rPr lang="en-US" sz="6600" dirty="0" smtClean="0"/>
              <a:t>/a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6388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be bald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52600"/>
            <a:ext cx="5382381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705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Las </a:t>
            </a:r>
            <a:r>
              <a:rPr lang="en-US" b="1" dirty="0" err="1" smtClean="0">
                <a:latin typeface="Footlight MT Light" pitchFamily="18" charset="0"/>
              </a:rPr>
              <a:t>descripciones</a:t>
            </a:r>
            <a:r>
              <a:rPr lang="en-US" b="1" dirty="0" smtClean="0">
                <a:latin typeface="Footlight MT Light" pitchFamily="18" charset="0"/>
              </a:rPr>
              <a:t> de personas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ser* </a:t>
            </a:r>
            <a:r>
              <a:rPr lang="en-US" sz="6600" dirty="0" err="1" smtClean="0"/>
              <a:t>delgado</a:t>
            </a:r>
            <a:r>
              <a:rPr lang="en-US" sz="6600" dirty="0" smtClean="0"/>
              <a:t>/a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be thin</a:t>
            </a:r>
            <a:endParaRPr lang="en-US" sz="6600" dirty="0"/>
          </a:p>
        </p:txBody>
      </p:sp>
      <p:pic>
        <p:nvPicPr>
          <p:cNvPr id="9218" name="Picture 2" descr="https://encrypted-tbn2.gstatic.com/images?q=tbn:ANd9GcTzs65b09lPfB3g7mWy2DAwSOMgrXWRSvh__znRanJnOLsxFRw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752600"/>
            <a:ext cx="2590800" cy="3893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705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Las </a:t>
            </a:r>
            <a:r>
              <a:rPr lang="en-US" b="1" dirty="0" err="1" smtClean="0">
                <a:latin typeface="Footlight MT Light" pitchFamily="18" charset="0"/>
              </a:rPr>
              <a:t>descripciones</a:t>
            </a:r>
            <a:r>
              <a:rPr lang="en-US" b="1" dirty="0" smtClean="0">
                <a:latin typeface="Footlight MT Light" pitchFamily="18" charset="0"/>
              </a:rPr>
              <a:t> de personas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ser* </a:t>
            </a:r>
            <a:r>
              <a:rPr lang="en-US" sz="6600" dirty="0" err="1" smtClean="0"/>
              <a:t>gordo</a:t>
            </a:r>
            <a:r>
              <a:rPr lang="en-US" sz="6600" dirty="0" smtClean="0"/>
              <a:t>/a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be fat</a:t>
            </a:r>
            <a:endParaRPr lang="en-US" sz="6600" dirty="0"/>
          </a:p>
        </p:txBody>
      </p:sp>
      <p:pic>
        <p:nvPicPr>
          <p:cNvPr id="8194" name="Picture 2" descr="https://encrypted-tbn2.gstatic.com/images?q=tbn:ANd9GcSF8qsj_POP_8wrbAjoHmQfnU_h2H7ZOJVxXZ9oy872obdXpTSNK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676400"/>
            <a:ext cx="3124200" cy="38167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Ser</a:t>
            </a:r>
            <a:r>
              <a:rPr lang="en-US" dirty="0" smtClean="0"/>
              <a:t>* alto/a</a:t>
            </a:r>
            <a:endParaRPr lang="en-US" dirty="0"/>
          </a:p>
        </p:txBody>
      </p:sp>
      <p:pic>
        <p:nvPicPr>
          <p:cNvPr id="5" name="Content Placeholder 4" descr="bigideabiology - ED 3.C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1219200"/>
            <a:ext cx="3009900" cy="437803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28800" y="586740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be tall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369777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Ser</a:t>
            </a:r>
            <a:r>
              <a:rPr lang="en-US" dirty="0" smtClean="0"/>
              <a:t>* </a:t>
            </a:r>
            <a:r>
              <a:rPr lang="en-US" dirty="0" err="1" smtClean="0"/>
              <a:t>bajo</a:t>
            </a:r>
            <a:r>
              <a:rPr lang="en-US" dirty="0" smtClean="0"/>
              <a:t>/a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igideabiology - ED 3.C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828799"/>
            <a:ext cx="2286000" cy="3325091"/>
          </a:xfrm>
        </p:spPr>
      </p:pic>
      <p:sp>
        <p:nvSpPr>
          <p:cNvPr id="6" name="TextBox 5"/>
          <p:cNvSpPr txBox="1"/>
          <p:nvPr/>
        </p:nvSpPr>
        <p:spPr>
          <a:xfrm>
            <a:off x="1905000" y="57912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be short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8293818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Ser</a:t>
            </a:r>
            <a:r>
              <a:rPr lang="en-US" dirty="0" smtClean="0"/>
              <a:t>* </a:t>
            </a:r>
            <a:r>
              <a:rPr lang="en-US" dirty="0" err="1" smtClean="0"/>
              <a:t>mediano</a:t>
            </a:r>
            <a:r>
              <a:rPr lang="en-US" dirty="0" smtClean="0"/>
              <a:t>/a</a:t>
            </a:r>
            <a:endParaRPr lang="en-US" dirty="0"/>
          </a:p>
        </p:txBody>
      </p:sp>
      <p:pic>
        <p:nvPicPr>
          <p:cNvPr id="5" name="Content Placeholder 4" descr="nanismo Archives - Bizzarro Bazar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1417638"/>
            <a:ext cx="4038600" cy="419341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0" y="6126163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be average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137218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705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Las </a:t>
            </a:r>
            <a:r>
              <a:rPr lang="en-US" b="1" dirty="0" err="1" smtClean="0">
                <a:latin typeface="Footlight MT Light" pitchFamily="18" charset="0"/>
              </a:rPr>
              <a:t>descripciones</a:t>
            </a:r>
            <a:r>
              <a:rPr lang="en-US" b="1" dirty="0" smtClean="0">
                <a:latin typeface="Footlight MT Light" pitchFamily="18" charset="0"/>
              </a:rPr>
              <a:t> de personas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58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tener</a:t>
            </a:r>
            <a:r>
              <a:rPr lang="en-US" sz="6600" dirty="0" smtClean="0"/>
              <a:t>* la </a:t>
            </a:r>
            <a:r>
              <a:rPr lang="en-US" sz="6600" dirty="0" err="1" smtClean="0"/>
              <a:t>barba</a:t>
            </a:r>
            <a:r>
              <a:rPr lang="en-US" sz="6600" dirty="0" smtClean="0"/>
              <a:t> 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8674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have a beard</a:t>
            </a:r>
            <a:endParaRPr lang="en-US" sz="6600" dirty="0"/>
          </a:p>
        </p:txBody>
      </p:sp>
      <p:pic>
        <p:nvPicPr>
          <p:cNvPr id="6146" name="Picture 2" descr="https://encrypted-tbn3.gstatic.com/images?q=tbn:ANd9GcSGRSJd-Af13VDw2J_dofqJsu-4mbTVLDZwfeA7gmYxXhPfYsSt0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752600"/>
            <a:ext cx="41148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705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Las </a:t>
            </a:r>
            <a:r>
              <a:rPr lang="en-US" b="1" dirty="0" err="1" smtClean="0">
                <a:latin typeface="Footlight MT Light" pitchFamily="18" charset="0"/>
              </a:rPr>
              <a:t>descripciones</a:t>
            </a:r>
            <a:r>
              <a:rPr lang="en-US" b="1" dirty="0" smtClean="0">
                <a:latin typeface="Footlight MT Light" pitchFamily="18" charset="0"/>
              </a:rPr>
              <a:t> de personas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tener</a:t>
            </a:r>
            <a:r>
              <a:rPr lang="en-US" sz="6600" dirty="0" smtClean="0"/>
              <a:t>* el </a:t>
            </a:r>
            <a:r>
              <a:rPr lang="en-US" sz="6600" dirty="0" err="1" smtClean="0"/>
              <a:t>bigote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7912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have a moustache</a:t>
            </a:r>
            <a:endParaRPr lang="en-US" sz="6600" dirty="0"/>
          </a:p>
        </p:txBody>
      </p:sp>
      <p:pic>
        <p:nvPicPr>
          <p:cNvPr id="5122" name="Picture 2" descr="https://encrypted-tbn2.gstatic.com/images?q=tbn:ANd9GcQk98GTjIuW0-zB5QibKCUybCrcK-6TM6w-i-J8_Hp1nAiHTGf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600200"/>
            <a:ext cx="3352800" cy="431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705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Las </a:t>
            </a:r>
            <a:r>
              <a:rPr lang="en-US" b="1" dirty="0" err="1" smtClean="0">
                <a:latin typeface="Footlight MT Light" pitchFamily="18" charset="0"/>
              </a:rPr>
              <a:t>descripciones</a:t>
            </a:r>
            <a:r>
              <a:rPr lang="en-US" b="1" dirty="0" smtClean="0">
                <a:latin typeface="Footlight MT Light" pitchFamily="18" charset="0"/>
              </a:rPr>
              <a:t> de personas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tener</a:t>
            </a:r>
            <a:r>
              <a:rPr lang="en-US" sz="6600" dirty="0" smtClean="0"/>
              <a:t>* </a:t>
            </a:r>
            <a:r>
              <a:rPr lang="en-US" sz="6600" dirty="0" err="1" smtClean="0"/>
              <a:t>las</a:t>
            </a:r>
            <a:r>
              <a:rPr lang="en-US" sz="6600" dirty="0" smtClean="0"/>
              <a:t> </a:t>
            </a:r>
            <a:r>
              <a:rPr lang="en-US" sz="6600" dirty="0" err="1" smtClean="0"/>
              <a:t>pecas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have freckles</a:t>
            </a:r>
            <a:endParaRPr lang="en-US" sz="6600" dirty="0"/>
          </a:p>
        </p:txBody>
      </p:sp>
      <p:pic>
        <p:nvPicPr>
          <p:cNvPr id="4098" name="Picture 2" descr="https://encrypted-tbn0.gstatic.com/images?q=tbn:ANd9GcTmc28cskrf6QWaCOgQGwxEqQkLXi_XUNRtNLXjiArNuK7Nr3VOH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752600"/>
            <a:ext cx="4984812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Hoy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miércoles</a:t>
            </a:r>
            <a:r>
              <a:rPr lang="en-US" dirty="0" smtClean="0"/>
              <a:t> el </a:t>
            </a:r>
            <a:r>
              <a:rPr lang="en-US" dirty="0" err="1" smtClean="0"/>
              <a:t>veinticinco</a:t>
            </a:r>
            <a:r>
              <a:rPr lang="en-US" dirty="0" smtClean="0"/>
              <a:t> de </a:t>
            </a:r>
            <a:r>
              <a:rPr lang="en-US" dirty="0" err="1" smtClean="0"/>
              <a:t>abril</a:t>
            </a:r>
            <a:r>
              <a:rPr lang="en-US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752600"/>
            <a:ext cx="8001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1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Tener</a:t>
            </a:r>
            <a:r>
              <a:rPr lang="en-US" dirty="0" smtClean="0"/>
              <a:t>* </a:t>
            </a:r>
            <a:r>
              <a:rPr lang="en-US" dirty="0" err="1" smtClean="0"/>
              <a:t>ojos</a:t>
            </a:r>
            <a:r>
              <a:rPr lang="en-US" dirty="0" smtClean="0"/>
              <a:t> (</a:t>
            </a:r>
            <a:r>
              <a:rPr lang="en-US" dirty="0" err="1" smtClean="0"/>
              <a:t>azules</a:t>
            </a:r>
            <a:r>
              <a:rPr lang="en-US" dirty="0" smtClean="0"/>
              <a:t>, cafés, </a:t>
            </a:r>
            <a:r>
              <a:rPr lang="en-US" dirty="0" err="1" smtClean="0"/>
              <a:t>verdes</a:t>
            </a:r>
            <a:r>
              <a:rPr lang="en-US" dirty="0" smtClean="0"/>
              <a:t>, color </a:t>
            </a:r>
            <a:r>
              <a:rPr lang="en-US" dirty="0" err="1" smtClean="0"/>
              <a:t>miel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5" name="Content Placeholder 4" descr="Rose Red - ...LA NOTTE LE REGALA UN ARIA PIU' COMPLICE...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8167"/>
            <a:ext cx="2696643" cy="1791769"/>
          </a:xfrm>
        </p:spPr>
      </p:pic>
      <p:pic>
        <p:nvPicPr>
          <p:cNvPr id="6" name="Content Placeholder 5" descr="insan gozu haqqinda bunlari bilirdinizmi?-Xos Gelmisiniz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382" y="1608167"/>
            <a:ext cx="2743200" cy="1542288"/>
          </a:xfrm>
        </p:spPr>
      </p:pic>
      <p:pic>
        <p:nvPicPr>
          <p:cNvPr id="7" name="Picture 6" descr="&lt;strong&gt;Green&lt;/strong&gt; &lt;strong&gt;Eye&lt;/strong&gt; of Envy: Comparison | Bubbling with Elegance and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3810000"/>
            <a:ext cx="2858148" cy="1903526"/>
          </a:xfrm>
          <a:prstGeom prst="rect">
            <a:avLst/>
          </a:prstGeom>
        </p:spPr>
      </p:pic>
      <p:pic>
        <p:nvPicPr>
          <p:cNvPr id="8" name="Picture 7" descr="Veo en color | Flickr - Photo Sharing!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82" y="3810000"/>
            <a:ext cx="2946400" cy="16499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4909" y="6119529"/>
            <a:ext cx="832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</a:t>
            </a:r>
            <a:r>
              <a:rPr lang="en-US" sz="4000" dirty="0" smtClean="0"/>
              <a:t>o have blue, brown, green, hazel eyes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688957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Tener</a:t>
            </a:r>
            <a:r>
              <a:rPr lang="en-US" dirty="0" smtClean="0"/>
              <a:t>* el </a:t>
            </a:r>
            <a:r>
              <a:rPr lang="en-US" dirty="0" err="1" smtClean="0"/>
              <a:t>pelo</a:t>
            </a:r>
            <a:r>
              <a:rPr lang="en-US" dirty="0" smtClean="0"/>
              <a:t> largo</a:t>
            </a:r>
            <a:endParaRPr lang="en-US" dirty="0"/>
          </a:p>
        </p:txBody>
      </p:sp>
      <p:pic>
        <p:nvPicPr>
          <p:cNvPr id="5" name="Content Placeholder 4" descr="Fionna Getting Ready by JauntyEyes on DeviantArt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19200"/>
            <a:ext cx="3620770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71600" y="6126163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have long hair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5764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Tener</a:t>
            </a:r>
            <a:r>
              <a:rPr lang="en-US" dirty="0" smtClean="0"/>
              <a:t>* el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corto</a:t>
            </a:r>
            <a:endParaRPr lang="en-US" dirty="0"/>
          </a:p>
        </p:txBody>
      </p:sp>
      <p:pic>
        <p:nvPicPr>
          <p:cNvPr id="5" name="Content Placeholder 4" descr="Free vector graphic: Man, Head, Face, Filipino, Asian ...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00200"/>
            <a:ext cx="3804637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0" y="6126163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have short hair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0236199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Ser</a:t>
            </a:r>
            <a:r>
              <a:rPr lang="en-US" dirty="0" smtClean="0"/>
              <a:t>* </a:t>
            </a:r>
            <a:r>
              <a:rPr lang="en-US" dirty="0" err="1" smtClean="0"/>
              <a:t>pelirrojo</a:t>
            </a:r>
            <a:r>
              <a:rPr lang="en-US" dirty="0" smtClean="0"/>
              <a:t>/a</a:t>
            </a:r>
            <a:endParaRPr lang="en-US" dirty="0"/>
          </a:p>
        </p:txBody>
      </p:sp>
      <p:pic>
        <p:nvPicPr>
          <p:cNvPr id="5" name="Content Placeholder 4" descr="6234971041_f94f7cbb43_z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1676400"/>
            <a:ext cx="4038600" cy="306125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7400" y="556260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be red-haired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1712347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Tener</a:t>
            </a:r>
            <a:r>
              <a:rPr lang="en-US" dirty="0" smtClean="0"/>
              <a:t>* el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rubio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Content Placeholder 4" descr="Publicado por María España en 8:3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143000"/>
            <a:ext cx="3029426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7400" y="57912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have blonde hair.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4088840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Tener</a:t>
            </a:r>
            <a:r>
              <a:rPr lang="en-US" dirty="0" smtClean="0"/>
              <a:t>* el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castaño</a:t>
            </a:r>
            <a:endParaRPr lang="en-US" dirty="0"/>
          </a:p>
        </p:txBody>
      </p:sp>
      <p:pic>
        <p:nvPicPr>
          <p:cNvPr id="5" name="Content Placeholder 4" descr="Free vector graphic: Girl, Head, Hair, Smile, Brown - Free ...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95400"/>
            <a:ext cx="4023863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7400" y="601980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have brown/brunet hair.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6041394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Tener</a:t>
            </a:r>
            <a:r>
              <a:rPr lang="en-US" dirty="0" smtClean="0"/>
              <a:t>* el </a:t>
            </a:r>
            <a:r>
              <a:rPr lang="en-US" dirty="0" err="1" smtClean="0"/>
              <a:t>pelo</a:t>
            </a:r>
            <a:r>
              <a:rPr lang="en-US" dirty="0"/>
              <a:t> </a:t>
            </a:r>
            <a:r>
              <a:rPr lang="en-US" dirty="0" smtClean="0"/>
              <a:t>negro</a:t>
            </a:r>
            <a:endParaRPr lang="en-US" dirty="0"/>
          </a:p>
        </p:txBody>
      </p:sp>
      <p:pic>
        <p:nvPicPr>
          <p:cNvPr id="5" name="Content Placeholder 4" descr="El Kuais: els cabells ~ La bibliomotxilla del medi natural ...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417638"/>
            <a:ext cx="2743200" cy="2743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71600" y="5715000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have black hair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6308681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Tener</a:t>
            </a:r>
            <a:r>
              <a:rPr lang="en-US" dirty="0" smtClean="0"/>
              <a:t>* el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canoso</a:t>
            </a:r>
            <a:endParaRPr lang="en-US" dirty="0"/>
          </a:p>
        </p:txBody>
      </p:sp>
      <p:pic>
        <p:nvPicPr>
          <p:cNvPr id="5" name="Content Placeholder 4" descr="SkinDisorders6 - Alopecia &amp; &lt;strong&gt;Gray Hair&lt;/strong&gt;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03783"/>
            <a:ext cx="3810000" cy="28575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533400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have gray hair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1979988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705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Las </a:t>
            </a:r>
            <a:r>
              <a:rPr lang="en-US" b="1" dirty="0" err="1" smtClean="0">
                <a:latin typeface="Footlight MT Light" pitchFamily="18" charset="0"/>
              </a:rPr>
              <a:t>descripciones</a:t>
            </a:r>
            <a:r>
              <a:rPr lang="en-US" b="1" dirty="0" smtClean="0">
                <a:latin typeface="Footlight MT Light" pitchFamily="18" charset="0"/>
              </a:rPr>
              <a:t> de personas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tener</a:t>
            </a:r>
            <a:r>
              <a:rPr lang="en-US" sz="6600" dirty="0" smtClean="0"/>
              <a:t>* el </a:t>
            </a:r>
            <a:r>
              <a:rPr lang="en-US" sz="6600" dirty="0" err="1" smtClean="0"/>
              <a:t>pelo</a:t>
            </a:r>
            <a:r>
              <a:rPr lang="en-US" sz="6600" dirty="0" smtClean="0"/>
              <a:t> </a:t>
            </a:r>
            <a:r>
              <a:rPr lang="en-US" sz="6600" dirty="0" err="1" smtClean="0"/>
              <a:t>lacio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4864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have straight hair</a:t>
            </a:r>
            <a:endParaRPr lang="en-US" sz="6600" dirty="0"/>
          </a:p>
        </p:txBody>
      </p:sp>
      <p:pic>
        <p:nvPicPr>
          <p:cNvPr id="3074" name="Picture 2" descr="https://encrypted-tbn2.gstatic.com/images?q=tbn:ANd9GcRRbDVW2F5CRuVJ5r2x6GeS_WxfJFanQ0bMIunKN8iXCpJ3Lcp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905000"/>
            <a:ext cx="2514600" cy="3617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705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Las </a:t>
            </a:r>
            <a:r>
              <a:rPr lang="en-US" b="1" dirty="0" err="1" smtClean="0">
                <a:latin typeface="Footlight MT Light" pitchFamily="18" charset="0"/>
              </a:rPr>
              <a:t>descripciones</a:t>
            </a:r>
            <a:r>
              <a:rPr lang="en-US" b="1" dirty="0" smtClean="0">
                <a:latin typeface="Footlight MT Light" pitchFamily="18" charset="0"/>
              </a:rPr>
              <a:t> de personas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tener</a:t>
            </a:r>
            <a:r>
              <a:rPr lang="en-US" sz="6600" dirty="0" smtClean="0"/>
              <a:t>* el </a:t>
            </a:r>
            <a:r>
              <a:rPr lang="en-US" sz="6600" dirty="0" err="1" smtClean="0"/>
              <a:t>pelo</a:t>
            </a:r>
            <a:r>
              <a:rPr lang="en-US" sz="6600" dirty="0" smtClean="0"/>
              <a:t> </a:t>
            </a:r>
            <a:r>
              <a:rPr lang="en-US" sz="6600" dirty="0" err="1" smtClean="0"/>
              <a:t>rizado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8674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have curly hair</a:t>
            </a:r>
            <a:endParaRPr lang="en-US" sz="6600" dirty="0"/>
          </a:p>
        </p:txBody>
      </p:sp>
      <p:pic>
        <p:nvPicPr>
          <p:cNvPr id="2050" name="Picture 2" descr="http://static.globalgrind.com/sites/default/files/imagecache/gallery_image/images/2011_august/snoop-dog-gigantic-af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600200"/>
            <a:ext cx="2819400" cy="43177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latin typeface="Footlight MT Light" pitchFamily="18" charset="0"/>
              </a:rPr>
              <a:t>Capítulo</a:t>
            </a:r>
            <a:r>
              <a:rPr lang="en-US" b="1" dirty="0" smtClean="0">
                <a:latin typeface="Footlight MT Light" pitchFamily="18" charset="0"/>
              </a:rPr>
              <a:t> 5A: El </a:t>
            </a:r>
            <a:r>
              <a:rPr lang="en-US" b="1" dirty="0" err="1" smtClean="0">
                <a:latin typeface="Footlight MT Light" pitchFamily="18" charset="0"/>
              </a:rPr>
              <a:t>Vocabulario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9296400" cy="144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err="1" smtClean="0"/>
              <a:t>Una</a:t>
            </a:r>
            <a:r>
              <a:rPr lang="en-US" sz="6000" dirty="0" smtClean="0"/>
              <a:t> Fiesta de </a:t>
            </a:r>
            <a:r>
              <a:rPr lang="en-US" sz="6000" dirty="0" err="1" smtClean="0"/>
              <a:t>Cumpleaños</a:t>
            </a:r>
            <a:endParaRPr lang="en-US" sz="6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6538" r="16538"/>
          <a:stretch>
            <a:fillRect/>
          </a:stretch>
        </p:blipFill>
        <p:spPr>
          <a:xfrm>
            <a:off x="1905000" y="2057400"/>
            <a:ext cx="5181600" cy="46546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705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Las </a:t>
            </a:r>
            <a:r>
              <a:rPr lang="en-US" b="1" dirty="0" err="1" smtClean="0">
                <a:latin typeface="Footlight MT Light" pitchFamily="18" charset="0"/>
              </a:rPr>
              <a:t>descripciones</a:t>
            </a:r>
            <a:r>
              <a:rPr lang="en-US" b="1" dirty="0" smtClean="0">
                <a:latin typeface="Footlight MT Light" pitchFamily="18" charset="0"/>
              </a:rPr>
              <a:t> de personas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tener</a:t>
            </a:r>
            <a:r>
              <a:rPr lang="en-US" sz="6600" dirty="0" smtClean="0"/>
              <a:t>* </a:t>
            </a:r>
            <a:r>
              <a:rPr lang="en-US" sz="6600" dirty="0" err="1" smtClean="0"/>
              <a:t>las</a:t>
            </a:r>
            <a:r>
              <a:rPr lang="en-US" sz="6600" dirty="0" smtClean="0"/>
              <a:t> </a:t>
            </a:r>
            <a:r>
              <a:rPr lang="en-US" sz="6600" dirty="0" err="1" smtClean="0"/>
              <a:t>trenzas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-15240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have braids</a:t>
            </a:r>
            <a:endParaRPr lang="en-US" sz="6600" dirty="0"/>
          </a:p>
        </p:txBody>
      </p:sp>
      <p:pic>
        <p:nvPicPr>
          <p:cNvPr id="1026" name="Picture 2" descr="http://images.cdn3.beautylish.com/11/10/20/cl_7559d430ff75d2d41a785fe866ca000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676400"/>
            <a:ext cx="38862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Hoy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martes</a:t>
            </a:r>
            <a:r>
              <a:rPr lang="en-US" dirty="0" smtClean="0"/>
              <a:t> el primero de mayo.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goes with what?</a:t>
            </a:r>
          </a:p>
          <a:p>
            <a:r>
              <a:rPr lang="en-US" dirty="0" smtClean="0"/>
              <a:t>Age, height, weight, quantities, personality traits, time, origin, states of being, hair, eyes, relationships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544223"/>
              </p:ext>
            </p:extLst>
          </p:nvPr>
        </p:nvGraphicFramePr>
        <p:xfrm>
          <a:off x="1676400" y="3863181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12111005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0575290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837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371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977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361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913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97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4317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Hoy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miércoles</a:t>
            </a:r>
            <a:r>
              <a:rPr lang="en-US" dirty="0" smtClean="0"/>
              <a:t> el dos de mayo.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Actividad</a:t>
            </a:r>
            <a:r>
              <a:rPr lang="en-US" dirty="0" smtClean="0"/>
              <a:t> </a:t>
            </a:r>
            <a:r>
              <a:rPr lang="en-US" dirty="0" err="1" smtClean="0"/>
              <a:t>siete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hoja</a:t>
            </a:r>
            <a:r>
              <a:rPr lang="en-US" dirty="0" smtClean="0"/>
              <a:t> de </a:t>
            </a:r>
            <a:r>
              <a:rPr lang="en-US" dirty="0" err="1" smtClean="0"/>
              <a:t>papel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73385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50718"/>
          </a:xfrm>
        </p:spPr>
        <p:txBody>
          <a:bodyPr>
            <a:noAutofit/>
          </a:bodyPr>
          <a:lstStyle/>
          <a:p>
            <a:r>
              <a:rPr lang="en-US" sz="3200" dirty="0" smtClean="0"/>
              <a:t>Describe </a:t>
            </a:r>
            <a:r>
              <a:rPr lang="en-US" sz="3200" dirty="0" err="1" smtClean="0"/>
              <a:t>una</a:t>
            </a:r>
            <a:r>
              <a:rPr lang="en-US" sz="3200" dirty="0" smtClean="0"/>
              <a:t> persona </a:t>
            </a:r>
            <a:r>
              <a:rPr lang="en-US" sz="3200" dirty="0" err="1" smtClean="0"/>
              <a:t>en</a:t>
            </a:r>
            <a:r>
              <a:rPr lang="en-US" sz="3200" dirty="0" smtClean="0"/>
              <a:t> </a:t>
            </a:r>
            <a:r>
              <a:rPr lang="en-US" sz="3200" dirty="0" err="1" smtClean="0"/>
              <a:t>frases</a:t>
            </a:r>
            <a:r>
              <a:rPr lang="en-US" sz="3200" dirty="0" smtClean="0"/>
              <a:t> </a:t>
            </a:r>
            <a:r>
              <a:rPr lang="en-US" sz="3200" dirty="0" err="1" smtClean="0"/>
              <a:t>completas</a:t>
            </a:r>
            <a:r>
              <a:rPr lang="en-US" sz="3200" dirty="0" smtClean="0"/>
              <a:t>(</a:t>
            </a:r>
            <a:r>
              <a:rPr lang="en-US" sz="3200" dirty="0" err="1" smtClean="0"/>
              <a:t>pelo</a:t>
            </a:r>
            <a:r>
              <a:rPr lang="en-US" sz="3200" dirty="0" smtClean="0"/>
              <a:t>, </a:t>
            </a:r>
            <a:r>
              <a:rPr lang="en-US" sz="3200" dirty="0" err="1" smtClean="0"/>
              <a:t>ojos</a:t>
            </a:r>
            <a:r>
              <a:rPr lang="en-US" sz="3200" dirty="0" smtClean="0"/>
              <a:t>, </a:t>
            </a:r>
            <a:r>
              <a:rPr lang="en-US" sz="3200" dirty="0" err="1" smtClean="0"/>
              <a:t>personalidad</a:t>
            </a:r>
            <a:r>
              <a:rPr lang="en-US" sz="3200" dirty="0" smtClean="0"/>
              <a:t>, </a:t>
            </a:r>
            <a:r>
              <a:rPr lang="en-US" sz="3200" dirty="0" err="1" smtClean="0"/>
              <a:t>apariencia</a:t>
            </a:r>
            <a:r>
              <a:rPr lang="en-US" sz="3200" dirty="0" smtClean="0"/>
              <a:t>).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14" y="1371600"/>
            <a:ext cx="9079686" cy="527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6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507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¿</a:t>
            </a:r>
            <a:r>
              <a:rPr lang="en-US" dirty="0" err="1" smtClean="0"/>
              <a:t>Adivina</a:t>
            </a:r>
            <a:r>
              <a:rPr lang="en-US" dirty="0" smtClean="0"/>
              <a:t> </a:t>
            </a:r>
            <a:r>
              <a:rPr lang="en-US" dirty="0" err="1" smtClean="0"/>
              <a:t>quién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14" y="675409"/>
            <a:ext cx="9079686" cy="59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2400"/>
            <a:ext cx="7067550" cy="3438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86200"/>
            <a:ext cx="68675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600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460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161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Vamos</a:t>
            </a:r>
            <a:r>
              <a:rPr lang="en-US" dirty="0" smtClean="0"/>
              <a:t> a </a:t>
            </a:r>
            <a:r>
              <a:rPr lang="en-US" dirty="0" err="1" smtClean="0"/>
              <a:t>repasar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Hoja</a:t>
            </a:r>
            <a:r>
              <a:rPr lang="en-US" dirty="0" smtClean="0"/>
              <a:t> de </a:t>
            </a:r>
            <a:r>
              <a:rPr lang="en-US" dirty="0" err="1" smtClean="0"/>
              <a:t>trabajo</a:t>
            </a:r>
            <a:r>
              <a:rPr lang="en-US" smtClean="0"/>
              <a:t> (</a:t>
            </a:r>
            <a:r>
              <a:rPr lang="en-US" dirty="0" err="1" smtClean="0"/>
              <a:t>páginas</a:t>
            </a:r>
            <a:r>
              <a:rPr lang="en-US" dirty="0" smtClean="0"/>
              <a:t> </a:t>
            </a:r>
            <a:r>
              <a:rPr lang="en-US" dirty="0" err="1" smtClean="0"/>
              <a:t>doscientos</a:t>
            </a:r>
            <a:r>
              <a:rPr lang="en-US" dirty="0" smtClean="0"/>
              <a:t> </a:t>
            </a:r>
            <a:r>
              <a:rPr lang="en-US" dirty="0" err="1" smtClean="0"/>
              <a:t>veintiséis</a:t>
            </a:r>
            <a:r>
              <a:rPr lang="en-US" dirty="0" smtClean="0"/>
              <a:t> a </a:t>
            </a:r>
            <a:r>
              <a:rPr lang="en-US" dirty="0" err="1" smtClean="0"/>
              <a:t>doscientos</a:t>
            </a:r>
            <a:r>
              <a:rPr lang="en-US" dirty="0"/>
              <a:t> </a:t>
            </a:r>
            <a:r>
              <a:rPr lang="en-US" dirty="0" err="1" smtClean="0"/>
              <a:t>veintisiete</a:t>
            </a:r>
            <a:r>
              <a:rPr lang="en-US" dirty="0" smtClean="0"/>
              <a:t> </a:t>
            </a:r>
            <a:r>
              <a:rPr lang="en-US" dirty="0" err="1" smtClean="0"/>
              <a:t>Actividades</a:t>
            </a:r>
            <a:r>
              <a:rPr lang="en-US" dirty="0" smtClean="0"/>
              <a:t> 4, 5 y 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84535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Boleto</a:t>
            </a:r>
            <a:r>
              <a:rPr lang="en-US" dirty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Salida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Describe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apariencia</a:t>
            </a:r>
            <a:r>
              <a:rPr lang="en-US" dirty="0" smtClean="0"/>
              <a:t>(appearance).</a:t>
            </a:r>
          </a:p>
          <a:p>
            <a:endParaRPr lang="en-US" dirty="0"/>
          </a:p>
          <a:p>
            <a:r>
              <a:rPr lang="en-US" dirty="0" smtClean="0"/>
              <a:t>Soy…</a:t>
            </a:r>
          </a:p>
          <a:p>
            <a:r>
              <a:rPr lang="en-US" dirty="0" err="1" smtClean="0"/>
              <a:t>Tengo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/</a:t>
            </a:r>
            <a:r>
              <a:rPr lang="en-US" dirty="0" err="1" smtClean="0"/>
              <a:t>ojos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25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48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los </a:t>
            </a:r>
            <a:r>
              <a:rPr lang="en-US" sz="6600" dirty="0" err="1" smtClean="0"/>
              <a:t>abuelos</a:t>
            </a:r>
            <a:endParaRPr lang="en-US" sz="6600" dirty="0"/>
          </a:p>
        </p:txBody>
      </p:sp>
      <p:pic>
        <p:nvPicPr>
          <p:cNvPr id="96258" name="Picture 2" descr="http://image.shutterstock.com/display_pic_with_logo/3992/3992,1145281096,2/stock-photo-my-grandparents-1213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76400"/>
            <a:ext cx="4286250" cy="4248151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371600" y="5562600"/>
            <a:ext cx="7543800" cy="16303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6600" dirty="0" smtClean="0"/>
              <a:t>the grandparents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abuelo</a:t>
            </a:r>
            <a:endParaRPr lang="en-US" sz="6600" dirty="0"/>
          </a:p>
        </p:txBody>
      </p:sp>
      <p:pic>
        <p:nvPicPr>
          <p:cNvPr id="95234" name="Picture 2" descr="http://supak.com/simpsons/abe_simps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1447800"/>
            <a:ext cx="1828800" cy="4762500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905000" y="5486400"/>
            <a:ext cx="7543800" cy="16303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6600" dirty="0" smtClean="0"/>
              <a:t>the grandfather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 smtClean="0"/>
              <a:t>abuela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600200" y="5562600"/>
            <a:ext cx="7543800" cy="16303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6600" dirty="0" smtClean="0"/>
              <a:t>the grandmother</a:t>
            </a:r>
            <a:endParaRPr lang="en-US" sz="6600" dirty="0"/>
          </a:p>
        </p:txBody>
      </p:sp>
      <p:pic>
        <p:nvPicPr>
          <p:cNvPr id="94210" name="Picture 2" descr="https://encrypted-tbn2.gstatic.com/images?q=tbn:ANd9GcSdhuWt4iAcIkVNaFTZVfhI3xv5rlUwXYX1qirD4jNDdg74kuv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828800"/>
            <a:ext cx="3258029" cy="3648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esposo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438400" y="5562600"/>
            <a:ext cx="7543800" cy="16303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6600" dirty="0" smtClean="0"/>
              <a:t>the husband</a:t>
            </a:r>
            <a:endParaRPr lang="en-US" sz="6600" dirty="0"/>
          </a:p>
        </p:txBody>
      </p:sp>
      <p:pic>
        <p:nvPicPr>
          <p:cNvPr id="93186" name="Picture 2" descr="https://encrypted-tbn2.gstatic.com/images?q=tbn:ANd9GcS7cVi1XGTQEMunv9IEm7Qk5B7BBaza-qsIsyUdQDIn9lLgwADPV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828800"/>
            <a:ext cx="3505200" cy="3632087"/>
          </a:xfrm>
          <a:prstGeom prst="rect">
            <a:avLst/>
          </a:prstGeom>
          <a:noFill/>
        </p:spPr>
      </p:pic>
      <p:sp>
        <p:nvSpPr>
          <p:cNvPr id="7" name="Down Arrow 6"/>
          <p:cNvSpPr/>
          <p:nvPr/>
        </p:nvSpPr>
        <p:spPr>
          <a:xfrm rot="3220457">
            <a:off x="5882878" y="1520695"/>
            <a:ext cx="1295400" cy="1828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 smtClean="0"/>
              <a:t>esposa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819400" y="5562600"/>
            <a:ext cx="7543800" cy="16303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6600" dirty="0" smtClean="0"/>
              <a:t>the wife</a:t>
            </a:r>
            <a:endParaRPr lang="en-US" sz="6600" dirty="0"/>
          </a:p>
        </p:txBody>
      </p:sp>
      <p:pic>
        <p:nvPicPr>
          <p:cNvPr id="92162" name="Picture 2" descr="https://encrypted-tbn2.gstatic.com/images?q=tbn:ANd9GcTEbOHXRvXe6LZGtZTV6pZavlV8bl_35rmZKj6dhOhW_W1bVd4lX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752600"/>
            <a:ext cx="3657600" cy="3706805"/>
          </a:xfrm>
          <a:prstGeom prst="rect">
            <a:avLst/>
          </a:prstGeom>
          <a:noFill/>
        </p:spPr>
      </p:pic>
      <p:sp>
        <p:nvSpPr>
          <p:cNvPr id="7" name="Up Arrow 6"/>
          <p:cNvSpPr/>
          <p:nvPr/>
        </p:nvSpPr>
        <p:spPr>
          <a:xfrm rot="6420326">
            <a:off x="1755984" y="1566463"/>
            <a:ext cx="1066800" cy="1752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9144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los </a:t>
            </a:r>
            <a:r>
              <a:rPr lang="en-US" sz="6600" dirty="0" err="1" smtClean="0"/>
              <a:t>hermanos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667000" y="5638800"/>
            <a:ext cx="7543800" cy="16303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6600" dirty="0" smtClean="0"/>
              <a:t>the siblings</a:t>
            </a:r>
            <a:endParaRPr lang="en-US" sz="6600" dirty="0"/>
          </a:p>
        </p:txBody>
      </p:sp>
      <p:pic>
        <p:nvPicPr>
          <p:cNvPr id="91138" name="Picture 2" descr="https://encrypted-tbn1.gstatic.com/images?q=tbn:ANd9GcStQICR5eIRZulIe5lFZPzeEI1guIWUwWGqn6xRG3HAmF_D6N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057400"/>
            <a:ext cx="5029200" cy="35279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hermano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590800" y="5715000"/>
            <a:ext cx="7543800" cy="16303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6600" dirty="0" smtClean="0"/>
              <a:t>the brother</a:t>
            </a:r>
            <a:endParaRPr lang="en-US" sz="6600" dirty="0"/>
          </a:p>
        </p:txBody>
      </p:sp>
      <p:pic>
        <p:nvPicPr>
          <p:cNvPr id="90114" name="Picture 2" descr="https://encrypted-tbn2.gstatic.com/images?q=tbn:ANd9GcTF15ULjsekYQSGwzQGf4IlXxnohxFnOt3pth-F8HBC9g99Ka4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057400"/>
            <a:ext cx="4702098" cy="3505200"/>
          </a:xfrm>
          <a:prstGeom prst="rect">
            <a:avLst/>
          </a:prstGeom>
          <a:noFill/>
        </p:spPr>
      </p:pic>
      <p:sp>
        <p:nvSpPr>
          <p:cNvPr id="7" name="Up Arrow 6"/>
          <p:cNvSpPr/>
          <p:nvPr/>
        </p:nvSpPr>
        <p:spPr>
          <a:xfrm rot="7391991">
            <a:off x="1696484" y="1940215"/>
            <a:ext cx="990600" cy="1676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Después</a:t>
            </a:r>
            <a:r>
              <a:rPr lang="en-US" dirty="0" smtClean="0"/>
              <a:t> del </a:t>
            </a:r>
            <a:r>
              <a:rPr lang="en-US" dirty="0" err="1" smtClean="0"/>
              <a:t>examen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Paquete</a:t>
            </a:r>
            <a:r>
              <a:rPr lang="en-US" dirty="0" smtClean="0"/>
              <a:t> de 4B: </a:t>
            </a:r>
            <a:r>
              <a:rPr lang="en-US" dirty="0" err="1" smtClean="0"/>
              <a:t>Actividades</a:t>
            </a:r>
            <a:r>
              <a:rPr lang="en-US" dirty="0" smtClean="0"/>
              <a:t> 4, 10, 11 y 13</a:t>
            </a:r>
          </a:p>
          <a:p>
            <a:r>
              <a:rPr lang="en-US" dirty="0" err="1" smtClean="0"/>
              <a:t>Lista</a:t>
            </a:r>
            <a:r>
              <a:rPr lang="en-US" dirty="0" smtClean="0"/>
              <a:t> de </a:t>
            </a:r>
            <a:r>
              <a:rPr lang="en-US" dirty="0" err="1" smtClean="0"/>
              <a:t>vocabulario</a:t>
            </a:r>
            <a:r>
              <a:rPr lang="en-US" dirty="0" smtClean="0"/>
              <a:t> de </a:t>
            </a:r>
            <a:r>
              <a:rPr lang="en-US" dirty="0" err="1" smtClean="0"/>
              <a:t>capítulo</a:t>
            </a:r>
            <a:r>
              <a:rPr lang="en-US" dirty="0"/>
              <a:t> </a:t>
            </a:r>
            <a:r>
              <a:rPr lang="en-US" dirty="0" smtClean="0"/>
              <a:t>5A y </a:t>
            </a:r>
            <a:r>
              <a:rPr lang="en-US" dirty="0" err="1" smtClean="0"/>
              <a:t>empieza</a:t>
            </a:r>
            <a:r>
              <a:rPr lang="en-US" dirty="0" smtClean="0"/>
              <a:t>(start) </a:t>
            </a:r>
            <a:r>
              <a:rPr lang="en-US" smtClean="0"/>
              <a:t>“Spelling HW Menu.”</a:t>
            </a:r>
            <a:endParaRPr lang="en-US" dirty="0" smtClean="0"/>
          </a:p>
          <a:p>
            <a:r>
              <a:rPr lang="en-US" dirty="0" smtClean="0"/>
              <a:t>!No </a:t>
            </a:r>
            <a:r>
              <a:rPr lang="en-US" dirty="0" err="1" smtClean="0"/>
              <a:t>pueden</a:t>
            </a:r>
            <a:r>
              <a:rPr lang="en-US" dirty="0" smtClean="0"/>
              <a:t> </a:t>
            </a:r>
            <a:r>
              <a:rPr lang="en-US" dirty="0" err="1" smtClean="0"/>
              <a:t>usar</a:t>
            </a:r>
            <a:r>
              <a:rPr lang="en-US" dirty="0" smtClean="0"/>
              <a:t>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teléfonos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71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 smtClean="0"/>
              <a:t>hermana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438400" y="5486400"/>
            <a:ext cx="7543800" cy="16303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6600" dirty="0" smtClean="0"/>
              <a:t> the sister</a:t>
            </a:r>
            <a:endParaRPr lang="en-US" sz="6600" dirty="0"/>
          </a:p>
        </p:txBody>
      </p:sp>
      <p:pic>
        <p:nvPicPr>
          <p:cNvPr id="89090" name="Picture 2" descr="https://encrypted-tbn0.gstatic.com/images?q=tbn:ANd9GcQP2Lle6exZnEKYfAh6aPOUhT8uN-Us4em-jtkKnWu80ixUMqO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828800"/>
            <a:ext cx="3163660" cy="3543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hermanastro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371600" y="5715000"/>
            <a:ext cx="7543800" cy="16303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6600" dirty="0" smtClean="0"/>
              <a:t> the step-brother</a:t>
            </a:r>
            <a:endParaRPr lang="en-US" sz="6600" dirty="0"/>
          </a:p>
        </p:txBody>
      </p:sp>
      <p:pic>
        <p:nvPicPr>
          <p:cNvPr id="88066" name="Picture 2" descr="https://encrypted-tbn0.gstatic.com/images?q=tbn:ANd9GcQFsaM2-_SM1zkD6jVD2qs-r0J7tWGEstefUARLjm9PKTTHz65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447800"/>
            <a:ext cx="3352800" cy="4476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 smtClean="0"/>
              <a:t>hermanastra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752600" y="5486400"/>
            <a:ext cx="7543800" cy="16303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6600" dirty="0" smtClean="0"/>
              <a:t> the step-sister</a:t>
            </a:r>
            <a:endParaRPr lang="en-US" sz="6600" dirty="0"/>
          </a:p>
        </p:txBody>
      </p:sp>
      <p:pic>
        <p:nvPicPr>
          <p:cNvPr id="87042" name="Picture 2" descr="https://encrypted-tbn0.gstatic.com/images?q=tbn:ANd9GcSYF2_OqSa_VeixDEziGrv37shfZ3QLd06EaaZpJ_hC4m5TO_cU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752600"/>
            <a:ext cx="3276600" cy="3812198"/>
          </a:xfrm>
          <a:prstGeom prst="rect">
            <a:avLst/>
          </a:prstGeom>
          <a:noFill/>
        </p:spPr>
      </p:pic>
      <p:sp>
        <p:nvSpPr>
          <p:cNvPr id="7" name="Down Arrow 6"/>
          <p:cNvSpPr/>
          <p:nvPr/>
        </p:nvSpPr>
        <p:spPr>
          <a:xfrm rot="17488249">
            <a:off x="1905000" y="1981200"/>
            <a:ext cx="990600" cy="1600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381000"/>
            <a:ext cx="8001000" cy="10668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6600" dirty="0" smtClean="0"/>
              <a:t>los </a:t>
            </a:r>
            <a:r>
              <a:rPr lang="en-US" sz="6600" dirty="0" err="1" smtClean="0"/>
              <a:t>hijos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066800" y="5638800"/>
            <a:ext cx="7543800" cy="16303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6600" dirty="0" smtClean="0"/>
              <a:t> the children (or sons)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" y="1524000"/>
            <a:ext cx="7426325" cy="4172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457200"/>
            <a:ext cx="8001000" cy="10668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hijo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066800" y="5638800"/>
            <a:ext cx="7543800" cy="16303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6600" dirty="0" smtClean="0"/>
              <a:t> the child (m); the son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24000"/>
            <a:ext cx="7429500" cy="416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 smtClean="0"/>
              <a:t>hija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-20406" y="5486400"/>
            <a:ext cx="9144000" cy="16303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6600" dirty="0" smtClean="0"/>
              <a:t> the child (f); the daughter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799" y="1676400"/>
            <a:ext cx="3564721" cy="3845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los padres (</a:t>
            </a:r>
            <a:r>
              <a:rPr lang="en-US" sz="6600" dirty="0" err="1" smtClean="0"/>
              <a:t>papás</a:t>
            </a:r>
            <a:r>
              <a:rPr lang="en-US" sz="6600" dirty="0" smtClean="0"/>
              <a:t>)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4864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the parents</a:t>
            </a:r>
            <a:endParaRPr lang="en-US" sz="6600" dirty="0"/>
          </a:p>
        </p:txBody>
      </p:sp>
      <p:pic>
        <p:nvPicPr>
          <p:cNvPr id="82946" name="Picture 2" descr="https://encrypted-tbn2.gstatic.com/images?q=tbn:ANd9GcRYxlypTCsAUcnpLTnOP9WGJVjtCy7ogQGTkXFL0U13TncGWvM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133600"/>
            <a:ext cx="569595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padre (</a:t>
            </a:r>
            <a:r>
              <a:rPr lang="en-US" sz="6600" dirty="0" err="1" smtClean="0"/>
              <a:t>papá</a:t>
            </a:r>
            <a:r>
              <a:rPr lang="en-US" sz="6600" dirty="0" smtClean="0"/>
              <a:t>)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28600" y="58674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the father (dad)</a:t>
            </a:r>
            <a:endParaRPr lang="en-US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600200"/>
            <a:ext cx="4470400" cy="4470400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 rot="16200000">
            <a:off x="5600700" y="3619500"/>
            <a:ext cx="1066800" cy="1752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58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/>
              <a:t>m</a:t>
            </a:r>
            <a:r>
              <a:rPr lang="en-US" sz="6600" dirty="0" err="1" smtClean="0"/>
              <a:t>adre</a:t>
            </a:r>
            <a:r>
              <a:rPr lang="en-US" sz="6600" dirty="0" smtClean="0"/>
              <a:t> (</a:t>
            </a:r>
            <a:r>
              <a:rPr lang="en-US" sz="6600" dirty="0" err="1" smtClean="0"/>
              <a:t>mamá</a:t>
            </a:r>
            <a:r>
              <a:rPr lang="en-US" sz="6600" dirty="0" smtClean="0"/>
              <a:t>)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the mother (mom)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05000"/>
            <a:ext cx="5496393" cy="3657600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 rot="14290308">
            <a:off x="7121834" y="1715432"/>
            <a:ext cx="1066800" cy="1752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4572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padrastro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7912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the step-father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447800"/>
            <a:ext cx="3060700" cy="4555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err="1" smtClean="0"/>
              <a:t>Boleto</a:t>
            </a:r>
            <a:r>
              <a:rPr lang="en-US" dirty="0" smtClean="0"/>
              <a:t> de </a:t>
            </a:r>
            <a:r>
              <a:rPr lang="en-US" dirty="0" err="1" smtClean="0"/>
              <a:t>Salida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are the classroom procedures?</a:t>
            </a:r>
          </a:p>
          <a:p>
            <a:pPr marL="514350" indent="-51435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When I enter class…</a:t>
            </a:r>
          </a:p>
          <a:p>
            <a:pPr marL="514350" indent="-51435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When the teacher is teaching or I’m participating…</a:t>
            </a:r>
          </a:p>
          <a:p>
            <a:pPr marL="514350" indent="-51435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When someone else is speaking…</a:t>
            </a:r>
          </a:p>
          <a:p>
            <a:pPr marL="514350" indent="-51435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Before I leave…</a:t>
            </a:r>
          </a:p>
          <a:p>
            <a:pPr marL="514350" indent="-51435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Cell Phones and Bathrooms…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0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 smtClean="0"/>
              <a:t>madrastra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0216" y="54102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the step-mother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799" y="1828800"/>
            <a:ext cx="3358419" cy="340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los </a:t>
            </a:r>
            <a:r>
              <a:rPr lang="en-US" sz="6600" dirty="0" err="1" smtClean="0"/>
              <a:t>primos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227637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the cousins (m + f) or (m)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905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5334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primo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the cousin (m)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600200"/>
            <a:ext cx="2988797" cy="397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5334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prima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7150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the cousin (f)</a:t>
            </a:r>
            <a:endParaRPr lang="en-US" sz="6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47800"/>
            <a:ext cx="4483100" cy="4029115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5638800" y="4343400"/>
            <a:ext cx="1600200" cy="15240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09600"/>
            <a:ext cx="8001000" cy="10668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sz="6600" dirty="0" smtClean="0"/>
              <a:t>los </a:t>
            </a:r>
            <a:r>
              <a:rPr lang="en-US" sz="6600" dirty="0" err="1" smtClean="0"/>
              <a:t>tíos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227637"/>
            <a:ext cx="9144000" cy="16303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sz="6600" dirty="0" smtClean="0"/>
              <a:t> the aunts and uncles (or just uncles)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76400"/>
            <a:ext cx="6259286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tío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6388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the uncle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524000"/>
            <a:ext cx="3171031" cy="431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family members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 smtClean="0"/>
              <a:t>tía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227637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the aunt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752600"/>
            <a:ext cx="3467100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and compare ages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6600" dirty="0" smtClean="0"/>
              <a:t>¿</a:t>
            </a:r>
            <a:r>
              <a:rPr lang="en-US" sz="6600" dirty="0" err="1" smtClean="0"/>
              <a:t>Cuántos</a:t>
            </a:r>
            <a:r>
              <a:rPr lang="en-US" sz="6600" dirty="0" smtClean="0"/>
              <a:t> </a:t>
            </a:r>
            <a:r>
              <a:rPr lang="en-US" sz="6600" dirty="0" err="1" smtClean="0"/>
              <a:t>años</a:t>
            </a:r>
            <a:r>
              <a:rPr lang="en-US" sz="6600" dirty="0" smtClean="0"/>
              <a:t> </a:t>
            </a:r>
            <a:r>
              <a:rPr lang="en-US" sz="6600" dirty="0" err="1" smtClean="0"/>
              <a:t>tiene</a:t>
            </a:r>
            <a:r>
              <a:rPr lang="en-US" sz="6600" dirty="0" smtClean="0"/>
              <a:t>…?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334000"/>
            <a:ext cx="9144000" cy="16303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6600" dirty="0" smtClean="0"/>
              <a:t> How old is s/he…?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76400"/>
            <a:ext cx="4610100" cy="3515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and compare ages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Tiene</a:t>
            </a:r>
            <a:r>
              <a:rPr lang="en-US" sz="6600" dirty="0" smtClean="0"/>
              <a:t> … </a:t>
            </a:r>
            <a:r>
              <a:rPr lang="en-US" sz="6600" dirty="0" err="1" smtClean="0"/>
              <a:t>años</a:t>
            </a:r>
            <a:r>
              <a:rPr lang="en-US" sz="6600" dirty="0" smtClean="0"/>
              <a:t>.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6388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S/He is … years old. 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76400"/>
            <a:ext cx="5080000" cy="400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and compare ages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685800"/>
            <a:ext cx="8001000" cy="10668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6600" dirty="0" smtClean="0"/>
              <a:t>¿</a:t>
            </a:r>
            <a:r>
              <a:rPr lang="en-US" sz="6600" dirty="0" err="1" smtClean="0"/>
              <a:t>Cuántos</a:t>
            </a:r>
            <a:r>
              <a:rPr lang="en-US" sz="6600" dirty="0" smtClean="0"/>
              <a:t> </a:t>
            </a:r>
            <a:r>
              <a:rPr lang="en-US" sz="6600" dirty="0" err="1" smtClean="0"/>
              <a:t>años</a:t>
            </a:r>
            <a:r>
              <a:rPr lang="en-US" sz="6600" dirty="0" smtClean="0"/>
              <a:t> </a:t>
            </a:r>
            <a:r>
              <a:rPr lang="en-US" sz="6600" dirty="0" err="1" smtClean="0"/>
              <a:t>tienen</a:t>
            </a:r>
            <a:r>
              <a:rPr lang="en-US" sz="6600" dirty="0" smtClean="0"/>
              <a:t>…?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638800"/>
            <a:ext cx="9144000" cy="16303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6600" dirty="0" smtClean="0"/>
              <a:t> How old are…?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752600"/>
            <a:ext cx="5926667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Hoy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martes</a:t>
            </a:r>
            <a:r>
              <a:rPr lang="en-US" dirty="0" smtClean="0"/>
              <a:t> el </a:t>
            </a:r>
            <a:r>
              <a:rPr lang="en-US" dirty="0" err="1" smtClean="0"/>
              <a:t>veinticuatro</a:t>
            </a:r>
            <a:r>
              <a:rPr lang="en-US" dirty="0" smtClean="0"/>
              <a:t> de </a:t>
            </a:r>
            <a:r>
              <a:rPr lang="en-US" dirty="0" err="1" smtClean="0"/>
              <a:t>abril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Cuántos</a:t>
            </a:r>
            <a:r>
              <a:rPr lang="en-US" dirty="0" smtClean="0"/>
              <a:t> </a:t>
            </a:r>
            <a:r>
              <a:rPr lang="en-US" dirty="0" err="1" smtClean="0"/>
              <a:t>años</a:t>
            </a:r>
            <a:r>
              <a:rPr lang="en-US" dirty="0" smtClean="0"/>
              <a:t> </a:t>
            </a:r>
            <a:r>
              <a:rPr lang="en-US" dirty="0" err="1" smtClean="0"/>
              <a:t>tienes</a:t>
            </a:r>
            <a:r>
              <a:rPr lang="en-US" dirty="0" smtClean="0"/>
              <a:t>?</a:t>
            </a:r>
          </a:p>
          <a:p>
            <a:r>
              <a:rPr lang="en-US" dirty="0" smtClean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eres</a:t>
            </a:r>
            <a:r>
              <a:rPr lang="en-US" dirty="0" smtClean="0"/>
              <a:t>(</a:t>
            </a:r>
            <a:r>
              <a:rPr lang="en-US" dirty="0" err="1" smtClean="0"/>
              <a:t>personalidad</a:t>
            </a:r>
            <a:r>
              <a:rPr lang="en-US" dirty="0" smtClean="0"/>
              <a:t>)?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¿</a:t>
            </a:r>
            <a:r>
              <a:rPr lang="en-US" dirty="0" err="1" smtClean="0"/>
              <a:t>Tienes</a:t>
            </a:r>
            <a:r>
              <a:rPr lang="en-US" dirty="0" smtClean="0"/>
              <a:t> </a:t>
            </a:r>
            <a:r>
              <a:rPr lang="en-US" dirty="0" err="1" smtClean="0"/>
              <a:t>gatos</a:t>
            </a:r>
            <a:r>
              <a:rPr lang="en-US" dirty="0" smtClean="0"/>
              <a:t> o </a:t>
            </a:r>
            <a:r>
              <a:rPr lang="en-US" dirty="0" err="1" smtClean="0"/>
              <a:t>perros</a:t>
            </a:r>
            <a:r>
              <a:rPr lang="en-US" dirty="0" smtClean="0"/>
              <a:t>?  ¿</a:t>
            </a:r>
            <a:r>
              <a:rPr lang="en-US" dirty="0" err="1" smtClean="0"/>
              <a:t>Cómo</a:t>
            </a:r>
            <a:r>
              <a:rPr lang="en-US" dirty="0"/>
              <a:t> </a:t>
            </a:r>
            <a:r>
              <a:rPr lang="en-US" dirty="0" smtClean="0"/>
              <a:t>se </a:t>
            </a:r>
            <a:r>
              <a:rPr lang="en-US" dirty="0" err="1" smtClean="0"/>
              <a:t>llaman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maestranadine - student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17638"/>
            <a:ext cx="2514599" cy="1622107"/>
          </a:xfrm>
          <a:prstGeom prst="rect">
            <a:avLst/>
          </a:prstGeom>
        </p:spPr>
      </p:pic>
      <p:pic>
        <p:nvPicPr>
          <p:cNvPr id="5" name="Picture 4" descr="Imagenes con frases &lt;strong&gt;eres&lt;/strong&gt; genial - Imágenes de facebook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667000"/>
            <a:ext cx="1433893" cy="1319533"/>
          </a:xfrm>
          <a:prstGeom prst="rect">
            <a:avLst/>
          </a:prstGeom>
        </p:spPr>
      </p:pic>
      <p:pic>
        <p:nvPicPr>
          <p:cNvPr id="6" name="Picture 5" descr="Whoever said you can't buy Happiness forgot little puppies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637989"/>
            <a:ext cx="2000250" cy="175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9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and compare ages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Tienen</a:t>
            </a:r>
            <a:r>
              <a:rPr lang="en-US" sz="6600" dirty="0" smtClean="0"/>
              <a:t> … </a:t>
            </a:r>
            <a:r>
              <a:rPr lang="en-US" sz="6600" dirty="0" err="1" smtClean="0"/>
              <a:t>años</a:t>
            </a:r>
            <a:r>
              <a:rPr lang="en-US" sz="6600" dirty="0" smtClean="0"/>
              <a:t>.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They are …years old.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76400"/>
            <a:ext cx="5537200" cy="4147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Hoy </a:t>
            </a:r>
            <a:r>
              <a:rPr lang="en-US" dirty="0" err="1" smtClean="0"/>
              <a:t>es</a:t>
            </a:r>
            <a:r>
              <a:rPr lang="en-US" dirty="0" smtClean="0"/>
              <a:t> lunes el </a:t>
            </a:r>
            <a:r>
              <a:rPr lang="en-US" dirty="0" err="1" smtClean="0"/>
              <a:t>treinta</a:t>
            </a:r>
            <a:r>
              <a:rPr lang="en-US" dirty="0" smtClean="0"/>
              <a:t> de </a:t>
            </a:r>
            <a:r>
              <a:rPr lang="en-US" dirty="0" err="1" smtClean="0"/>
              <a:t>abril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52601"/>
            <a:ext cx="8229600" cy="35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52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685801"/>
            <a:ext cx="8229600" cy="516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394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and compare ages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5334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mayor/</a:t>
            </a:r>
            <a:r>
              <a:rPr lang="en-US" sz="6600" dirty="0" err="1" smtClean="0"/>
              <a:t>mayores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52400" y="56388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older (singular/plural)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28800"/>
            <a:ext cx="5803900" cy="3778798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 rot="7246272">
            <a:off x="492426" y="868529"/>
            <a:ext cx="1066800" cy="1752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057400"/>
            <a:ext cx="2451904" cy="314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and compare ages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menor</a:t>
            </a:r>
            <a:r>
              <a:rPr lang="en-US" sz="6600" dirty="0" smtClean="0"/>
              <a:t>/</a:t>
            </a:r>
            <a:r>
              <a:rPr lang="en-US" sz="6600" dirty="0" err="1" smtClean="0"/>
              <a:t>menores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4864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younger (singular/plural)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28800"/>
            <a:ext cx="5803900" cy="3778798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10800000">
            <a:off x="4343400" y="1600200"/>
            <a:ext cx="1066800" cy="1752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286000"/>
            <a:ext cx="2755900" cy="275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people and name animals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persona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6388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the person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600200"/>
            <a:ext cx="3060700" cy="4086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people and name animals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gato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the cat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752600"/>
            <a:ext cx="39624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talk about people and name animals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perro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 the dog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905000"/>
            <a:ext cx="4798309" cy="359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00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what someone likes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sz="6600" dirty="0" smtClean="0"/>
              <a:t>(a + person) le </a:t>
            </a:r>
            <a:r>
              <a:rPr lang="en-US" sz="6600" dirty="0" err="1" smtClean="0"/>
              <a:t>gusta</a:t>
            </a:r>
            <a:r>
              <a:rPr lang="en-US" sz="6600" dirty="0" smtClean="0"/>
              <a:t>…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227637"/>
            <a:ext cx="9144000" cy="16303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sz="6600" dirty="0" smtClean="0"/>
              <a:t>S/He likes…(an action or singular noun)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28800"/>
            <a:ext cx="4470400" cy="3335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006" y="1828800"/>
            <a:ext cx="4038954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47244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 err="1" smtClean="0">
                <a:solidFill>
                  <a:schemeClr val="bg1"/>
                </a:solidFill>
              </a:rPr>
              <a:t>Mikey</a:t>
            </a:r>
            <a:r>
              <a:rPr lang="en-US" sz="2000" dirty="0" smtClean="0">
                <a:solidFill>
                  <a:schemeClr val="bg1"/>
                </a:solidFill>
              </a:rPr>
              <a:t> le </a:t>
            </a:r>
            <a:r>
              <a:rPr lang="en-US" sz="2000" dirty="0" err="1" smtClean="0">
                <a:solidFill>
                  <a:schemeClr val="bg1"/>
                </a:solidFill>
              </a:rPr>
              <a:t>gusta</a:t>
            </a:r>
            <a:r>
              <a:rPr lang="en-US" sz="2000" dirty="0" smtClean="0">
                <a:solidFill>
                  <a:schemeClr val="bg1"/>
                </a:solidFill>
              </a:rPr>
              <a:t> el cereal Life.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47244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A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ella</a:t>
            </a:r>
            <a:r>
              <a:rPr lang="en-US" sz="2000" dirty="0" smtClean="0">
                <a:solidFill>
                  <a:srgbClr val="FFFFFF"/>
                </a:solidFill>
              </a:rPr>
              <a:t> le </a:t>
            </a:r>
            <a:r>
              <a:rPr lang="en-US" sz="2000" dirty="0" err="1" smtClean="0">
                <a:solidFill>
                  <a:srgbClr val="FFFFFF"/>
                </a:solidFill>
              </a:rPr>
              <a:t>gusta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usar</a:t>
            </a:r>
            <a:r>
              <a:rPr lang="en-US" sz="2000" dirty="0" smtClean="0">
                <a:solidFill>
                  <a:srgbClr val="FFFFFF"/>
                </a:solidFill>
              </a:rPr>
              <a:t> Facebook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47800"/>
            <a:ext cx="5696932" cy="4267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00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what someone likes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457200"/>
            <a:ext cx="8001000" cy="10668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6600" dirty="0" smtClean="0"/>
              <a:t>(a + person) le </a:t>
            </a:r>
            <a:r>
              <a:rPr lang="en-US" sz="6600" dirty="0" err="1" smtClean="0"/>
              <a:t>gustaN</a:t>
            </a:r>
            <a:r>
              <a:rPr lang="en-US" sz="6600" dirty="0" smtClean="0"/>
              <a:t>…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638800"/>
            <a:ext cx="9144000" cy="16303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6600" dirty="0" smtClean="0"/>
              <a:t>S/He likes…(plural noun)</a:t>
            </a:r>
          </a:p>
          <a:p>
            <a:pPr algn="ctr">
              <a:buNone/>
            </a:pP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1828800" y="51816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 Bob </a:t>
            </a:r>
            <a:r>
              <a:rPr lang="en-US" sz="2400" dirty="0" err="1" smtClean="0">
                <a:solidFill>
                  <a:srgbClr val="FFFFFF"/>
                </a:solidFill>
              </a:rPr>
              <a:t>Esponja</a:t>
            </a:r>
            <a:r>
              <a:rPr lang="en-US" sz="2400" dirty="0" smtClean="0">
                <a:solidFill>
                  <a:srgbClr val="FFFFFF"/>
                </a:solidFill>
              </a:rPr>
              <a:t> le </a:t>
            </a:r>
            <a:r>
              <a:rPr lang="en-US" sz="2400" dirty="0" err="1" smtClean="0">
                <a:solidFill>
                  <a:srgbClr val="FFFFFF"/>
                </a:solidFill>
              </a:rPr>
              <a:t>gustan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las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hamburguesas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838200"/>
            <a:ext cx="8229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0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00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what someone likes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09600"/>
            <a:ext cx="8001000" cy="10668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sz="6600" dirty="0" smtClean="0"/>
              <a:t>(a + person) le </a:t>
            </a:r>
            <a:r>
              <a:rPr lang="en-US" sz="6600" dirty="0" err="1" smtClean="0"/>
              <a:t>encanta</a:t>
            </a:r>
            <a:r>
              <a:rPr lang="en-US" sz="6600" dirty="0" smtClean="0"/>
              <a:t>…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227637"/>
            <a:ext cx="9144000" cy="16303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sz="6600" dirty="0" smtClean="0"/>
              <a:t>S/He loves…(an action or singular noun)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47800"/>
            <a:ext cx="4178300" cy="3846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44958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A </a:t>
            </a:r>
            <a:r>
              <a:rPr lang="en-US" sz="2400" b="1" dirty="0" err="1" smtClean="0">
                <a:solidFill>
                  <a:srgbClr val="FFFFFF"/>
                </a:solidFill>
              </a:rPr>
              <a:t>Squidward</a:t>
            </a:r>
            <a:r>
              <a:rPr lang="en-US" sz="2400" b="1" dirty="0" smtClean="0">
                <a:solidFill>
                  <a:srgbClr val="FFFFFF"/>
                </a:solidFill>
              </a:rPr>
              <a:t> le </a:t>
            </a:r>
            <a:r>
              <a:rPr lang="en-US" sz="2400" b="1" dirty="0" err="1" smtClean="0">
                <a:solidFill>
                  <a:srgbClr val="FFFFFF"/>
                </a:solidFill>
              </a:rPr>
              <a:t>encanta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tocar</a:t>
            </a:r>
            <a:r>
              <a:rPr lang="en-US" sz="2400" b="1" dirty="0" smtClean="0">
                <a:solidFill>
                  <a:srgbClr val="FFFFFF"/>
                </a:solidFill>
              </a:rPr>
              <a:t> el </a:t>
            </a:r>
            <a:r>
              <a:rPr lang="en-US" sz="2400" b="1" dirty="0" err="1" smtClean="0">
                <a:solidFill>
                  <a:srgbClr val="FFFFFF"/>
                </a:solidFill>
              </a:rPr>
              <a:t>clarinete</a:t>
            </a:r>
            <a:r>
              <a:rPr lang="en-US" sz="2400" b="1" dirty="0" smtClean="0">
                <a:solidFill>
                  <a:srgbClr val="FFFFFF"/>
                </a:solidFill>
              </a:rPr>
              <a:t>.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00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what someone likes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en-US" sz="6600" dirty="0" smtClean="0"/>
              <a:t>(a + person) le </a:t>
            </a:r>
            <a:r>
              <a:rPr lang="en-US" sz="6600" dirty="0" err="1" smtClean="0"/>
              <a:t>encantaN</a:t>
            </a:r>
            <a:r>
              <a:rPr lang="en-US" sz="6600" dirty="0" smtClean="0"/>
              <a:t>…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5445" y="5562600"/>
            <a:ext cx="9144000" cy="163036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en-US" sz="6600" dirty="0" smtClean="0"/>
              <a:t>S/He loves…(plural noun)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76400"/>
            <a:ext cx="6149975" cy="378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495300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A Cookie Monster le </a:t>
            </a:r>
            <a:r>
              <a:rPr lang="en-US" sz="2000" dirty="0" err="1" smtClean="0">
                <a:solidFill>
                  <a:srgbClr val="FFFFFF"/>
                </a:solidFill>
              </a:rPr>
              <a:t>encantan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las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galletas</a:t>
            </a:r>
            <a:r>
              <a:rPr lang="en-US" sz="2000" dirty="0" smtClean="0">
                <a:solidFill>
                  <a:srgbClr val="FFFFFF"/>
                </a:solidFill>
              </a:rPr>
              <a:t>.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00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describe activities at parties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10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abrir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-304800" y="57150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open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676400"/>
            <a:ext cx="3873500" cy="387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00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describe activities at parties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celebrar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615" y="56388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celebrate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00200"/>
            <a:ext cx="5807177" cy="400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00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describe activities at parties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decorar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501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decorate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5575300" cy="3663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476" y="1981200"/>
            <a:ext cx="37338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00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describe activities at parties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las</a:t>
            </a:r>
            <a:r>
              <a:rPr lang="en-US" sz="6600" dirty="0" smtClean="0"/>
              <a:t> </a:t>
            </a:r>
            <a:r>
              <a:rPr lang="en-US" sz="6600" dirty="0" err="1" smtClean="0"/>
              <a:t>decoraciones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6388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decorations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600200"/>
            <a:ext cx="42672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00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describe activities at parties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hacer</a:t>
            </a:r>
            <a:r>
              <a:rPr lang="en-US" sz="6600" dirty="0" smtClean="0"/>
              <a:t> un video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227637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make a video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54274" name="Picture 2" descr="https://encrypted-tbn3.gstatic.com/images?q=tbn:ANd9GcTmgx4ymZlYDe-ezqIQyQ9BwLKjzrmS0pWFxChTLHVqysQNx0r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828800"/>
            <a:ext cx="5029200" cy="3346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00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describe activities at parties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video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-16791" y="56388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video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53250" name="Picture 2" descr="https://encrypted-tbn1.gstatic.com/images?q=tbn:ANd9GcQIq6AyCQIKxCxejVA3vWDweiznzryFS_LoBpZe23gjJu0aXB2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05000"/>
            <a:ext cx="5486400" cy="3526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00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describe activities at parties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preparar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prepare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52226" name="Picture 2" descr="https://encrypted-tbn3.gstatic.com/images?q=tbn:ANd9GcSa9h5IRJ1DuRu2yrOIm7pIqBpjszHlvCxO1c-fx-Su8kl8cwc9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52600"/>
            <a:ext cx="5954423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00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describe activities at parties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romper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break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51202" name="Picture 2" descr="https://encrypted-tbn3.gstatic.com/images?q=tbn:ANd9GcTfzRPSoTk925f8bPPt1FklJzvPvKvYOSqW_GjkUONAUEk0DATPy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828800"/>
            <a:ext cx="3448050" cy="365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27" y="0"/>
            <a:ext cx="8901545" cy="684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5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00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describe activities at parties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sacar</a:t>
            </a:r>
            <a:r>
              <a:rPr lang="en-US" sz="6600" dirty="0" smtClean="0"/>
              <a:t> </a:t>
            </a:r>
            <a:r>
              <a:rPr lang="en-US" sz="6600" dirty="0" err="1" smtClean="0"/>
              <a:t>fotos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take pictures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50180" name="Picture 4" descr="http://t2.gstatic.com/images?q=tbn:ANd9GcSGolnTChDDW0EMT5kpYNlfZgL1_HUsqE3eQXr8wdPkkDsiTKIEb6XW39v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76400"/>
            <a:ext cx="5442088" cy="3667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00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describe activities at parties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 smtClean="0"/>
              <a:t>foto</a:t>
            </a:r>
            <a:r>
              <a:rPr lang="en-US" sz="6600" dirty="0" smtClean="0"/>
              <a:t>*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4864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picture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49154" name="Picture 2" descr="https://encrypted-tbn0.gstatic.com/images?q=tbn:ANd9GcTiiWfL_wy3B5IgZyMhN5-XgGAPL7mPJxoB0nqAJ6fHaokhhQz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76400"/>
            <a:ext cx="6445248" cy="38671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24400" y="15240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*short for </a:t>
            </a:r>
            <a:r>
              <a:rPr lang="en-US" sz="3600" b="1" i="1" dirty="0" err="1" smtClean="0">
                <a:solidFill>
                  <a:schemeClr val="bg1"/>
                </a:solidFill>
              </a:rPr>
              <a:t>fotografía</a:t>
            </a:r>
            <a:endParaRPr lang="en-US" sz="36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002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describe activities at parties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 smtClean="0"/>
              <a:t>cámara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227637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camera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48130" name="Picture 2" descr="https://encrypted-tbn2.gstatic.com/images?q=tbn:ANd9GcSyH2GbTw96UhtZiycO_G7uMmzzsxRcuir5FF7-Lmm1wEbybwp4F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676400"/>
            <a:ext cx="4724400" cy="3538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514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celebrations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cumpleaños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birthday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47106" name="Picture 2" descr="https://encrypted-tbn2.gstatic.com/images?q=tbn:ANd9GcS2HoYEgkK7MRMibkW0NdOtSzpwTtmemL2pSO4609kCxN4qNbq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676400"/>
            <a:ext cx="3895725" cy="3895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514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celebrations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¡</a:t>
            </a:r>
            <a:r>
              <a:rPr lang="en-US" sz="6600" dirty="0" err="1" smtClean="0"/>
              <a:t>Feliz</a:t>
            </a:r>
            <a:r>
              <a:rPr lang="en-US" sz="6600" dirty="0" smtClean="0"/>
              <a:t> </a:t>
            </a:r>
            <a:r>
              <a:rPr lang="en-US" sz="6600" dirty="0" err="1" smtClean="0"/>
              <a:t>Cumpleaños</a:t>
            </a:r>
            <a:r>
              <a:rPr lang="en-US" sz="6600" dirty="0" smtClean="0"/>
              <a:t>!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227637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Happy Birthday!</a:t>
            </a:r>
          </a:p>
          <a:p>
            <a:pPr algn="ctr">
              <a:buNone/>
            </a:pPr>
            <a:endParaRPr lang="en-US" sz="6600" dirty="0"/>
          </a:p>
        </p:txBody>
      </p:sp>
      <p:pic>
        <p:nvPicPr>
          <p:cNvPr id="46084" name="Picture 4" descr="https://encrypted-tbn3.gstatic.com/images?q=tbn:ANd9GcQ6CMbenP7Yh8giPOtKP4upgvu7_h-4Fia5qN68FTnghPoyDOz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828800"/>
            <a:ext cx="5522155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514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celebrations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los </a:t>
            </a:r>
            <a:r>
              <a:rPr lang="en-US" sz="6600" dirty="0" err="1" smtClean="0"/>
              <a:t>dulces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6388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sweets/candy</a:t>
            </a:r>
            <a:endParaRPr lang="en-US" sz="6600" dirty="0"/>
          </a:p>
        </p:txBody>
      </p:sp>
      <p:pic>
        <p:nvPicPr>
          <p:cNvPr id="45058" name="Picture 2" descr="https://encrypted-tbn0.gstatic.com/images?q=tbn:ANd9GcTJw-AB4ZPEQnEJXU3HvzBOBt4ygrC5MCsdhIW0A8ix4mkESkb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76400"/>
            <a:ext cx="4724400" cy="3972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514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celebrations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 smtClean="0"/>
              <a:t>flor</a:t>
            </a:r>
            <a:r>
              <a:rPr lang="en-US" sz="6600" dirty="0" smtClean="0"/>
              <a:t>		</a:t>
            </a:r>
            <a:r>
              <a:rPr lang="en-US" sz="6600" dirty="0" err="1" smtClean="0"/>
              <a:t>las</a:t>
            </a:r>
            <a:r>
              <a:rPr lang="en-US" sz="6600" dirty="0" smtClean="0"/>
              <a:t> </a:t>
            </a:r>
            <a:r>
              <a:rPr lang="en-US" sz="6600" dirty="0" err="1" smtClean="0"/>
              <a:t>flores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6388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flower/s</a:t>
            </a:r>
            <a:endParaRPr lang="en-US" sz="6600" dirty="0"/>
          </a:p>
        </p:txBody>
      </p:sp>
      <p:pic>
        <p:nvPicPr>
          <p:cNvPr id="44034" name="Picture 2" descr="https://encrypted-tbn2.gstatic.com/images?q=tbn:ANd9GcR2h-vpKGkeQl2M8Nk7tUPnNnzgwANyCuicEkAa0FwQJHAcna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752600"/>
            <a:ext cx="5943600" cy="3919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514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celebrations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globo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balloon</a:t>
            </a:r>
            <a:endParaRPr lang="en-US" sz="6600" dirty="0"/>
          </a:p>
        </p:txBody>
      </p:sp>
      <p:pic>
        <p:nvPicPr>
          <p:cNvPr id="43010" name="Picture 2" descr="http://images.wikia.com/uncyclopedia/images/f/fb/Balloon-anim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76400"/>
            <a:ext cx="4866968" cy="37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514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celebrations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 smtClean="0"/>
              <a:t>luz</a:t>
            </a:r>
            <a:r>
              <a:rPr lang="en-US" sz="6600" dirty="0" smtClean="0"/>
              <a:t>			</a:t>
            </a:r>
            <a:r>
              <a:rPr lang="en-US" sz="6600" dirty="0" err="1" smtClean="0"/>
              <a:t>las</a:t>
            </a:r>
            <a:r>
              <a:rPr lang="en-US" sz="6600" dirty="0" smtClean="0"/>
              <a:t> </a:t>
            </a:r>
            <a:r>
              <a:rPr lang="en-US" sz="6600" dirty="0" err="1" smtClean="0"/>
              <a:t>luces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4864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light		the lights</a:t>
            </a:r>
            <a:endParaRPr lang="en-US" sz="6600" dirty="0"/>
          </a:p>
        </p:txBody>
      </p:sp>
      <p:pic>
        <p:nvPicPr>
          <p:cNvPr id="41986" name="Picture 2" descr="https://encrypted-tbn1.gstatic.com/images?q=tbn:ANd9GcQYuN8PiPPFV0IOR_zaQVfjitkEgX4M3RjQ85saiQ2Xmz14Fu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752600"/>
            <a:ext cx="4343400" cy="3868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514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celebrations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papel</a:t>
            </a:r>
            <a:r>
              <a:rPr lang="en-US" sz="6600" dirty="0" smtClean="0"/>
              <a:t> </a:t>
            </a:r>
            <a:r>
              <a:rPr lang="en-US" sz="6600" dirty="0" err="1" smtClean="0"/>
              <a:t>picado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4864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cut paper (decoration)</a:t>
            </a:r>
            <a:endParaRPr lang="en-US" sz="6600" dirty="0"/>
          </a:p>
        </p:txBody>
      </p:sp>
      <p:pic>
        <p:nvPicPr>
          <p:cNvPr id="40962" name="Picture 2" descr="https://encrypted-tbn3.gstatic.com/images?q=tbn:ANd9GcSmuMkAJORt7X_1yVXrXDVykYZT-V_5K2tKig9MxPtba-2wFsO3X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752600"/>
            <a:ext cx="5791200" cy="3853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4636"/>
            <a:ext cx="7620000" cy="66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8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514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celebrations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pastel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4864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cake</a:t>
            </a:r>
            <a:endParaRPr lang="en-US" sz="6600" dirty="0"/>
          </a:p>
        </p:txBody>
      </p:sp>
      <p:pic>
        <p:nvPicPr>
          <p:cNvPr id="7" name="Picture 2" descr="https://encrypted-tbn2.gstatic.com/images?q=tbn:ANd9GcRpJ9y9eU8Zc1NK63bANczW9hYF9oiRhL23hAKGtAaQ_hJEmn3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752600"/>
            <a:ext cx="5410200" cy="3606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514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celebrations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piñata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smtClean="0"/>
              <a:t>the </a:t>
            </a:r>
            <a:r>
              <a:rPr lang="en-US" sz="6600" dirty="0" smtClean="0"/>
              <a:t>piñata</a:t>
            </a:r>
            <a:endParaRPr lang="en-US" sz="6600" dirty="0"/>
          </a:p>
        </p:txBody>
      </p:sp>
      <p:pic>
        <p:nvPicPr>
          <p:cNvPr id="38914" name="Picture 2" descr="https://encrypted-tbn2.gstatic.com/images?q=tbn:ANd9GcRpA-Io8YGs78T1Hm1DKCOVBv03baFCVh5UKlVEz_ijyTbp8CUP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676400"/>
            <a:ext cx="3581400" cy="3845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514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discuss celebrations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regalo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gift</a:t>
            </a:r>
            <a:endParaRPr lang="en-US" sz="6600" dirty="0"/>
          </a:p>
        </p:txBody>
      </p:sp>
      <p:pic>
        <p:nvPicPr>
          <p:cNvPr id="37890" name="Picture 2" descr="https://encrypted-tbn0.gstatic.com/images?q=tbn:ANd9GcSBDJ5TSsnmzbOTgUYpcFmjdOvpIwb_kXjKGylSJpW2Kl4qlX2y3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676400"/>
            <a:ext cx="39624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371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Other useful words or expressions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que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227637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/>
              <a:t>w</a:t>
            </a:r>
            <a:r>
              <a:rPr lang="en-US" sz="6600" dirty="0" smtClean="0"/>
              <a:t>ho, that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2819400" cy="3847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905000"/>
            <a:ext cx="3124200" cy="3252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371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Other useful words or expressions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5334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sólo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8674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only</a:t>
            </a:r>
            <a:endParaRPr lang="en-US" sz="6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8252521" cy="439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990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indicate possession or relationship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4800" y="381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tener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7912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have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371600"/>
            <a:ext cx="4991100" cy="4545087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2336529">
            <a:off x="5622977" y="5074501"/>
            <a:ext cx="1905000" cy="865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990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indicate possession or relationship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mi(s)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-3274" y="57150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my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00200"/>
            <a:ext cx="5715000" cy="4280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676400"/>
            <a:ext cx="3390900" cy="448531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990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indicate possession or relationship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tu</a:t>
            </a:r>
            <a:r>
              <a:rPr lang="en-US" sz="6600" dirty="0" smtClean="0"/>
              <a:t>(s)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your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990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indicate possession or relationship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/>
              <a:t>s</a:t>
            </a:r>
            <a:r>
              <a:rPr lang="en-US" sz="6600" dirty="0" err="1" smtClean="0"/>
              <a:t>u</a:t>
            </a:r>
            <a:r>
              <a:rPr lang="en-US" sz="6600" dirty="0" smtClean="0"/>
              <a:t>(s)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227637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his/her/your (formal)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52600"/>
            <a:ext cx="4962022" cy="330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990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indicate possession or relationship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0" y="685800"/>
            <a:ext cx="8001000" cy="10668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6600" dirty="0" err="1" smtClean="0"/>
              <a:t>nuestro</a:t>
            </a:r>
            <a:r>
              <a:rPr lang="en-US" sz="6600" dirty="0" smtClean="0"/>
              <a:t>(s)		</a:t>
            </a:r>
            <a:r>
              <a:rPr lang="en-US" sz="6600" dirty="0" err="1" smtClean="0"/>
              <a:t>nuestra</a:t>
            </a:r>
            <a:r>
              <a:rPr lang="en-US" sz="6600" dirty="0" smtClean="0"/>
              <a:t>(s)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-10792" y="5562600"/>
            <a:ext cx="9144000" cy="16303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6600" dirty="0" smtClean="0"/>
              <a:t>our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0"/>
            <a:ext cx="5778500" cy="3845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685800"/>
            <a:ext cx="8534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990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indicate possession or relationship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6600" dirty="0" err="1"/>
              <a:t>v</a:t>
            </a:r>
            <a:r>
              <a:rPr lang="en-US" sz="6600" dirty="0" err="1" smtClean="0"/>
              <a:t>uestro</a:t>
            </a:r>
            <a:r>
              <a:rPr lang="en-US" sz="6600" dirty="0" smtClean="0"/>
              <a:t>(s)		</a:t>
            </a:r>
            <a:r>
              <a:rPr lang="en-US" sz="6600" dirty="0" err="1"/>
              <a:t>v</a:t>
            </a:r>
            <a:r>
              <a:rPr lang="en-US" sz="6600" dirty="0" err="1" smtClean="0"/>
              <a:t>uestra</a:t>
            </a:r>
            <a:r>
              <a:rPr lang="en-US" sz="6600" dirty="0" smtClean="0"/>
              <a:t>(s)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6600" dirty="0" smtClean="0"/>
              <a:t>your all’s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28800"/>
            <a:ext cx="6531429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990600" y="0"/>
            <a:ext cx="9982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To indicate possession or relationship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6600" dirty="0" err="1"/>
              <a:t>s</a:t>
            </a:r>
            <a:r>
              <a:rPr lang="en-US" sz="6600" dirty="0" err="1" smtClean="0"/>
              <a:t>u</a:t>
            </a:r>
            <a:r>
              <a:rPr lang="en-US" sz="6600" dirty="0" smtClean="0"/>
              <a:t>(s)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6600" dirty="0" smtClean="0"/>
              <a:t>their/your (plural &amp; formal)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0"/>
            <a:ext cx="5537200" cy="3737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09600" y="0"/>
            <a:ext cx="41148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Los </a:t>
            </a:r>
            <a:r>
              <a:rPr lang="en-US" b="1" dirty="0" err="1" smtClean="0">
                <a:latin typeface="Footlight MT Light" pitchFamily="18" charset="0"/>
              </a:rPr>
              <a:t>animales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conejillo</a:t>
            </a:r>
            <a:r>
              <a:rPr lang="en-US" sz="6600" dirty="0" smtClean="0"/>
              <a:t> de </a:t>
            </a:r>
            <a:r>
              <a:rPr lang="en-US" sz="6600" dirty="0" err="1" smtClean="0"/>
              <a:t>Indias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Guinea pig</a:t>
            </a:r>
            <a:endParaRPr lang="en-US" sz="6600" dirty="0"/>
          </a:p>
        </p:txBody>
      </p:sp>
      <p:pic>
        <p:nvPicPr>
          <p:cNvPr id="27650" name="Picture 2" descr="https://encrypted-tbn1.gstatic.com/images?q=tbn:ANd9GcTQpF1hfXnt3YrWO2osxefByGn5MtnbRaL1oiozhpfCl4R-Wu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676400"/>
            <a:ext cx="2819400" cy="375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09600" y="0"/>
            <a:ext cx="41148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Los </a:t>
            </a:r>
            <a:r>
              <a:rPr lang="en-US" b="1" dirty="0" err="1" smtClean="0">
                <a:latin typeface="Footlight MT Light" pitchFamily="18" charset="0"/>
              </a:rPr>
              <a:t>animales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conejo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rabbit</a:t>
            </a:r>
            <a:endParaRPr lang="en-US" sz="6600" dirty="0"/>
          </a:p>
        </p:txBody>
      </p:sp>
      <p:pic>
        <p:nvPicPr>
          <p:cNvPr id="26626" name="Picture 2" descr="https://encrypted-tbn2.gstatic.com/images?q=tbn:ANd9GcTB1qUb8U0v_mw62ArZsxyXB9GdKSpToHcxfKUXb4PdqH0cqF15X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524000"/>
            <a:ext cx="4191000" cy="4172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09600" y="0"/>
            <a:ext cx="41148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Los </a:t>
            </a:r>
            <a:r>
              <a:rPr lang="en-US" b="1" dirty="0" err="1" smtClean="0">
                <a:latin typeface="Footlight MT Light" pitchFamily="18" charset="0"/>
              </a:rPr>
              <a:t>animales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gerbo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227637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gerbil</a:t>
            </a:r>
            <a:endParaRPr lang="en-US" sz="6600" dirty="0"/>
          </a:p>
        </p:txBody>
      </p:sp>
      <p:pic>
        <p:nvPicPr>
          <p:cNvPr id="25602" name="Picture 2" descr="https://encrypted-tbn0.gstatic.com/images?q=tbn:ANd9GcQ9e-l_MFY661jHue7mUhw9CyVDMPyAumINOxiv_IQMlh7XYKAcw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057400"/>
            <a:ext cx="5181600" cy="2960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09600" y="0"/>
            <a:ext cx="41148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Los </a:t>
            </a:r>
            <a:r>
              <a:rPr lang="en-US" b="1" dirty="0" err="1" smtClean="0">
                <a:latin typeface="Footlight MT Light" pitchFamily="18" charset="0"/>
              </a:rPr>
              <a:t>animales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143000"/>
            <a:ext cx="9144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hámster</a:t>
            </a:r>
            <a:r>
              <a:rPr lang="en-US" sz="6600" dirty="0" smtClean="0"/>
              <a:t>     los </a:t>
            </a:r>
            <a:r>
              <a:rPr lang="en-US" sz="6600" dirty="0" err="1" smtClean="0"/>
              <a:t>hámsters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4864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hamster(s)</a:t>
            </a:r>
            <a:endParaRPr lang="en-US" sz="6600" dirty="0"/>
          </a:p>
        </p:txBody>
      </p:sp>
      <p:pic>
        <p:nvPicPr>
          <p:cNvPr id="24578" name="Picture 2" descr="https://encrypted-tbn1.gstatic.com/images?q=tbn:ANd9GcTotMemSrOiU82aE3l_igpQGtThsh0ijxvPRRXafUZcyFFN7wN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057400"/>
            <a:ext cx="4495800" cy="3367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encrypted-tbn3.gstatic.com/images?q=tbn:ANd9GcTqQqvRiXGnrhL5Vy4kO1gKWinnT-Jjmu0ZpMZ6SEQdIqq1qzf2v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676400"/>
            <a:ext cx="3160608" cy="4219575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09600" y="0"/>
            <a:ext cx="41148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Los </a:t>
            </a:r>
            <a:r>
              <a:rPr lang="en-US" b="1" dirty="0" err="1" smtClean="0">
                <a:latin typeface="Footlight MT Light" pitchFamily="18" charset="0"/>
              </a:rPr>
              <a:t>animales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hurón</a:t>
            </a:r>
            <a:r>
              <a:rPr lang="en-US" sz="6600" dirty="0" smtClean="0"/>
              <a:t>     los </a:t>
            </a:r>
            <a:r>
              <a:rPr lang="en-US" sz="6600" dirty="0" err="1" smtClean="0"/>
              <a:t>hurones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ferret(s)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09600" y="0"/>
            <a:ext cx="41148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Los </a:t>
            </a:r>
            <a:r>
              <a:rPr lang="en-US" b="1" dirty="0" err="1" smtClean="0">
                <a:latin typeface="Footlight MT Light" pitchFamily="18" charset="0"/>
              </a:rPr>
              <a:t>animales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loro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227637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parrot</a:t>
            </a:r>
            <a:endParaRPr lang="en-US" sz="6600" dirty="0"/>
          </a:p>
        </p:txBody>
      </p:sp>
      <p:pic>
        <p:nvPicPr>
          <p:cNvPr id="22530" name="Picture 2" descr="https://encrypted-tbn1.gstatic.com/images?q=tbn:ANd9GcQd1Eh7FE-cXY3mCu6cSAZTWxeKnoW9MNXtDmg1Af11WclDUX_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524000"/>
            <a:ext cx="5029200" cy="3767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09600" y="0"/>
            <a:ext cx="41148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Los </a:t>
            </a:r>
            <a:r>
              <a:rPr lang="en-US" b="1" dirty="0" err="1" smtClean="0">
                <a:latin typeface="Footlight MT Light" pitchFamily="18" charset="0"/>
              </a:rPr>
              <a:t>animales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1143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pez</a:t>
            </a:r>
            <a:r>
              <a:rPr lang="en-US" sz="6600" dirty="0" smtClean="0"/>
              <a:t>		los </a:t>
            </a:r>
            <a:r>
              <a:rPr lang="en-US" sz="6600" dirty="0" err="1" smtClean="0"/>
              <a:t>peces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227637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fish (alive)</a:t>
            </a:r>
            <a:endParaRPr lang="en-US" sz="6600" dirty="0"/>
          </a:p>
        </p:txBody>
      </p:sp>
      <p:pic>
        <p:nvPicPr>
          <p:cNvPr id="21506" name="Picture 2" descr="http://slodive.com/wp-content/uploads/2011/04/ipad-wallpapers/clown-fi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133600"/>
            <a:ext cx="5715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09600" y="0"/>
            <a:ext cx="41148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Los </a:t>
            </a:r>
            <a:r>
              <a:rPr lang="en-US" b="1" dirty="0" err="1" smtClean="0">
                <a:latin typeface="Footlight MT Light" pitchFamily="18" charset="0"/>
              </a:rPr>
              <a:t>animales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 smtClean="0"/>
              <a:t>serpiente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6388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snake</a:t>
            </a:r>
            <a:endParaRPr lang="en-US" sz="6600" dirty="0"/>
          </a:p>
        </p:txBody>
      </p:sp>
      <p:pic>
        <p:nvPicPr>
          <p:cNvPr id="20482" name="Picture 2" descr="https://encrypted-tbn0.gstatic.com/images?q=tbn:ANd9GcTKaM-CY6a9bjyn__bq3WcSWsyJR7OFC-RciolX_vrGzGJIiSh42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752600"/>
            <a:ext cx="3396139" cy="3966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Hoy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viernes</a:t>
            </a:r>
            <a:r>
              <a:rPr lang="en-US" dirty="0" smtClean="0"/>
              <a:t> el </a:t>
            </a:r>
            <a:r>
              <a:rPr lang="en-US" dirty="0" err="1" smtClean="0"/>
              <a:t>veintisiete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0" y="1435967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Column 5A Spelling </a:t>
            </a:r>
            <a:r>
              <a:rPr lang="en-US" dirty="0" smtClean="0"/>
              <a:t>HW Menu(hoy)</a:t>
            </a:r>
          </a:p>
          <a:p>
            <a:r>
              <a:rPr lang="en-US" dirty="0" smtClean="0"/>
              <a:t>Map Paper(hoy)</a:t>
            </a:r>
          </a:p>
          <a:p>
            <a:r>
              <a:rPr lang="en-US" dirty="0" smtClean="0"/>
              <a:t>Word Search(hoy)</a:t>
            </a:r>
          </a:p>
          <a:p>
            <a:r>
              <a:rPr lang="en-US" dirty="0" smtClean="0"/>
              <a:t>5A </a:t>
            </a:r>
            <a:r>
              <a:rPr lang="en-US" dirty="0" err="1" smtClean="0"/>
              <a:t>Wkst</a:t>
            </a:r>
            <a:r>
              <a:rPr lang="en-US" dirty="0" smtClean="0"/>
              <a:t>(</a:t>
            </a:r>
            <a:r>
              <a:rPr lang="en-US" dirty="0" err="1" smtClean="0"/>
              <a:t>libro</a:t>
            </a:r>
            <a:r>
              <a:rPr lang="en-US" dirty="0" smtClean="0"/>
              <a:t> de </a:t>
            </a:r>
            <a:r>
              <a:rPr lang="en-US" dirty="0" err="1" smtClean="0"/>
              <a:t>texto</a:t>
            </a:r>
            <a:r>
              <a:rPr lang="en-US" dirty="0" smtClean="0"/>
              <a:t> p. 226 Acts. 4/5, p. 227 Act. 8)(lunes)</a:t>
            </a:r>
          </a:p>
          <a:p>
            <a:r>
              <a:rPr lang="en-US" dirty="0" smtClean="0"/>
              <a:t>CP 85-88(</a:t>
            </a:r>
            <a:r>
              <a:rPr lang="en-US" dirty="0" err="1" smtClean="0"/>
              <a:t>martes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Family Tree Rough Draft(</a:t>
            </a:r>
            <a:r>
              <a:rPr lang="en-US" dirty="0" err="1" smtClean="0"/>
              <a:t>martes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59202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 smtClean="0"/>
              <a:t>HAZ AHORA</a:t>
            </a:r>
          </a:p>
          <a:p>
            <a:r>
              <a:rPr lang="en-US" b="1" u="sng" dirty="0" smtClean="0"/>
              <a:t>Describe un </a:t>
            </a:r>
            <a:r>
              <a:rPr lang="en-US" b="1" u="sng" dirty="0" err="1" smtClean="0"/>
              <a:t>miembro</a:t>
            </a:r>
            <a:r>
              <a:rPr lang="en-US" b="1" u="sng" dirty="0"/>
              <a:t> </a:t>
            </a:r>
            <a:r>
              <a:rPr lang="en-US" b="1" u="sng" dirty="0" err="1" smtClean="0"/>
              <a:t>en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tu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familia</a:t>
            </a:r>
            <a:r>
              <a:rPr lang="en-US" b="1" u="sng" dirty="0" smtClean="0"/>
              <a:t>.</a:t>
            </a:r>
          </a:p>
          <a:p>
            <a:r>
              <a:rPr lang="en-US" dirty="0" smtClean="0"/>
              <a:t>¿</a:t>
            </a:r>
            <a:r>
              <a:rPr lang="en-US" dirty="0" err="1" smtClean="0"/>
              <a:t>Cuántos</a:t>
            </a:r>
            <a:r>
              <a:rPr lang="en-US" dirty="0" smtClean="0"/>
              <a:t> </a:t>
            </a:r>
            <a:r>
              <a:rPr lang="en-US" dirty="0" err="1" smtClean="0"/>
              <a:t>años</a:t>
            </a:r>
            <a:r>
              <a:rPr lang="en-US" dirty="0" smtClean="0"/>
              <a:t> </a:t>
            </a:r>
            <a:r>
              <a:rPr lang="en-US" dirty="0" err="1" smtClean="0"/>
              <a:t>tiene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personalidad</a:t>
            </a:r>
            <a:r>
              <a:rPr lang="en-US" dirty="0" smtClean="0"/>
              <a:t>?</a:t>
            </a:r>
          </a:p>
          <a:p>
            <a:r>
              <a:rPr lang="en-US" dirty="0" smtClean="0"/>
              <a:t>¿De </a:t>
            </a:r>
            <a:r>
              <a:rPr lang="en-US" dirty="0" err="1" smtClean="0"/>
              <a:t>dónde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?  </a:t>
            </a:r>
            <a:r>
              <a:rPr lang="en-US" dirty="0" err="1" smtClean="0"/>
              <a:t>Es</a:t>
            </a:r>
            <a:r>
              <a:rPr lang="en-US" dirty="0" smtClean="0"/>
              <a:t> de New York/Guatemala, etc…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593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09600" y="0"/>
            <a:ext cx="41148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Los </a:t>
            </a:r>
            <a:r>
              <a:rPr lang="en-US" b="1" dirty="0" err="1" smtClean="0">
                <a:latin typeface="Footlight MT Light" pitchFamily="18" charset="0"/>
              </a:rPr>
              <a:t>animales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 smtClean="0"/>
              <a:t>tortuga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6388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turtle</a:t>
            </a:r>
            <a:endParaRPr lang="en-US" sz="6600" dirty="0"/>
          </a:p>
        </p:txBody>
      </p:sp>
      <p:pic>
        <p:nvPicPr>
          <p:cNvPr id="19458" name="Picture 2" descr="https://encrypted-tbn2.gstatic.com/images?q=tbn:ANd9GcSiSHuaxAqUOw3JIfrXLkcjCj5LvCZCVrn34a5ggCtvLb1NQbK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752600"/>
            <a:ext cx="5105400" cy="3824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324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Los </a:t>
            </a:r>
            <a:r>
              <a:rPr lang="en-US" b="1" dirty="0" err="1" smtClean="0">
                <a:latin typeface="Footlight MT Light" pitchFamily="18" charset="0"/>
              </a:rPr>
              <a:t>miembros</a:t>
            </a:r>
            <a:r>
              <a:rPr lang="en-US" b="1" dirty="0" smtClean="0">
                <a:latin typeface="Footlight MT Light" pitchFamily="18" charset="0"/>
              </a:rPr>
              <a:t> de la </a:t>
            </a:r>
            <a:r>
              <a:rPr lang="en-US" b="1" dirty="0" err="1" smtClean="0">
                <a:latin typeface="Footlight MT Light" pitchFamily="18" charset="0"/>
              </a:rPr>
              <a:t>familia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bisabuelo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227637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great-grandfather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05000"/>
            <a:ext cx="4864100" cy="3236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0"/>
            <a:ext cx="3683000" cy="46631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324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Los </a:t>
            </a:r>
            <a:r>
              <a:rPr lang="en-US" b="1" dirty="0" err="1" smtClean="0">
                <a:latin typeface="Footlight MT Light" pitchFamily="18" charset="0"/>
              </a:rPr>
              <a:t>miembros</a:t>
            </a:r>
            <a:r>
              <a:rPr lang="en-US" b="1" dirty="0" smtClean="0">
                <a:latin typeface="Footlight MT Light" pitchFamily="18" charset="0"/>
              </a:rPr>
              <a:t> de la </a:t>
            </a:r>
            <a:r>
              <a:rPr lang="en-US" b="1" dirty="0" err="1" smtClean="0">
                <a:latin typeface="Footlight MT Light" pitchFamily="18" charset="0"/>
              </a:rPr>
              <a:t>familia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 smtClean="0"/>
              <a:t>bisabuela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>
                <a:solidFill>
                  <a:schemeClr val="bg1"/>
                </a:solidFill>
              </a:rPr>
              <a:t>the great-grandmother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324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Los </a:t>
            </a:r>
            <a:r>
              <a:rPr lang="en-US" b="1" dirty="0" err="1" smtClean="0">
                <a:latin typeface="Footlight MT Light" pitchFamily="18" charset="0"/>
              </a:rPr>
              <a:t>miembros</a:t>
            </a:r>
            <a:r>
              <a:rPr lang="en-US" b="1" dirty="0" smtClean="0">
                <a:latin typeface="Footlight MT Light" pitchFamily="18" charset="0"/>
              </a:rPr>
              <a:t> de la </a:t>
            </a:r>
            <a:r>
              <a:rPr lang="en-US" b="1" dirty="0" err="1" smtClean="0">
                <a:latin typeface="Footlight MT Light" pitchFamily="18" charset="0"/>
              </a:rPr>
              <a:t>familia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nieto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6388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grandson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52600"/>
            <a:ext cx="6146661" cy="403860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8278300">
            <a:off x="6881594" y="1693130"/>
            <a:ext cx="1886522" cy="104699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324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Los </a:t>
            </a:r>
            <a:r>
              <a:rPr lang="en-US" b="1" dirty="0" err="1" smtClean="0">
                <a:latin typeface="Footlight MT Light" pitchFamily="18" charset="0"/>
              </a:rPr>
              <a:t>miembros</a:t>
            </a:r>
            <a:r>
              <a:rPr lang="en-US" b="1" dirty="0" smtClean="0">
                <a:latin typeface="Footlight MT Light" pitchFamily="18" charset="0"/>
              </a:rPr>
              <a:t> de la </a:t>
            </a:r>
            <a:r>
              <a:rPr lang="en-US" b="1" dirty="0" err="1" smtClean="0">
                <a:latin typeface="Footlight MT Light" pitchFamily="18" charset="0"/>
              </a:rPr>
              <a:t>familia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 smtClean="0"/>
              <a:t>nieta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54864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granddaughter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0"/>
            <a:ext cx="5649071" cy="37592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325488" flipV="1">
            <a:off x="540750" y="1982735"/>
            <a:ext cx="2057400" cy="990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324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Los </a:t>
            </a:r>
            <a:r>
              <a:rPr lang="en-US" b="1" dirty="0" err="1" smtClean="0">
                <a:latin typeface="Footlight MT Light" pitchFamily="18" charset="0"/>
              </a:rPr>
              <a:t>miembros</a:t>
            </a:r>
            <a:r>
              <a:rPr lang="en-US" b="1" dirty="0" smtClean="0">
                <a:latin typeface="Footlight MT Light" pitchFamily="18" charset="0"/>
              </a:rPr>
              <a:t> de la </a:t>
            </a:r>
            <a:r>
              <a:rPr lang="en-US" b="1" dirty="0" err="1" smtClean="0">
                <a:latin typeface="Footlight MT Light" pitchFamily="18" charset="0"/>
              </a:rPr>
              <a:t>familia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4572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el </a:t>
            </a:r>
            <a:r>
              <a:rPr lang="en-US" sz="6600" dirty="0" err="1" smtClean="0"/>
              <a:t>sobrino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2495" y="57150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nephew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371600"/>
            <a:ext cx="3278387" cy="4514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324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Los </a:t>
            </a:r>
            <a:r>
              <a:rPr lang="en-US" b="1" dirty="0" err="1" smtClean="0">
                <a:latin typeface="Footlight MT Light" pitchFamily="18" charset="0"/>
              </a:rPr>
              <a:t>miembros</a:t>
            </a:r>
            <a:r>
              <a:rPr lang="en-US" b="1" dirty="0" smtClean="0">
                <a:latin typeface="Footlight MT Light" pitchFamily="18" charset="0"/>
              </a:rPr>
              <a:t> de la </a:t>
            </a:r>
            <a:r>
              <a:rPr lang="en-US" b="1" dirty="0" err="1" smtClean="0">
                <a:latin typeface="Footlight MT Light" pitchFamily="18" charset="0"/>
              </a:rPr>
              <a:t>familia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la </a:t>
            </a:r>
            <a:r>
              <a:rPr lang="en-US" sz="6600" dirty="0" err="1" smtClean="0"/>
              <a:t>sobrina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-10477" y="56388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the niece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676400"/>
            <a:ext cx="5219700" cy="3909737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2041229">
            <a:off x="5309049" y="4667500"/>
            <a:ext cx="1640808" cy="64356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Hoy </a:t>
            </a:r>
            <a:r>
              <a:rPr lang="en-US" dirty="0" err="1" smtClean="0"/>
              <a:t>es</a:t>
            </a:r>
            <a:r>
              <a:rPr lang="en-US" dirty="0" smtClean="0"/>
              <a:t> lunes el </a:t>
            </a:r>
            <a:r>
              <a:rPr lang="en-US" dirty="0" err="1" smtClean="0"/>
              <a:t>treinta</a:t>
            </a:r>
            <a:r>
              <a:rPr lang="en-US" dirty="0" smtClean="0"/>
              <a:t> de </a:t>
            </a:r>
            <a:r>
              <a:rPr lang="en-US" dirty="0" err="1" smtClean="0"/>
              <a:t>abril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52601"/>
            <a:ext cx="8229600" cy="35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315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685801"/>
            <a:ext cx="8229600" cy="516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471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6705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ootlight MT Light" pitchFamily="18" charset="0"/>
              </a:rPr>
              <a:t>Las </a:t>
            </a:r>
            <a:r>
              <a:rPr lang="en-US" b="1" dirty="0" err="1" smtClean="0">
                <a:latin typeface="Footlight MT Light" pitchFamily="18" charset="0"/>
              </a:rPr>
              <a:t>descripciones</a:t>
            </a:r>
            <a:r>
              <a:rPr lang="en-US" b="1" dirty="0" smtClean="0">
                <a:latin typeface="Footlight MT Light" pitchFamily="18" charset="0"/>
              </a:rPr>
              <a:t> de personas</a:t>
            </a:r>
            <a:endParaRPr lang="en-US" b="1" dirty="0">
              <a:latin typeface="Footlight MT Ligh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609600"/>
            <a:ext cx="80010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err="1" smtClean="0"/>
              <a:t>llevar</a:t>
            </a:r>
            <a:r>
              <a:rPr lang="en-US" sz="6600" dirty="0" smtClean="0"/>
              <a:t> </a:t>
            </a:r>
            <a:r>
              <a:rPr lang="en-US" sz="6600" dirty="0" err="1" smtClean="0"/>
              <a:t>anteojos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3857" y="5562600"/>
            <a:ext cx="9144000" cy="1630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to wear glasses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752600"/>
            <a:ext cx="49784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1491</Words>
  <Application>Microsoft Office PowerPoint</Application>
  <PresentationFormat>On-screen Show (4:3)</PresentationFormat>
  <Paragraphs>364</Paragraphs>
  <Slides>128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3" baseType="lpstr">
      <vt:lpstr>Arial</vt:lpstr>
      <vt:lpstr>Calibri</vt:lpstr>
      <vt:lpstr>Footlight MT Light</vt:lpstr>
      <vt:lpstr>Times New Roman</vt:lpstr>
      <vt:lpstr>Office Theme</vt:lpstr>
      <vt:lpstr>Hoy es viernes el veinte de abril.</vt:lpstr>
      <vt:lpstr>Después del examen:</vt:lpstr>
      <vt:lpstr>Boleto de Salida</vt:lpstr>
      <vt:lpstr>Hoy es martes el veinticuatro de abril.</vt:lpstr>
      <vt:lpstr>PowerPoint Presentation</vt:lpstr>
      <vt:lpstr>PowerPoint Presentation</vt:lpstr>
      <vt:lpstr>PowerPoint Presentation</vt:lpstr>
      <vt:lpstr>PowerPoint Presentation</vt:lpstr>
      <vt:lpstr>Hoy es viernes el veintisiete.</vt:lpstr>
      <vt:lpstr>Boleto de Salida</vt:lpstr>
      <vt:lpstr>Hoy es miércoles el veinticinco de abril.</vt:lpstr>
      <vt:lpstr>Capítulo 5A: El Vocabulario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talk about family members</vt:lpstr>
      <vt:lpstr>To discuss and compare ages</vt:lpstr>
      <vt:lpstr>To discuss and compare ages</vt:lpstr>
      <vt:lpstr>To discuss and compare ages</vt:lpstr>
      <vt:lpstr>To discuss and compare ages</vt:lpstr>
      <vt:lpstr>Hoy es lunes el treinta de abril.</vt:lpstr>
      <vt:lpstr>PowerPoint Presentation</vt:lpstr>
      <vt:lpstr>To discuss and compare ages</vt:lpstr>
      <vt:lpstr>To discuss and compare ages</vt:lpstr>
      <vt:lpstr>To talk about people and name animals</vt:lpstr>
      <vt:lpstr>To talk about people and name animals</vt:lpstr>
      <vt:lpstr>To talk about people and name animals</vt:lpstr>
      <vt:lpstr>To discuss what someone likes</vt:lpstr>
      <vt:lpstr>To discuss what someone likes</vt:lpstr>
      <vt:lpstr>To discuss what someone likes</vt:lpstr>
      <vt:lpstr>To discuss what someone likes</vt:lpstr>
      <vt:lpstr>To describe activities at parties</vt:lpstr>
      <vt:lpstr>To describe activities at parties</vt:lpstr>
      <vt:lpstr>To describe activities at parties</vt:lpstr>
      <vt:lpstr>To describe activities at parties</vt:lpstr>
      <vt:lpstr>To describe activities at parties</vt:lpstr>
      <vt:lpstr>To describe activities at parties</vt:lpstr>
      <vt:lpstr>To describe activities at parties</vt:lpstr>
      <vt:lpstr>To describe activities at parties</vt:lpstr>
      <vt:lpstr>To describe activities at parties</vt:lpstr>
      <vt:lpstr>To describe activities at parties</vt:lpstr>
      <vt:lpstr>To describe activities at parties</vt:lpstr>
      <vt:lpstr>To discuss celebrations</vt:lpstr>
      <vt:lpstr>To discuss celebrations</vt:lpstr>
      <vt:lpstr>To discuss celebrations</vt:lpstr>
      <vt:lpstr>To discuss celebrations</vt:lpstr>
      <vt:lpstr>To discuss celebrations</vt:lpstr>
      <vt:lpstr>To discuss celebrations</vt:lpstr>
      <vt:lpstr>To discuss celebrations</vt:lpstr>
      <vt:lpstr>To discuss celebrations</vt:lpstr>
      <vt:lpstr>To discuss celebrations</vt:lpstr>
      <vt:lpstr>To discuss celebrations</vt:lpstr>
      <vt:lpstr>Other useful words or expressions</vt:lpstr>
      <vt:lpstr>Other useful words or expressions</vt:lpstr>
      <vt:lpstr>To indicate possession or relationship</vt:lpstr>
      <vt:lpstr>To indicate possession or relationship</vt:lpstr>
      <vt:lpstr>To indicate possession or relationship</vt:lpstr>
      <vt:lpstr>To indicate possession or relationship</vt:lpstr>
      <vt:lpstr>To indicate possession or relationship</vt:lpstr>
      <vt:lpstr>To indicate possession or relationship</vt:lpstr>
      <vt:lpstr>To indicate possession or relationship</vt:lpstr>
      <vt:lpstr>Los animales</vt:lpstr>
      <vt:lpstr>Los animales</vt:lpstr>
      <vt:lpstr>Los animales</vt:lpstr>
      <vt:lpstr>Los animales</vt:lpstr>
      <vt:lpstr>Los animales</vt:lpstr>
      <vt:lpstr>Los animales</vt:lpstr>
      <vt:lpstr>Los animales</vt:lpstr>
      <vt:lpstr>Los animales</vt:lpstr>
      <vt:lpstr>Los animales</vt:lpstr>
      <vt:lpstr>Los miembros de la familia</vt:lpstr>
      <vt:lpstr>Los miembros de la familia</vt:lpstr>
      <vt:lpstr>Los miembros de la familia</vt:lpstr>
      <vt:lpstr>Los miembros de la familia</vt:lpstr>
      <vt:lpstr>Los miembros de la familia</vt:lpstr>
      <vt:lpstr>Los miembros de la familia</vt:lpstr>
      <vt:lpstr>Hoy es lunes el treinta de abril.</vt:lpstr>
      <vt:lpstr>PowerPoint Presentation</vt:lpstr>
      <vt:lpstr>Las descripciones de personas</vt:lpstr>
      <vt:lpstr>Las descripciones de personas</vt:lpstr>
      <vt:lpstr>Las descripciones de personas</vt:lpstr>
      <vt:lpstr>Las descripciones de personas</vt:lpstr>
      <vt:lpstr>Las descripciones de personas</vt:lpstr>
      <vt:lpstr>Ser* alto/a</vt:lpstr>
      <vt:lpstr>Ser* bajo/a</vt:lpstr>
      <vt:lpstr>Ser* mediano/a</vt:lpstr>
      <vt:lpstr>Las descripciones de personas</vt:lpstr>
      <vt:lpstr>Las descripciones de personas</vt:lpstr>
      <vt:lpstr>Las descripciones de personas</vt:lpstr>
      <vt:lpstr>Tener* ojos (azules, cafés, verdes, color miel) </vt:lpstr>
      <vt:lpstr>Tener* el pelo largo</vt:lpstr>
      <vt:lpstr>Tener* el pelo corto</vt:lpstr>
      <vt:lpstr>Ser* pelirrojo/a</vt:lpstr>
      <vt:lpstr>Tener* el pelo rubio.</vt:lpstr>
      <vt:lpstr>Tener* el pelo castaño</vt:lpstr>
      <vt:lpstr>Tener* el pelo negro</vt:lpstr>
      <vt:lpstr>Tener* el pelo canoso</vt:lpstr>
      <vt:lpstr>Las descripciones de personas</vt:lpstr>
      <vt:lpstr>Las descripciones de personas</vt:lpstr>
      <vt:lpstr>Las descripciones de personas</vt:lpstr>
      <vt:lpstr>Hoy es martes el primero de mayo.</vt:lpstr>
      <vt:lpstr>Hoy es miércoles el dos de mayo.</vt:lpstr>
      <vt:lpstr>Describe una persona en frases completas(pelo, ojos, personalidad, apariencia).</vt:lpstr>
      <vt:lpstr>¿Adivina quién?</vt:lpstr>
      <vt:lpstr>PowerPoint Presentation</vt:lpstr>
      <vt:lpstr>PowerPoint Presentation</vt:lpstr>
      <vt:lpstr>Vamos a repasar.</vt:lpstr>
      <vt:lpstr>Boleto de Salida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5A: El Vocabulario</dc:title>
  <dc:creator>Corporate Edition</dc:creator>
  <cp:lastModifiedBy>Irwin, Kelli</cp:lastModifiedBy>
  <cp:revision>110</cp:revision>
  <dcterms:created xsi:type="dcterms:W3CDTF">2012-10-25T00:00:03Z</dcterms:created>
  <dcterms:modified xsi:type="dcterms:W3CDTF">2018-05-01T21:53:07Z</dcterms:modified>
</cp:coreProperties>
</file>