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5560" autoAdjust="0"/>
  </p:normalViewPr>
  <p:slideViewPr>
    <p:cSldViewPr>
      <p:cViewPr>
        <p:scale>
          <a:sx n="40" d="100"/>
          <a:sy n="40" d="100"/>
        </p:scale>
        <p:origin x="-1386" y="-7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B647-36C8-44D0-9C8C-D8EC3749489E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2A401-7025-4AF2-A16B-D6791A62412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B647-36C8-44D0-9C8C-D8EC3749489E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2A401-7025-4AF2-A16B-D6791A6241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B647-36C8-44D0-9C8C-D8EC3749489E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2A401-7025-4AF2-A16B-D6791A6241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B647-36C8-44D0-9C8C-D8EC3749489E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2A401-7025-4AF2-A16B-D6791A6241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B647-36C8-44D0-9C8C-D8EC3749489E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2A401-7025-4AF2-A16B-D6791A62412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B647-36C8-44D0-9C8C-D8EC3749489E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2A401-7025-4AF2-A16B-D6791A6241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B647-36C8-44D0-9C8C-D8EC3749489E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2A401-7025-4AF2-A16B-D6791A6241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B647-36C8-44D0-9C8C-D8EC3749489E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2A401-7025-4AF2-A16B-D6791A6241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B647-36C8-44D0-9C8C-D8EC3749489E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2A401-7025-4AF2-A16B-D6791A6241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B647-36C8-44D0-9C8C-D8EC3749489E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2A401-7025-4AF2-A16B-D6791A6241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B647-36C8-44D0-9C8C-D8EC3749489E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F72A401-7025-4AF2-A16B-D6791A62412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BDFB647-36C8-44D0-9C8C-D8EC3749489E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F72A401-7025-4AF2-A16B-D6791A62412D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143000"/>
            <a:ext cx="8305800" cy="762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Breakfast: Most Important </a:t>
            </a:r>
            <a:r>
              <a:rPr lang="en-US" sz="3600" dirty="0"/>
              <a:t>M</a:t>
            </a:r>
            <a:r>
              <a:rPr lang="en-US" sz="3600" dirty="0" smtClean="0"/>
              <a:t>eal of the Day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362200"/>
            <a:ext cx="784860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30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4073" y="609600"/>
            <a:ext cx="8686800" cy="6478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smtClean="0">
                <a:latin typeface="Arial Rounded MT Bold" panose="020F0704030504030204" pitchFamily="34" charset="0"/>
              </a:rPr>
              <a:t>Breakfast should provide 25% of protein, calcium, iron, Vitamin A, Vitamin C, and calories</a:t>
            </a:r>
          </a:p>
          <a:p>
            <a:endParaRPr lang="en-US" sz="2300" dirty="0">
              <a:latin typeface="Arial Rounded MT Bold" panose="020F0704030504030204" pitchFamily="34" charset="0"/>
            </a:endParaRPr>
          </a:p>
          <a:p>
            <a:r>
              <a:rPr lang="en-US" sz="2300" dirty="0" smtClean="0">
                <a:latin typeface="Arial Rounded MT Bold" panose="020F0704030504030204" pitchFamily="34" charset="0"/>
              </a:rPr>
              <a:t>Breakfast should provide complex carbohydrates for energy, protein and fats to help you feel full, whole grains for fiber</a:t>
            </a:r>
          </a:p>
          <a:p>
            <a:endParaRPr lang="en-US" sz="2300" dirty="0">
              <a:latin typeface="Arial Rounded MT Bold" panose="020F0704030504030204" pitchFamily="34" charset="0"/>
            </a:endParaRPr>
          </a:p>
          <a:p>
            <a:r>
              <a:rPr lang="en-US" sz="2300" dirty="0" smtClean="0">
                <a:latin typeface="Arial Rounded MT Bold" panose="020F0704030504030204" pitchFamily="34" charset="0"/>
              </a:rPr>
              <a:t>Breakfast should be low in fats, high in fiber to prevent the mid morning slump.(Feeling sluggish, headache, nausea, lack of concentration)</a:t>
            </a:r>
          </a:p>
          <a:p>
            <a:endParaRPr lang="en-US" sz="2300" dirty="0" smtClean="0">
              <a:latin typeface="Arial Rounded MT Bold" panose="020F0704030504030204" pitchFamily="34" charset="0"/>
            </a:endParaRPr>
          </a:p>
          <a:p>
            <a:r>
              <a:rPr lang="en-US" sz="2300" dirty="0">
                <a:latin typeface="Arial Rounded MT Bold" panose="020F0704030504030204" pitchFamily="34" charset="0"/>
              </a:rPr>
              <a:t>Skipping breakfast can make you feel tired, irritable, or sad. Even grabbing some fresh fruit or a bowl of cereal can help boost your mood. </a:t>
            </a:r>
            <a:endParaRPr lang="en-US" sz="2300" dirty="0" smtClean="0">
              <a:latin typeface="Arial Rounded MT Bold" panose="020F0704030504030204" pitchFamily="34" charset="0"/>
            </a:endParaRPr>
          </a:p>
          <a:p>
            <a:endParaRPr lang="en-US" sz="2300" dirty="0">
              <a:latin typeface="Arial Rounded MT Bold" panose="020F0704030504030204" pitchFamily="34" charset="0"/>
            </a:endParaRPr>
          </a:p>
          <a:p>
            <a:r>
              <a:rPr lang="en-US" sz="2300" dirty="0" smtClean="0">
                <a:latin typeface="Arial Rounded MT Bold" panose="020F0704030504030204" pitchFamily="34" charset="0"/>
              </a:rPr>
              <a:t>Eating Breakfast can decrease likelihood of getting diabetes and helps maintain healthy weight.</a:t>
            </a:r>
            <a:endParaRPr lang="en-US" sz="2300" dirty="0">
              <a:latin typeface="Arial Rounded MT Bold" panose="020F0704030504030204" pitchFamily="34" charset="0"/>
            </a:endParaRPr>
          </a:p>
          <a:p>
            <a:endParaRPr lang="en-US" sz="2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7233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463537"/>
            <a:ext cx="4238625" cy="42386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81971" y="2488247"/>
            <a:ext cx="4309629" cy="23083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Good choices for breakfast: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fruits and vegetables</a:t>
            </a:r>
          </a:p>
          <a:p>
            <a:r>
              <a:rPr lang="en-US" sz="2400" dirty="0" smtClean="0"/>
              <a:t>whole grain bread and cereals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low fat dairy products</a:t>
            </a:r>
          </a:p>
          <a:p>
            <a:r>
              <a:rPr lang="en-US" sz="2400" dirty="0" smtClean="0"/>
              <a:t>low fat protein products</a:t>
            </a:r>
          </a:p>
          <a:p>
            <a:r>
              <a:rPr lang="en-US" sz="24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9087195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6435" y="838199"/>
            <a:ext cx="9170909" cy="53860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000" b="1" dirty="0" smtClean="0"/>
          </a:p>
          <a:p>
            <a:r>
              <a:rPr lang="en-US" sz="2000" b="1" dirty="0" smtClean="0"/>
              <a:t>Protein: </a:t>
            </a:r>
            <a:r>
              <a:rPr lang="en-US" dirty="0" smtClean="0"/>
              <a:t>essential </a:t>
            </a:r>
            <a:r>
              <a:rPr lang="en-US" dirty="0"/>
              <a:t>nutrients for the human </a:t>
            </a:r>
            <a:r>
              <a:rPr lang="en-US" dirty="0" smtClean="0"/>
              <a:t>body</a:t>
            </a:r>
            <a:r>
              <a:rPr lang="en-US" dirty="0"/>
              <a:t>.</a:t>
            </a:r>
            <a:r>
              <a:rPr lang="en-US" dirty="0" smtClean="0"/>
              <a:t> They </a:t>
            </a:r>
            <a:r>
              <a:rPr lang="en-US" dirty="0"/>
              <a:t>are one of the building blocks </a:t>
            </a:r>
            <a:endParaRPr lang="en-US" dirty="0" smtClean="0"/>
          </a:p>
          <a:p>
            <a:r>
              <a:rPr lang="en-US" dirty="0" smtClean="0"/>
              <a:t>of </a:t>
            </a:r>
            <a:r>
              <a:rPr lang="en-US" dirty="0"/>
              <a:t>body tissue, and can also serve as a fuel source. </a:t>
            </a:r>
            <a:r>
              <a:rPr lang="en-US" dirty="0" smtClean="0"/>
              <a:t>As </a:t>
            </a:r>
            <a:r>
              <a:rPr lang="en-US" dirty="0"/>
              <a:t>a fuel, proteins contain </a:t>
            </a:r>
            <a:r>
              <a:rPr lang="en-US" dirty="0" smtClean="0"/>
              <a:t>4cal </a:t>
            </a:r>
            <a:r>
              <a:rPr lang="en-US" dirty="0"/>
              <a:t>per </a:t>
            </a:r>
            <a:r>
              <a:rPr lang="en-US" dirty="0" smtClean="0"/>
              <a:t>gram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 smtClean="0"/>
              <a:t>Good sources include seafood, white meat poultry, low fat milk, cheese and  yogurt, beans, </a:t>
            </a:r>
          </a:p>
          <a:p>
            <a:r>
              <a:rPr lang="en-US" dirty="0" smtClean="0"/>
              <a:t>soy, lean red meats.</a:t>
            </a:r>
          </a:p>
          <a:p>
            <a:endParaRPr lang="en-US" b="1" dirty="0" smtClean="0"/>
          </a:p>
          <a:p>
            <a:endParaRPr lang="en-US" sz="2000" b="1" dirty="0" smtClean="0"/>
          </a:p>
          <a:p>
            <a:endParaRPr lang="en-US" sz="2000" b="1" dirty="0" smtClean="0"/>
          </a:p>
          <a:p>
            <a:endParaRPr lang="en-US" sz="2000" b="1" dirty="0"/>
          </a:p>
          <a:p>
            <a:endParaRPr lang="en-US" sz="2000" b="1" dirty="0" smtClean="0"/>
          </a:p>
          <a:p>
            <a:endParaRPr lang="en-US" sz="2000" b="1" dirty="0"/>
          </a:p>
          <a:p>
            <a:endParaRPr lang="en-US" sz="2000" b="1" dirty="0" smtClean="0"/>
          </a:p>
          <a:p>
            <a:endParaRPr lang="en-US" sz="2000" b="1" dirty="0"/>
          </a:p>
          <a:p>
            <a:r>
              <a:rPr lang="en-US" sz="2000" b="1" dirty="0" smtClean="0"/>
              <a:t>Iron: </a:t>
            </a:r>
            <a:r>
              <a:rPr lang="en-US" dirty="0" smtClean="0"/>
              <a:t>Iron </a:t>
            </a:r>
            <a:r>
              <a:rPr lang="en-US" dirty="0"/>
              <a:t>is an essential nutrient that carries oxygen and forms part of the </a:t>
            </a:r>
            <a:endParaRPr lang="en-US" dirty="0" smtClean="0"/>
          </a:p>
          <a:p>
            <a:r>
              <a:rPr lang="en-US" dirty="0" smtClean="0"/>
              <a:t>oxygen-carrying </a:t>
            </a:r>
            <a:r>
              <a:rPr lang="en-US" dirty="0"/>
              <a:t>proteins, </a:t>
            </a:r>
            <a:r>
              <a:rPr lang="en-US" dirty="0" smtClean="0"/>
              <a:t>hemoglobin </a:t>
            </a:r>
            <a:r>
              <a:rPr lang="en-US" dirty="0"/>
              <a:t>in red blood cells and myoglobin in muscle.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is also a necessary component of various </a:t>
            </a:r>
            <a:r>
              <a:rPr lang="en-US" dirty="0" smtClean="0"/>
              <a:t>enzymes. Good sources include red meats, </a:t>
            </a:r>
          </a:p>
          <a:p>
            <a:r>
              <a:rPr lang="en-US" dirty="0"/>
              <a:t>(</a:t>
            </a:r>
            <a:r>
              <a:rPr lang="en-US" dirty="0" smtClean="0"/>
              <a:t>easily absorbed), dark green leafy vegetables, grains, eggs, fruits</a:t>
            </a:r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2286000"/>
            <a:ext cx="5638800" cy="2078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958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782" y="2590800"/>
            <a:ext cx="6934200" cy="23622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24218" y="457200"/>
            <a:ext cx="80772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</a:t>
            </a:r>
            <a:r>
              <a:rPr lang="en-US" sz="2000" b="1" dirty="0" smtClean="0"/>
              <a:t>Fiber</a:t>
            </a:r>
            <a:r>
              <a:rPr lang="en-US" dirty="0" smtClean="0"/>
              <a:t>:  Coming </a:t>
            </a:r>
            <a:r>
              <a:rPr lang="en-US" dirty="0"/>
              <a:t>in thousands of forms, fiber is a term for all parts of plant foods the </a:t>
            </a:r>
            <a:r>
              <a:rPr lang="en-US" dirty="0" smtClean="0"/>
              <a:t>body </a:t>
            </a:r>
            <a:r>
              <a:rPr lang="en-US" dirty="0"/>
              <a:t>cannot digest. Found in all fruits and vegetables, as well as whole grains and </a:t>
            </a:r>
            <a:r>
              <a:rPr lang="en-US" dirty="0" smtClean="0"/>
              <a:t>legumes</a:t>
            </a:r>
            <a:r>
              <a:rPr lang="en-US" dirty="0"/>
              <a:t>, fiber travels through the body without breaking down. It passes through </a:t>
            </a:r>
            <a:r>
              <a:rPr lang="en-US" dirty="0" smtClean="0"/>
              <a:t>the </a:t>
            </a:r>
            <a:r>
              <a:rPr lang="en-US" dirty="0"/>
              <a:t>body and makes a quick exit. Though </a:t>
            </a:r>
            <a:r>
              <a:rPr lang="en-US" dirty="0" smtClean="0"/>
              <a:t>fiber is not </a:t>
            </a:r>
            <a:r>
              <a:rPr lang="en-US" dirty="0"/>
              <a:t>absorbed by the </a:t>
            </a:r>
            <a:r>
              <a:rPr lang="en-US" dirty="0" smtClean="0"/>
              <a:t>body</a:t>
            </a:r>
            <a:r>
              <a:rPr lang="en-US" dirty="0"/>
              <a:t>, it has a variety of health benefits, such as assisting in weight loss and constipation and helping regulate various gastrointestinal </a:t>
            </a:r>
            <a:r>
              <a:rPr lang="en-US" dirty="0" smtClean="0"/>
              <a:t>disorders. Good sources include whole grains, nuts, legumes, fruits and vegetables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63455" y="4953000"/>
            <a:ext cx="81534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Calcium: </a:t>
            </a:r>
            <a:r>
              <a:rPr lang="en-US" dirty="0"/>
              <a:t>The mineral calcium is well-known for its key role in bone health. </a:t>
            </a:r>
          </a:p>
          <a:p>
            <a:r>
              <a:rPr lang="en-US" dirty="0"/>
              <a:t>Calcium also helps maintain heart rhythm, muscle function, and more. </a:t>
            </a:r>
          </a:p>
          <a:p>
            <a:r>
              <a:rPr lang="en-US" dirty="0"/>
              <a:t>Because of its health benefits, calcium is one of the best-selling supplements in the </a:t>
            </a:r>
            <a:r>
              <a:rPr lang="en-US" dirty="0" err="1" smtClean="0"/>
              <a:t>U.S.Good</a:t>
            </a:r>
            <a:r>
              <a:rPr lang="en-US" dirty="0" smtClean="0"/>
              <a:t> </a:t>
            </a:r>
            <a:r>
              <a:rPr lang="en-US" dirty="0"/>
              <a:t>sources include low fat dairy products, dark green leafy vegetables, food </a:t>
            </a:r>
            <a:r>
              <a:rPr lang="en-US" dirty="0" smtClean="0"/>
              <a:t>fortified </a:t>
            </a:r>
            <a:r>
              <a:rPr lang="en-US" dirty="0"/>
              <a:t>with calcium like juices and breads</a:t>
            </a:r>
          </a:p>
        </p:txBody>
      </p:sp>
    </p:spTree>
    <p:extLst>
      <p:ext uri="{BB962C8B-B14F-4D97-AF65-F5344CB8AC3E}">
        <p14:creationId xmlns:p14="http://schemas.microsoft.com/office/powerpoint/2010/main" val="25875277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44940" y="990600"/>
            <a:ext cx="771326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Vitamin A</a:t>
            </a:r>
            <a:r>
              <a:rPr lang="en-US" dirty="0"/>
              <a:t>: fat-soluble vitamin that is naturally present in many foods. </a:t>
            </a:r>
            <a:r>
              <a:rPr lang="en-US" dirty="0" smtClean="0"/>
              <a:t>Vitamin </a:t>
            </a:r>
            <a:r>
              <a:rPr lang="en-US" dirty="0"/>
              <a:t>A is important for normal vision, the immune system, and reproduction. </a:t>
            </a:r>
            <a:r>
              <a:rPr lang="en-US" dirty="0" smtClean="0"/>
              <a:t>Vitamin </a:t>
            </a:r>
            <a:r>
              <a:rPr lang="en-US" dirty="0"/>
              <a:t>A also helps the heart, lungs, kidneys, and other organs work properly.</a:t>
            </a:r>
          </a:p>
          <a:p>
            <a:r>
              <a:rPr lang="en-US" dirty="0"/>
              <a:t>Good sources include dark red and orange vegetable, liver, and fortified food products</a:t>
            </a:r>
          </a:p>
        </p:txBody>
      </p:sp>
      <p:sp>
        <p:nvSpPr>
          <p:cNvPr id="4" name="Rectangle 3"/>
          <p:cNvSpPr/>
          <p:nvPr/>
        </p:nvSpPr>
        <p:spPr>
          <a:xfrm>
            <a:off x="744940" y="4419600"/>
            <a:ext cx="762000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Vitamin C</a:t>
            </a:r>
            <a:r>
              <a:rPr lang="en-US" dirty="0"/>
              <a:t>: Vitamin C is a water-soluble vitamin that is naturally present in some foods, added to others, and available as a dietary supplement. </a:t>
            </a:r>
          </a:p>
          <a:p>
            <a:r>
              <a:rPr lang="en-US" dirty="0"/>
              <a:t>Vitamin C (ascorbic acid) is a water-soluble vitamin, which is needed by the body to form collagen in bones, cartilage, muscle, and blood vessels. Good sources include citrus fruits , broccoli, and fortified foods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040" y="2562367"/>
            <a:ext cx="8305800" cy="1950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8426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379</TotalTime>
  <Words>545</Words>
  <Application>Microsoft Office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Breakfast: Most Important Meal of the Day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Breakfast: Most Important Meal of the Day</dc:title>
  <dc:creator>mock</dc:creator>
  <cp:lastModifiedBy>Hartsfield, Virginia</cp:lastModifiedBy>
  <cp:revision>19</cp:revision>
  <dcterms:created xsi:type="dcterms:W3CDTF">2014-01-08T18:17:36Z</dcterms:created>
  <dcterms:modified xsi:type="dcterms:W3CDTF">2016-01-04T13:15:33Z</dcterms:modified>
</cp:coreProperties>
</file>