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5" r:id="rId11"/>
    <p:sldId id="269" r:id="rId12"/>
  </p:sldIdLst>
  <p:sldSz cx="9144000" cy="6858000" type="screen4x3"/>
  <p:notesSz cx="7010400" cy="9296400"/>
  <p:defaultTextStyle>
    <a:defPPr>
      <a:defRPr lang="en-US"/>
    </a:defPPr>
    <a:lvl1pPr algn="l" rtl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1pPr>
    <a:lvl2pPr marL="457200" algn="l" rtl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2pPr>
    <a:lvl3pPr marL="914400" algn="l" rtl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3pPr>
    <a:lvl4pPr marL="1371600" algn="l" rtl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4pPr>
    <a:lvl5pPr marL="1828800" algn="l" rtl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Helvetica" charset="0"/>
        <a:cs typeface="Helvetica" charset="0"/>
        <a:sym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3AB34A-D787-4417-980D-ABA932CFCA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C5269C-8F63-44BE-A69F-FF35E4CB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67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en-US" altLang="en-US" noProof="0" smtClean="0">
                <a:sym typeface="Avenir Roman" charset="0"/>
              </a:rPr>
              <a:t>Second level</a:t>
            </a:r>
          </a:p>
          <a:p>
            <a:pPr lvl="2"/>
            <a:r>
              <a:rPr lang="en-US" altLang="en-US" noProof="0" smtClean="0">
                <a:sym typeface="Avenir Roman" charset="0"/>
              </a:rPr>
              <a:t>Third level</a:t>
            </a:r>
          </a:p>
          <a:p>
            <a:pPr lvl="3"/>
            <a:r>
              <a:rPr lang="en-US" altLang="en-US" noProof="0" smtClean="0">
                <a:sym typeface="Avenir Roman" charset="0"/>
              </a:rPr>
              <a:t>Fourth level</a:t>
            </a:r>
          </a:p>
          <a:p>
            <a:pPr lvl="4"/>
            <a:r>
              <a:rPr lang="en-US" altLang="en-US" noProof="0" smtClean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5032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6BB0E-58AB-49BF-AE2A-E479C1B6BD1C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1730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BC72A-BC5C-4556-8DC6-C6E85DDF00D4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0304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E2082-7A79-468A-A1F7-1D8BCA6EBFAF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3095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D6115-4D4C-4C7F-9663-72B62D25B29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7636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AE40F-1B42-4277-8ADC-C537BAFCEADF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4442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9094D-6500-4CF3-88D8-3ECE178F315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4674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38A8A-134E-4435-A687-F70E760BD6A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1829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826CC-7141-4B71-B10A-E623CEEC2390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7916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4EB0-A809-4765-8811-B4113072D441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925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F13F-3835-40BA-BFEA-4B8F57ED7A1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842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008C4-A4E6-43D4-AD79-6991893965FD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06028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248400"/>
            <a:ext cx="19050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E21F71B0-B25F-4F47-88DF-FC961E41509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2" Type="http://schemas.openxmlformats.org/officeDocument/2006/relationships/image" Target="../media/image7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7.png"/><Relationship Id="rId10" Type="http://schemas.openxmlformats.org/officeDocument/2006/relationships/image" Target="../media/image50.png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/>
          </p:cNvSpPr>
          <p:nvPr/>
        </p:nvSpPr>
        <p:spPr bwMode="auto">
          <a:xfrm>
            <a:off x="838200" y="1905000"/>
            <a:ext cx="7467600" cy="1487488"/>
          </a:xfrm>
          <a:custGeom>
            <a:avLst/>
            <a:gdLst>
              <a:gd name="T0" fmla="*/ 3733800 w 21600"/>
              <a:gd name="T1" fmla="*/ 1322388 h 21600"/>
              <a:gd name="T2" fmla="*/ 3733800 w 21600"/>
              <a:gd name="T3" fmla="*/ 1322388 h 21600"/>
              <a:gd name="T4" fmla="*/ 3733800 w 21600"/>
              <a:gd name="T5" fmla="*/ 1322388 h 21600"/>
              <a:gd name="T6" fmla="*/ 3733800 w 21600"/>
              <a:gd name="T7" fmla="*/ 13223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algn="ctr" eaLnBrk="1">
              <a:spcBef>
                <a:spcPts val="5200"/>
              </a:spcBef>
            </a:pPr>
            <a:r>
              <a:rPr lang="en-US" altLang="en-US" sz="8800" dirty="0" smtClean="0">
                <a:solidFill>
                  <a:srgbClr val="3333CC"/>
                </a:solidFill>
                <a:latin typeface="Arial Bold" charset="0"/>
                <a:sym typeface="Arial Bold" charset="0"/>
              </a:rPr>
              <a:t>Parabolas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/>
          </p:cNvSpPr>
          <p:nvPr/>
        </p:nvSpPr>
        <p:spPr bwMode="auto">
          <a:xfrm>
            <a:off x="228600" y="228600"/>
            <a:ext cx="8610600" cy="1147763"/>
          </a:xfrm>
          <a:custGeom>
            <a:avLst/>
            <a:gdLst>
              <a:gd name="T0" fmla="*/ 4305300 w 21600"/>
              <a:gd name="T1" fmla="*/ 573882 h 21600"/>
              <a:gd name="T2" fmla="*/ 4305300 w 21600"/>
              <a:gd name="T3" fmla="*/ 573882 h 21600"/>
              <a:gd name="T4" fmla="*/ 4305300 w 21600"/>
              <a:gd name="T5" fmla="*/ 573882 h 21600"/>
              <a:gd name="T6" fmla="*/ 4305300 w 21600"/>
              <a:gd name="T7" fmla="*/ 5738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 dirty="0" smtClean="0">
                <a:solidFill>
                  <a:srgbClr val="006600"/>
                </a:solidFill>
                <a:latin typeface="Arial Bold" charset="0"/>
                <a:sym typeface="Arial Bold" charset="0"/>
              </a:rPr>
              <a:t>4.  The </a:t>
            </a:r>
            <a:r>
              <a:rPr lang="en-US" altLang="en-US" sz="2400" dirty="0">
                <a:solidFill>
                  <a:srgbClr val="006600"/>
                </a:solidFill>
                <a:latin typeface="Arial Bold" charset="0"/>
                <a:sym typeface="Arial Bold" charset="0"/>
              </a:rPr>
              <a:t>equation we are given may not be in standard form and we'll have to do some algebraic manipulation to get it that way.  (you did this with </a:t>
            </a:r>
            <a:r>
              <a:rPr lang="en-US" altLang="en-US" sz="2400" dirty="0" smtClean="0">
                <a:solidFill>
                  <a:srgbClr val="006600"/>
                </a:solidFill>
                <a:latin typeface="Arial Bold" charset="0"/>
                <a:sym typeface="Arial Bold" charset="0"/>
              </a:rPr>
              <a:t>circles).</a:t>
            </a:r>
            <a:endParaRPr lang="en-US" altLang="en-US" dirty="0"/>
          </a:p>
        </p:txBody>
      </p:sp>
      <p:pic>
        <p:nvPicPr>
          <p:cNvPr id="12290" name="Picture 2" descr="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2895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AutoShape 3"/>
          <p:cNvSpPr>
            <a:spLocks/>
          </p:cNvSpPr>
          <p:nvPr/>
        </p:nvSpPr>
        <p:spPr bwMode="auto">
          <a:xfrm>
            <a:off x="3886200" y="1447800"/>
            <a:ext cx="4953000" cy="1147763"/>
          </a:xfrm>
          <a:custGeom>
            <a:avLst/>
            <a:gdLst>
              <a:gd name="T0" fmla="*/ 2476500 w 21600"/>
              <a:gd name="T1" fmla="*/ 573882 h 21600"/>
              <a:gd name="T2" fmla="*/ 2476500 w 21600"/>
              <a:gd name="T3" fmla="*/ 573882 h 21600"/>
              <a:gd name="T4" fmla="*/ 2476500 w 21600"/>
              <a:gd name="T5" fmla="*/ 573882 h 21600"/>
              <a:gd name="T6" fmla="*/ 2476500 w 21600"/>
              <a:gd name="T7" fmla="*/ 5738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FF3300"/>
                </a:solidFill>
                <a:latin typeface="Arial Bold" charset="0"/>
                <a:sym typeface="Arial Bold" charset="0"/>
              </a:rPr>
              <a:t>Since </a:t>
            </a:r>
            <a:r>
              <a:rPr lang="en-US" altLang="en-US" sz="2400" b="1" i="1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y</a:t>
            </a:r>
            <a:r>
              <a:rPr lang="en-US" altLang="en-US" sz="2400">
                <a:solidFill>
                  <a:srgbClr val="FF3300"/>
                </a:solidFill>
                <a:latin typeface="Arial Bold" charset="0"/>
                <a:sym typeface="Arial Bold" charset="0"/>
              </a:rPr>
              <a:t> is squared, we'll complete the square on the </a:t>
            </a:r>
            <a:r>
              <a:rPr lang="en-US" altLang="en-US" sz="2400" b="1" i="1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y</a:t>
            </a:r>
            <a:r>
              <a:rPr lang="en-US" altLang="en-US" sz="2400">
                <a:solidFill>
                  <a:srgbClr val="FF3300"/>
                </a:solidFill>
                <a:latin typeface="Arial Bold" charset="0"/>
                <a:sym typeface="Arial Bold" charset="0"/>
              </a:rPr>
              <a:t>'s and get the </a:t>
            </a:r>
            <a:r>
              <a:rPr lang="en-US" altLang="en-US" sz="2400" b="1" i="1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x</a:t>
            </a:r>
            <a:r>
              <a:rPr lang="en-US" altLang="en-US" sz="2400">
                <a:solidFill>
                  <a:srgbClr val="FF3300"/>
                </a:solidFill>
                <a:latin typeface="Arial Bold" charset="0"/>
                <a:sym typeface="Arial Bold" charset="0"/>
              </a:rPr>
              <a:t> term to other side.</a:t>
            </a:r>
            <a:endParaRPr lang="en-US" altLang="en-US"/>
          </a:p>
        </p:txBody>
      </p:sp>
      <p:pic>
        <p:nvPicPr>
          <p:cNvPr id="12292" name="Picture 4" descr="imag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464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AutoShape 5"/>
          <p:cNvSpPr>
            <a:spLocks/>
          </p:cNvSpPr>
          <p:nvPr/>
        </p:nvSpPr>
        <p:spPr bwMode="auto">
          <a:xfrm>
            <a:off x="381000" y="3886200"/>
            <a:ext cx="5867400" cy="411163"/>
          </a:xfrm>
          <a:custGeom>
            <a:avLst/>
            <a:gdLst>
              <a:gd name="T0" fmla="*/ 2933700 w 21600"/>
              <a:gd name="T1" fmla="*/ 205581 h 21600"/>
              <a:gd name="T2" fmla="*/ 2933700 w 21600"/>
              <a:gd name="T3" fmla="*/ 205581 h 21600"/>
              <a:gd name="T4" fmla="*/ 2933700 w 21600"/>
              <a:gd name="T5" fmla="*/ 205581 h 21600"/>
              <a:gd name="T6" fmla="*/ 2933700 w 21600"/>
              <a:gd name="T7" fmla="*/ 2055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300"/>
              </a:spcBef>
            </a:pPr>
            <a:r>
              <a:rPr lang="en-US" altLang="en-US" sz="2200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middle coefficient divided by 2 and squared</a:t>
            </a:r>
            <a:endParaRPr lang="en-US" alt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2360613" y="3427413"/>
            <a:ext cx="152400" cy="5349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sp>
        <p:nvSpPr>
          <p:cNvPr id="12295" name="AutoShape 7"/>
          <p:cNvSpPr>
            <a:spLocks/>
          </p:cNvSpPr>
          <p:nvPr/>
        </p:nvSpPr>
        <p:spPr bwMode="auto">
          <a:xfrm>
            <a:off x="2362200" y="2819400"/>
            <a:ext cx="609600" cy="482600"/>
          </a:xfrm>
          <a:custGeom>
            <a:avLst/>
            <a:gdLst>
              <a:gd name="T0" fmla="*/ 304800 w 21600"/>
              <a:gd name="T1" fmla="*/ 241300 h 21600"/>
              <a:gd name="T2" fmla="*/ 304800 w 21600"/>
              <a:gd name="T3" fmla="*/ 241300 h 21600"/>
              <a:gd name="T4" fmla="*/ 304800 w 21600"/>
              <a:gd name="T5" fmla="*/ 241300 h 21600"/>
              <a:gd name="T6" fmla="*/ 304800 w 21600"/>
              <a:gd name="T7" fmla="*/ 241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600"/>
              </a:spcBef>
            </a:pPr>
            <a:r>
              <a:rPr lang="en-US" altLang="en-US" sz="2800">
                <a:solidFill>
                  <a:srgbClr val="FF3300"/>
                </a:solidFill>
                <a:latin typeface="Times New Roman Bold" charset="0"/>
                <a:sym typeface="Times New Roman Bold" charset="0"/>
              </a:rPr>
              <a:t>1</a:t>
            </a:r>
            <a:endParaRPr lang="en-US" altLang="en-US"/>
          </a:p>
        </p:txBody>
      </p:sp>
      <p:sp>
        <p:nvSpPr>
          <p:cNvPr id="12296" name="AutoShape 8"/>
          <p:cNvSpPr>
            <a:spLocks/>
          </p:cNvSpPr>
          <p:nvPr/>
        </p:nvSpPr>
        <p:spPr bwMode="auto">
          <a:xfrm>
            <a:off x="4267200" y="2819400"/>
            <a:ext cx="609600" cy="482600"/>
          </a:xfrm>
          <a:custGeom>
            <a:avLst/>
            <a:gdLst>
              <a:gd name="T0" fmla="*/ 304800 w 21600"/>
              <a:gd name="T1" fmla="*/ 241300 h 21600"/>
              <a:gd name="T2" fmla="*/ 304800 w 21600"/>
              <a:gd name="T3" fmla="*/ 241300 h 21600"/>
              <a:gd name="T4" fmla="*/ 304800 w 21600"/>
              <a:gd name="T5" fmla="*/ 241300 h 21600"/>
              <a:gd name="T6" fmla="*/ 304800 w 21600"/>
              <a:gd name="T7" fmla="*/ 241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600"/>
              </a:spcBef>
            </a:pPr>
            <a:r>
              <a:rPr lang="en-US" altLang="en-US" sz="2800">
                <a:solidFill>
                  <a:srgbClr val="FF3300"/>
                </a:solidFill>
                <a:latin typeface="Times New Roman Bold" charset="0"/>
                <a:sym typeface="Times New Roman Bold" charset="0"/>
              </a:rPr>
              <a:t>1</a:t>
            </a:r>
            <a:endParaRPr lang="en-US" altLang="en-US"/>
          </a:p>
        </p:txBody>
      </p:sp>
      <p:sp>
        <p:nvSpPr>
          <p:cNvPr id="12297" name="AutoShape 9"/>
          <p:cNvSpPr>
            <a:spLocks/>
          </p:cNvSpPr>
          <p:nvPr/>
        </p:nvSpPr>
        <p:spPr bwMode="auto">
          <a:xfrm>
            <a:off x="2819400" y="3429000"/>
            <a:ext cx="5867400" cy="411163"/>
          </a:xfrm>
          <a:custGeom>
            <a:avLst/>
            <a:gdLst>
              <a:gd name="T0" fmla="*/ 2933700 w 21600"/>
              <a:gd name="T1" fmla="*/ 205581 h 21600"/>
              <a:gd name="T2" fmla="*/ 2933700 w 21600"/>
              <a:gd name="T3" fmla="*/ 205581 h 21600"/>
              <a:gd name="T4" fmla="*/ 2933700 w 21600"/>
              <a:gd name="T5" fmla="*/ 205581 h 21600"/>
              <a:gd name="T6" fmla="*/ 2933700 w 21600"/>
              <a:gd name="T7" fmla="*/ 2055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300"/>
              </a:spcBef>
            </a:pPr>
            <a:r>
              <a:rPr lang="en-US" altLang="en-US" sz="2200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must add to this side too to keep equation =</a:t>
            </a:r>
            <a:endParaRPr lang="en-US" alt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4265613" y="3351213"/>
            <a:ext cx="76200" cy="2301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pic>
        <p:nvPicPr>
          <p:cNvPr id="12299" name="Picture 11" descr="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3033713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1" name="AutoShape 13"/>
          <p:cNvSpPr>
            <a:spLocks/>
          </p:cNvSpPr>
          <p:nvPr/>
        </p:nvSpPr>
        <p:spPr bwMode="auto">
          <a:xfrm>
            <a:off x="3733800" y="4724400"/>
            <a:ext cx="5105400" cy="1147763"/>
          </a:xfrm>
          <a:custGeom>
            <a:avLst/>
            <a:gdLst>
              <a:gd name="T0" fmla="*/ 2552700 w 21600"/>
              <a:gd name="T1" fmla="*/ 573882 h 21600"/>
              <a:gd name="T2" fmla="*/ 2552700 w 21600"/>
              <a:gd name="T3" fmla="*/ 573882 h 21600"/>
              <a:gd name="T4" fmla="*/ 2552700 w 21600"/>
              <a:gd name="T5" fmla="*/ 573882 h 21600"/>
              <a:gd name="T6" fmla="*/ 2552700 w 21600"/>
              <a:gd name="T7" fmla="*/ 5738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006600"/>
                </a:solidFill>
                <a:latin typeface="Arial Bold" charset="0"/>
                <a:sym typeface="Arial Bold" charset="0"/>
              </a:rPr>
              <a:t>Now we have it in standard form we can find the vertex, focus, directrix and graph.</a:t>
            </a:r>
            <a:endParaRPr lang="en-US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2234368" presetClass="entr" presetSubtype="199062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42234368" presetClass="entr" presetSubtype="19906312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3" grpId="0" autoUpdateAnimBg="0"/>
      <p:bldP spid="12294" grpId="0" animBg="1"/>
      <p:bldP spid="12295" grpId="0" autoUpdateAnimBg="0"/>
      <p:bldP spid="12296" grpId="0" autoUpdateAnimBg="0"/>
      <p:bldP spid="12297" grpId="0" autoUpdateAnimBg="0"/>
      <p:bldP spid="12298" grpId="0" animBg="1"/>
      <p:bldP spid="1230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189162"/>
            <a:ext cx="3981450" cy="4276725"/>
          </a:xfrm>
          <a:prstGeom prst="rect">
            <a:avLst/>
          </a:prstGeom>
        </p:spPr>
      </p:pic>
      <p:sp>
        <p:nvSpPr>
          <p:cNvPr id="4" name="Line 47"/>
          <p:cNvSpPr>
            <a:spLocks noChangeShapeType="1"/>
          </p:cNvSpPr>
          <p:nvPr/>
        </p:nvSpPr>
        <p:spPr bwMode="auto">
          <a:xfrm flipH="1">
            <a:off x="6600825" y="2071688"/>
            <a:ext cx="0" cy="4573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Line 48"/>
          <p:cNvSpPr>
            <a:spLocks noChangeShapeType="1"/>
          </p:cNvSpPr>
          <p:nvPr/>
        </p:nvSpPr>
        <p:spPr bwMode="auto">
          <a:xfrm>
            <a:off x="4543425" y="4587875"/>
            <a:ext cx="4419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AutoShape 49"/>
          <p:cNvSpPr>
            <a:spLocks/>
          </p:cNvSpPr>
          <p:nvPr/>
        </p:nvSpPr>
        <p:spPr bwMode="auto">
          <a:xfrm>
            <a:off x="871538" y="76200"/>
            <a:ext cx="7400925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  <a:lvl2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2pPr>
            <a:lvl3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3pPr>
            <a:lvl4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4pPr>
            <a:lvl5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5pPr>
            <a:lvl6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6pPr>
            <a:lvl7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7pPr>
            <a:lvl8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8pPr>
            <a:lvl9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en-US" sz="28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n-ea"/>
                <a:sym typeface="Arial Black" pitchFamily="34" charset="0"/>
              </a:rPr>
              <a:t>Converting an Equation</a:t>
            </a:r>
            <a:endParaRPr lang="en-US" altLang="en-US" sz="6000" b="1" dirty="0" smtClean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+mn-ea"/>
              <a:sym typeface="Arial Black" pitchFamily="34" charset="0"/>
            </a:endParaRPr>
          </a:p>
        </p:txBody>
      </p:sp>
      <p:sp>
        <p:nvSpPr>
          <p:cNvPr id="7" name="AutoShape 50"/>
          <p:cNvSpPr>
            <a:spLocks/>
          </p:cNvSpPr>
          <p:nvPr/>
        </p:nvSpPr>
        <p:spPr bwMode="auto">
          <a:xfrm>
            <a:off x="1821583" y="6048085"/>
            <a:ext cx="2721841" cy="485416"/>
          </a:xfrm>
          <a:custGeom>
            <a:avLst/>
            <a:gdLst>
              <a:gd name="T0" fmla="*/ 1219200 w 21600"/>
              <a:gd name="T1" fmla="*/ 187325 h 21600"/>
              <a:gd name="T2" fmla="*/ 1219200 w 21600"/>
              <a:gd name="T3" fmla="*/ 187325 h 21600"/>
              <a:gd name="T4" fmla="*/ 1219200 w 21600"/>
              <a:gd name="T5" fmla="*/ 187325 h 21600"/>
              <a:gd name="T6" fmla="*/ 12192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err="1">
                <a:solidFill>
                  <a:schemeClr val="tx1"/>
                </a:solidFill>
                <a:latin typeface="Arial Bold" charset="0"/>
                <a:sym typeface="Arial Bold" charset="0"/>
              </a:rPr>
              <a:t>Directrix</a:t>
            </a:r>
            <a:r>
              <a:rPr lang="en-US" altLang="en-US" sz="2400" dirty="0">
                <a:solidFill>
                  <a:schemeClr val="tx1"/>
                </a:solidFill>
                <a:latin typeface="Arial Bold" charset="0"/>
                <a:sym typeface="Arial Bold" charset="0"/>
              </a:rPr>
              <a:t>: </a:t>
            </a:r>
            <a:r>
              <a:rPr lang="en-US" altLang="en-US" sz="2400" dirty="0" smtClean="0">
                <a:solidFill>
                  <a:schemeClr val="tx1"/>
                </a:solidFill>
                <a:latin typeface="Arial Bold" charset="0"/>
                <a:sym typeface="Arial Bold" charset="0"/>
              </a:rPr>
              <a:t>_______</a:t>
            </a:r>
            <a:endParaRPr lang="en-US" altLang="en-US" sz="2400" dirty="0"/>
          </a:p>
        </p:txBody>
      </p:sp>
      <p:sp>
        <p:nvSpPr>
          <p:cNvPr id="8" name="AutoShape 51"/>
          <p:cNvSpPr>
            <a:spLocks/>
          </p:cNvSpPr>
          <p:nvPr/>
        </p:nvSpPr>
        <p:spPr bwMode="auto">
          <a:xfrm>
            <a:off x="7437438" y="4205288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9" name="AutoShape 52"/>
          <p:cNvSpPr>
            <a:spLocks/>
          </p:cNvSpPr>
          <p:nvPr/>
        </p:nvSpPr>
        <p:spPr bwMode="auto">
          <a:xfrm>
            <a:off x="6523038" y="4205288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0" name="AutoShape 54"/>
          <p:cNvSpPr>
            <a:spLocks/>
          </p:cNvSpPr>
          <p:nvPr/>
        </p:nvSpPr>
        <p:spPr bwMode="auto">
          <a:xfrm>
            <a:off x="283441" y="1564765"/>
            <a:ext cx="3431742" cy="440389"/>
          </a:xfrm>
          <a:custGeom>
            <a:avLst/>
            <a:gdLst>
              <a:gd name="T0" fmla="*/ 1371600 w 21600"/>
              <a:gd name="T1" fmla="*/ 187325 h 21600"/>
              <a:gd name="T2" fmla="*/ 1371600 w 21600"/>
              <a:gd name="T3" fmla="*/ 187325 h 21600"/>
              <a:gd name="T4" fmla="*/ 1371600 w 21600"/>
              <a:gd name="T5" fmla="*/ 187325 h 21600"/>
              <a:gd name="T6" fmla="*/ 13716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y</a:t>
            </a:r>
            <a:r>
              <a:rPr lang="en-US" altLang="en-US" sz="2400" baseline="30000" dirty="0"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 – 2y + 12x – 35 = 0</a:t>
            </a:r>
            <a:endParaRPr lang="en-US" altLang="en-US" sz="2400" dirty="0"/>
          </a:p>
        </p:txBody>
      </p:sp>
      <p:sp>
        <p:nvSpPr>
          <p:cNvPr id="11" name="AutoShape 55"/>
          <p:cNvSpPr>
            <a:spLocks/>
          </p:cNvSpPr>
          <p:nvPr/>
        </p:nvSpPr>
        <p:spPr bwMode="auto">
          <a:xfrm>
            <a:off x="357765" y="520700"/>
            <a:ext cx="6096000" cy="374650"/>
          </a:xfrm>
          <a:custGeom>
            <a:avLst/>
            <a:gdLst>
              <a:gd name="T0" fmla="*/ 3048000 w 21600"/>
              <a:gd name="T1" fmla="*/ 187325 h 21600"/>
              <a:gd name="T2" fmla="*/ 3048000 w 21600"/>
              <a:gd name="T3" fmla="*/ 187325 h 21600"/>
              <a:gd name="T4" fmla="*/ 3048000 w 21600"/>
              <a:gd name="T5" fmla="*/ 187325 h 21600"/>
              <a:gd name="T6" fmla="*/ 30480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5.  Convert </a:t>
            </a: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the equation to standard form</a:t>
            </a:r>
            <a:endParaRPr lang="en-US" altLang="en-US" sz="2400" dirty="0"/>
          </a:p>
        </p:txBody>
      </p:sp>
      <p:sp>
        <p:nvSpPr>
          <p:cNvPr id="12" name="AutoShape 56"/>
          <p:cNvSpPr>
            <a:spLocks/>
          </p:cNvSpPr>
          <p:nvPr/>
        </p:nvSpPr>
        <p:spPr bwMode="auto">
          <a:xfrm>
            <a:off x="749012" y="1012824"/>
            <a:ext cx="5486400" cy="546102"/>
          </a:xfrm>
          <a:custGeom>
            <a:avLst/>
            <a:gdLst>
              <a:gd name="T0" fmla="*/ 2628900 w 21600"/>
              <a:gd name="T1" fmla="*/ 187325 h 21600"/>
              <a:gd name="T2" fmla="*/ 2628900 w 21600"/>
              <a:gd name="T3" fmla="*/ 187325 h 21600"/>
              <a:gd name="T4" fmla="*/ 2628900 w 21600"/>
              <a:gd name="T5" fmla="*/ 187325 h 21600"/>
              <a:gd name="T6" fmla="*/ 26289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Find the vertex, focus, and 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  <a:sym typeface="Arial" pitchFamily="34" charset="0"/>
              </a:rPr>
              <a:t>directrix</a:t>
            </a:r>
            <a:endParaRPr lang="en-US" altLang="en-US" sz="2400" dirty="0"/>
          </a:p>
        </p:txBody>
      </p:sp>
      <p:sp>
        <p:nvSpPr>
          <p:cNvPr id="13" name="AutoShape 57"/>
          <p:cNvSpPr>
            <a:spLocks/>
          </p:cNvSpPr>
          <p:nvPr/>
        </p:nvSpPr>
        <p:spPr bwMode="auto">
          <a:xfrm>
            <a:off x="106794" y="2162751"/>
            <a:ext cx="4890223" cy="374650"/>
          </a:xfrm>
          <a:custGeom>
            <a:avLst/>
            <a:gdLst>
              <a:gd name="T0" fmla="*/ 1981200 w 21600"/>
              <a:gd name="T1" fmla="*/ 187325 h 21600"/>
              <a:gd name="T2" fmla="*/ 1981200 w 21600"/>
              <a:gd name="T3" fmla="*/ 187325 h 21600"/>
              <a:gd name="T4" fmla="*/ 1981200 w 21600"/>
              <a:gd name="T5" fmla="*/ 187325 h 21600"/>
              <a:gd name="T6" fmla="*/ 19812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y</a:t>
            </a:r>
            <a:r>
              <a:rPr lang="en-US" altLang="en-US" sz="2400" baseline="30000" dirty="0"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 – 2y + ___  = 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–12x </a:t>
            </a: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+ 35 + ___</a:t>
            </a:r>
            <a:endParaRPr lang="en-US" altLang="en-US" sz="2400" dirty="0"/>
          </a:p>
        </p:txBody>
      </p:sp>
      <p:sp>
        <p:nvSpPr>
          <p:cNvPr id="14" name="AutoShape 58"/>
          <p:cNvSpPr>
            <a:spLocks/>
          </p:cNvSpPr>
          <p:nvPr/>
        </p:nvSpPr>
        <p:spPr bwMode="auto">
          <a:xfrm>
            <a:off x="1524000" y="2133600"/>
            <a:ext cx="381000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rgbClr val="3333CC"/>
                </a:solidFill>
                <a:latin typeface="Arial Bold" charset="0"/>
                <a:sym typeface="Arial Bold" charset="0"/>
              </a:rPr>
              <a:t>1</a:t>
            </a:r>
            <a:endParaRPr lang="en-US" altLang="en-US" sz="2400" dirty="0"/>
          </a:p>
        </p:txBody>
      </p:sp>
      <p:sp>
        <p:nvSpPr>
          <p:cNvPr id="17" name="AutoShape 61"/>
          <p:cNvSpPr>
            <a:spLocks/>
          </p:cNvSpPr>
          <p:nvPr/>
        </p:nvSpPr>
        <p:spPr bwMode="auto">
          <a:xfrm>
            <a:off x="640481" y="3393713"/>
            <a:ext cx="3434630" cy="434975"/>
          </a:xfrm>
          <a:custGeom>
            <a:avLst/>
            <a:gdLst>
              <a:gd name="T0" fmla="*/ 1638300 w 21600"/>
              <a:gd name="T1" fmla="*/ 187325 h 21600"/>
              <a:gd name="T2" fmla="*/ 1638300 w 21600"/>
              <a:gd name="T3" fmla="*/ 187325 h 21600"/>
              <a:gd name="T4" fmla="*/ 1638300 w 21600"/>
              <a:gd name="T5" fmla="*/ 187325 h 21600"/>
              <a:gd name="T6" fmla="*/ 16383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(y – 1)</a:t>
            </a:r>
            <a:r>
              <a:rPr lang="en-US" altLang="en-US" sz="2400" baseline="300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2</a:t>
            </a:r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 = </a:t>
            </a: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–12(x </a:t>
            </a:r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– 3) </a:t>
            </a:r>
            <a:endParaRPr lang="en-US" altLang="en-US" sz="2400" dirty="0"/>
          </a:p>
        </p:txBody>
      </p:sp>
      <p:sp>
        <p:nvSpPr>
          <p:cNvPr id="18" name="AutoShape 62"/>
          <p:cNvSpPr>
            <a:spLocks/>
          </p:cNvSpPr>
          <p:nvPr/>
        </p:nvSpPr>
        <p:spPr bwMode="auto">
          <a:xfrm>
            <a:off x="139195" y="3978275"/>
            <a:ext cx="4857822" cy="816551"/>
          </a:xfrm>
          <a:custGeom>
            <a:avLst/>
            <a:gdLst>
              <a:gd name="T0" fmla="*/ 2171700 w 21600"/>
              <a:gd name="T1" fmla="*/ 156369 h 21600"/>
              <a:gd name="T2" fmla="*/ 2171700 w 21600"/>
              <a:gd name="T3" fmla="*/ 156369 h 21600"/>
              <a:gd name="T4" fmla="*/ 2171700 w 21600"/>
              <a:gd name="T5" fmla="*/ 156369 h 21600"/>
              <a:gd name="T6" fmla="*/ 21717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The parabola is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___________ </a:t>
            </a:r>
            <a:r>
              <a:rPr lang="en-US" altLang="en-US" sz="2400" dirty="0">
                <a:latin typeface="Arial Bold" charset="0"/>
                <a:sym typeface="Arial Bold" charset="0"/>
              </a:rPr>
              <a:t>and opens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_______.</a:t>
            </a:r>
            <a:endParaRPr lang="en-US" altLang="en-US" sz="3200" dirty="0"/>
          </a:p>
        </p:txBody>
      </p:sp>
      <p:sp>
        <p:nvSpPr>
          <p:cNvPr id="19" name="AutoShape 63"/>
          <p:cNvSpPr>
            <a:spLocks/>
          </p:cNvSpPr>
          <p:nvPr/>
        </p:nvSpPr>
        <p:spPr bwMode="auto">
          <a:xfrm>
            <a:off x="357765" y="4929799"/>
            <a:ext cx="2867747" cy="569011"/>
          </a:xfrm>
          <a:custGeom>
            <a:avLst/>
            <a:gdLst>
              <a:gd name="T0" fmla="*/ 1143794 w 21600"/>
              <a:gd name="T1" fmla="*/ 187325 h 21600"/>
              <a:gd name="T2" fmla="*/ 1143794 w 21600"/>
              <a:gd name="T3" fmla="*/ 187325 h 21600"/>
              <a:gd name="T4" fmla="*/ 1143794 w 21600"/>
              <a:gd name="T5" fmla="*/ 187325 h 21600"/>
              <a:gd name="T6" fmla="*/ 1143794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 Bold" charset="0"/>
                <a:sym typeface="Arial Bold" charset="0"/>
              </a:rPr>
              <a:t>Vertex</a:t>
            </a:r>
            <a:r>
              <a:rPr lang="en-US" altLang="en-US" sz="2400" dirty="0" smtClean="0">
                <a:solidFill>
                  <a:schemeClr val="tx1"/>
                </a:solidFill>
                <a:latin typeface="Arial Bold" charset="0"/>
                <a:sym typeface="Arial Bold" charset="0"/>
              </a:rPr>
              <a:t>: ________</a:t>
            </a:r>
            <a:endParaRPr lang="en-US" altLang="en-US" sz="2400" dirty="0"/>
          </a:p>
        </p:txBody>
      </p:sp>
      <p:sp>
        <p:nvSpPr>
          <p:cNvPr id="20" name="AutoShape 64"/>
          <p:cNvSpPr>
            <a:spLocks/>
          </p:cNvSpPr>
          <p:nvPr/>
        </p:nvSpPr>
        <p:spPr bwMode="auto">
          <a:xfrm>
            <a:off x="276801" y="5551125"/>
            <a:ext cx="1343026" cy="482709"/>
          </a:xfrm>
          <a:custGeom>
            <a:avLst/>
            <a:gdLst>
              <a:gd name="T0" fmla="*/ 647700 w 21600"/>
              <a:gd name="T1" fmla="*/ 156369 h 21600"/>
              <a:gd name="T2" fmla="*/ 647700 w 21600"/>
              <a:gd name="T3" fmla="*/ 156369 h 21600"/>
              <a:gd name="T4" fmla="*/ 647700 w 21600"/>
              <a:gd name="T5" fmla="*/ 156369 h 21600"/>
              <a:gd name="T6" fmla="*/ 6477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4p =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–12</a:t>
            </a:r>
            <a:endParaRPr lang="en-US" altLang="en-US" sz="2400" dirty="0"/>
          </a:p>
        </p:txBody>
      </p:sp>
      <p:sp>
        <p:nvSpPr>
          <p:cNvPr id="21" name="AutoShape 65"/>
          <p:cNvSpPr>
            <a:spLocks/>
          </p:cNvSpPr>
          <p:nvPr/>
        </p:nvSpPr>
        <p:spPr bwMode="auto">
          <a:xfrm>
            <a:off x="484476" y="6058548"/>
            <a:ext cx="1039524" cy="586727"/>
          </a:xfrm>
          <a:custGeom>
            <a:avLst/>
            <a:gdLst>
              <a:gd name="T0" fmla="*/ 419100 w 21600"/>
              <a:gd name="T1" fmla="*/ 156369 h 21600"/>
              <a:gd name="T2" fmla="*/ 419100 w 21600"/>
              <a:gd name="T3" fmla="*/ 156369 h 21600"/>
              <a:gd name="T4" fmla="*/ 419100 w 21600"/>
              <a:gd name="T5" fmla="*/ 156369 h 21600"/>
              <a:gd name="T6" fmla="*/ 4191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p =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–3</a:t>
            </a:r>
            <a:endParaRPr lang="en-US" altLang="en-US" sz="2400" dirty="0"/>
          </a:p>
        </p:txBody>
      </p:sp>
      <p:sp>
        <p:nvSpPr>
          <p:cNvPr id="22" name="AutoShape 66"/>
          <p:cNvSpPr>
            <a:spLocks/>
          </p:cNvSpPr>
          <p:nvPr/>
        </p:nvSpPr>
        <p:spPr bwMode="auto">
          <a:xfrm>
            <a:off x="6296025" y="3978275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FF0000"/>
                </a:solidFill>
                <a:latin typeface="Arial Bold" charset="0"/>
                <a:sym typeface="Arial Bold" charset="0"/>
              </a:rPr>
              <a:t>F</a:t>
            </a:r>
            <a:endParaRPr lang="en-US" altLang="en-US"/>
          </a:p>
        </p:txBody>
      </p:sp>
      <p:sp>
        <p:nvSpPr>
          <p:cNvPr id="23" name="AutoShape 67"/>
          <p:cNvSpPr>
            <a:spLocks/>
          </p:cNvSpPr>
          <p:nvPr/>
        </p:nvSpPr>
        <p:spPr bwMode="auto">
          <a:xfrm>
            <a:off x="7515225" y="4327525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008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/>
          </a:p>
        </p:txBody>
      </p:sp>
      <p:sp>
        <p:nvSpPr>
          <p:cNvPr id="24" name="AutoShape 68"/>
          <p:cNvSpPr>
            <a:spLocks/>
          </p:cNvSpPr>
          <p:nvPr/>
        </p:nvSpPr>
        <p:spPr bwMode="auto">
          <a:xfrm>
            <a:off x="1821583" y="5498810"/>
            <a:ext cx="2847399" cy="374650"/>
          </a:xfrm>
          <a:custGeom>
            <a:avLst/>
            <a:gdLst>
              <a:gd name="T0" fmla="*/ 1143000 w 21600"/>
              <a:gd name="T1" fmla="*/ 187325 h 21600"/>
              <a:gd name="T2" fmla="*/ 1143000 w 21600"/>
              <a:gd name="T3" fmla="*/ 187325 h 21600"/>
              <a:gd name="T4" fmla="*/ 1143000 w 21600"/>
              <a:gd name="T5" fmla="*/ 187325 h 21600"/>
              <a:gd name="T6" fmla="*/ 11430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 Bold" charset="0"/>
                <a:sym typeface="Arial Bold" charset="0"/>
              </a:rPr>
              <a:t>Focus</a:t>
            </a:r>
            <a:r>
              <a:rPr lang="en-US" altLang="en-US" sz="2400" dirty="0" smtClean="0">
                <a:solidFill>
                  <a:schemeClr val="tx1"/>
                </a:solidFill>
                <a:latin typeface="Arial Bold" charset="0"/>
                <a:sym typeface="Arial Bold" charset="0"/>
              </a:rPr>
              <a:t>: _________</a:t>
            </a:r>
            <a:endParaRPr lang="en-US" altLang="en-US" sz="2400" dirty="0"/>
          </a:p>
        </p:txBody>
      </p:sp>
      <p:sp>
        <p:nvSpPr>
          <p:cNvPr id="25" name="Line 69"/>
          <p:cNvSpPr>
            <a:spLocks noChangeShapeType="1"/>
          </p:cNvSpPr>
          <p:nvPr/>
        </p:nvSpPr>
        <p:spPr bwMode="auto">
          <a:xfrm>
            <a:off x="8429625" y="2835275"/>
            <a:ext cx="0" cy="3505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AutoShape 70"/>
          <p:cNvSpPr>
            <a:spLocks/>
          </p:cNvSpPr>
          <p:nvPr/>
        </p:nvSpPr>
        <p:spPr bwMode="auto">
          <a:xfrm>
            <a:off x="6523038" y="2376488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7" name="AutoShape 71"/>
          <p:cNvSpPr>
            <a:spLocks/>
          </p:cNvSpPr>
          <p:nvPr/>
        </p:nvSpPr>
        <p:spPr bwMode="auto">
          <a:xfrm>
            <a:off x="6523038" y="6034088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8" name="AutoShape 72"/>
          <p:cNvSpPr>
            <a:spLocks/>
          </p:cNvSpPr>
          <p:nvPr/>
        </p:nvSpPr>
        <p:spPr bwMode="auto">
          <a:xfrm>
            <a:off x="6440488" y="2251075"/>
            <a:ext cx="1074737" cy="4132263"/>
          </a:xfrm>
          <a:custGeom>
            <a:avLst/>
            <a:gdLst>
              <a:gd name="T0" fmla="*/ 537343 w 21227"/>
              <a:gd name="T1" fmla="*/ 2180778 h 20671"/>
              <a:gd name="T2" fmla="*/ 537343 w 21227"/>
              <a:gd name="T3" fmla="*/ 2180778 h 20671"/>
              <a:gd name="T4" fmla="*/ 537343 w 21227"/>
              <a:gd name="T5" fmla="*/ 2180778 h 20671"/>
              <a:gd name="T6" fmla="*/ 537343 w 21227"/>
              <a:gd name="T7" fmla="*/ 2180778 h 206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227" h="20671">
                <a:moveTo>
                  <a:pt x="129" y="20454"/>
                </a:moveTo>
                <a:cubicBezTo>
                  <a:pt x="-122" y="20740"/>
                  <a:pt x="-373" y="21025"/>
                  <a:pt x="3143" y="19310"/>
                </a:cubicBezTo>
                <a:cubicBezTo>
                  <a:pt x="6659" y="17595"/>
                  <a:pt x="21226" y="13211"/>
                  <a:pt x="21226" y="10162"/>
                </a:cubicBezTo>
                <a:cubicBezTo>
                  <a:pt x="21226" y="7113"/>
                  <a:pt x="6659" y="2602"/>
                  <a:pt x="3143" y="1014"/>
                </a:cubicBezTo>
                <a:cubicBezTo>
                  <a:pt x="-373" y="-574"/>
                  <a:pt x="-122" y="29"/>
                  <a:pt x="129" y="633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AutoShape 57"/>
          <p:cNvSpPr>
            <a:spLocks/>
          </p:cNvSpPr>
          <p:nvPr/>
        </p:nvSpPr>
        <p:spPr bwMode="auto">
          <a:xfrm>
            <a:off x="280119" y="2715923"/>
            <a:ext cx="4155355" cy="374650"/>
          </a:xfrm>
          <a:custGeom>
            <a:avLst/>
            <a:gdLst>
              <a:gd name="T0" fmla="*/ 1981200 w 21600"/>
              <a:gd name="T1" fmla="*/ 187325 h 21600"/>
              <a:gd name="T2" fmla="*/ 1981200 w 21600"/>
              <a:gd name="T3" fmla="*/ 187325 h 21600"/>
              <a:gd name="T4" fmla="*/ 1981200 w 21600"/>
              <a:gd name="T5" fmla="*/ 187325 h 21600"/>
              <a:gd name="T6" fmla="*/ 19812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(y – ___)</a:t>
            </a:r>
            <a:r>
              <a:rPr lang="en-US" altLang="en-US" sz="2400" baseline="300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 =  –12x </a:t>
            </a:r>
            <a:r>
              <a:rPr lang="en-US" altLang="en-US" sz="2400" dirty="0">
                <a:latin typeface="Arial" pitchFamily="34" charset="0"/>
                <a:cs typeface="Arial" pitchFamily="34" charset="0"/>
                <a:sym typeface="Arial" pitchFamily="34" charset="0"/>
              </a:rPr>
              <a:t>+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_____</a:t>
            </a:r>
            <a:endParaRPr lang="en-US" altLang="en-US" sz="2400" dirty="0"/>
          </a:p>
        </p:txBody>
      </p:sp>
      <p:sp>
        <p:nvSpPr>
          <p:cNvPr id="31" name="AutoShape 58"/>
          <p:cNvSpPr>
            <a:spLocks/>
          </p:cNvSpPr>
          <p:nvPr/>
        </p:nvSpPr>
        <p:spPr bwMode="auto">
          <a:xfrm>
            <a:off x="1066800" y="2667000"/>
            <a:ext cx="381000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rgbClr val="3333CC"/>
                </a:solidFill>
                <a:latin typeface="Arial Bold" charset="0"/>
                <a:sym typeface="Arial Bold" charset="0"/>
              </a:rPr>
              <a:t>1</a:t>
            </a:r>
            <a:endParaRPr lang="en-US" altLang="en-US" sz="2400" dirty="0"/>
          </a:p>
        </p:txBody>
      </p:sp>
      <p:sp>
        <p:nvSpPr>
          <p:cNvPr id="33" name="AutoShape 58"/>
          <p:cNvSpPr>
            <a:spLocks/>
          </p:cNvSpPr>
          <p:nvPr/>
        </p:nvSpPr>
        <p:spPr bwMode="auto">
          <a:xfrm>
            <a:off x="4191000" y="2133600"/>
            <a:ext cx="381000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rgbClr val="3333CC"/>
                </a:solidFill>
                <a:latin typeface="Arial Bold" charset="0"/>
                <a:sym typeface="Arial Bold" charset="0"/>
              </a:rPr>
              <a:t>1</a:t>
            </a:r>
            <a:endParaRPr lang="en-US" altLang="en-US" sz="2400" dirty="0"/>
          </a:p>
        </p:txBody>
      </p:sp>
      <p:sp>
        <p:nvSpPr>
          <p:cNvPr id="34" name="AutoShape 58"/>
          <p:cNvSpPr>
            <a:spLocks/>
          </p:cNvSpPr>
          <p:nvPr/>
        </p:nvSpPr>
        <p:spPr bwMode="auto">
          <a:xfrm>
            <a:off x="3225512" y="2673854"/>
            <a:ext cx="533400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00B0F0"/>
                </a:solidFill>
                <a:latin typeface="Arial Bold" charset="0"/>
                <a:sym typeface="Arial Bold" charset="0"/>
              </a:rPr>
              <a:t>36</a:t>
            </a:r>
            <a:endParaRPr lang="en-US" altLang="en-US" sz="2400" dirty="0">
              <a:solidFill>
                <a:srgbClr val="00B0F0"/>
              </a:solidFill>
            </a:endParaRPr>
          </a:p>
        </p:txBody>
      </p:sp>
      <p:sp>
        <p:nvSpPr>
          <p:cNvPr id="35" name="AutoShape 58"/>
          <p:cNvSpPr>
            <a:spLocks/>
          </p:cNvSpPr>
          <p:nvPr/>
        </p:nvSpPr>
        <p:spPr bwMode="auto">
          <a:xfrm>
            <a:off x="1824396" y="4849523"/>
            <a:ext cx="1147404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(3, 1)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AutoShape 58"/>
          <p:cNvSpPr>
            <a:spLocks/>
          </p:cNvSpPr>
          <p:nvPr/>
        </p:nvSpPr>
        <p:spPr bwMode="auto">
          <a:xfrm>
            <a:off x="3234096" y="5427086"/>
            <a:ext cx="1147404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(0, 1)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AutoShape 58"/>
          <p:cNvSpPr>
            <a:spLocks/>
          </p:cNvSpPr>
          <p:nvPr/>
        </p:nvSpPr>
        <p:spPr bwMode="auto">
          <a:xfrm>
            <a:off x="3470633" y="6009913"/>
            <a:ext cx="1147404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x = 6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8" name="AutoShape 58"/>
          <p:cNvSpPr>
            <a:spLocks/>
          </p:cNvSpPr>
          <p:nvPr/>
        </p:nvSpPr>
        <p:spPr bwMode="auto">
          <a:xfrm>
            <a:off x="2653467" y="3891391"/>
            <a:ext cx="2001661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horizontal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9" name="AutoShape 58"/>
          <p:cNvSpPr>
            <a:spLocks/>
          </p:cNvSpPr>
          <p:nvPr/>
        </p:nvSpPr>
        <p:spPr bwMode="auto">
          <a:xfrm>
            <a:off x="2024061" y="4337555"/>
            <a:ext cx="714376" cy="374650"/>
          </a:xfrm>
          <a:custGeom>
            <a:avLst/>
            <a:gdLst>
              <a:gd name="T0" fmla="*/ 190500 w 21600"/>
              <a:gd name="T1" fmla="*/ 187325 h 21600"/>
              <a:gd name="T2" fmla="*/ 190500 w 21600"/>
              <a:gd name="T3" fmla="*/ 187325 h 21600"/>
              <a:gd name="T4" fmla="*/ 190500 w 21600"/>
              <a:gd name="T5" fmla="*/ 187325 h 21600"/>
              <a:gd name="T6" fmla="*/ 190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left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819874" y="4529689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14758" y="1805099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32415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nimBg="1"/>
      <p:bldP spid="9" grpId="0" animBg="1"/>
      <p:bldP spid="13" grpId="0" autoUpdateAnimBg="0"/>
      <p:bldP spid="14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nimBg="1"/>
      <p:bldP spid="26" grpId="0" animBg="1"/>
      <p:bldP spid="27" grpId="0" animBg="1"/>
      <p:bldP spid="28" grpId="0" animBg="1"/>
      <p:bldP spid="30" grpId="0"/>
      <p:bldP spid="31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/>
          </p:cNvSpPr>
          <p:nvPr/>
        </p:nvSpPr>
        <p:spPr bwMode="auto">
          <a:xfrm>
            <a:off x="228600" y="76200"/>
            <a:ext cx="3319463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  <a:lvl2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2pPr>
            <a:lvl3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3pPr>
            <a:lvl4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4pPr>
            <a:lvl5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5pPr>
            <a:lvl6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6pPr>
            <a:lvl7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7pPr>
            <a:lvl8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8pPr>
            <a:lvl9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en-US" sz="28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n-ea"/>
                <a:sym typeface="Arial Black" pitchFamily="34" charset="0"/>
              </a:rPr>
              <a:t>Parabolas</a:t>
            </a:r>
            <a:endParaRPr lang="en-US" altLang="en-US" sz="6000" b="1" dirty="0" smtClean="0">
              <a:solidFill>
                <a:srgbClr val="33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+mn-ea"/>
              <a:sym typeface="Arial Black" pitchFamily="34" charset="0"/>
            </a:endParaRPr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 flipH="1">
            <a:off x="2360613" y="762000"/>
            <a:ext cx="1587" cy="3810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304800" y="2743200"/>
            <a:ext cx="403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sp>
        <p:nvSpPr>
          <p:cNvPr id="3077" name="AutoShape 4"/>
          <p:cNvSpPr>
            <a:spLocks/>
          </p:cNvSpPr>
          <p:nvPr/>
        </p:nvSpPr>
        <p:spPr bwMode="auto">
          <a:xfrm>
            <a:off x="1447800" y="4083050"/>
            <a:ext cx="304800" cy="312738"/>
          </a:xfrm>
          <a:custGeom>
            <a:avLst/>
            <a:gdLst>
              <a:gd name="T0" fmla="*/ 152400 w 21600"/>
              <a:gd name="T1" fmla="*/ 156369 h 21600"/>
              <a:gd name="T2" fmla="*/ 152400 w 21600"/>
              <a:gd name="T3" fmla="*/ 156369 h 21600"/>
              <a:gd name="T4" fmla="*/ 152400 w 21600"/>
              <a:gd name="T5" fmla="*/ 156369 h 21600"/>
              <a:gd name="T6" fmla="*/ 1524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FF0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/>
          </a:p>
        </p:txBody>
      </p:sp>
      <p:sp>
        <p:nvSpPr>
          <p:cNvPr id="3078" name="AutoShape 5"/>
          <p:cNvSpPr>
            <a:spLocks/>
          </p:cNvSpPr>
          <p:nvPr/>
        </p:nvSpPr>
        <p:spPr bwMode="auto">
          <a:xfrm>
            <a:off x="4800600" y="152400"/>
            <a:ext cx="3886200" cy="615950"/>
          </a:xfrm>
          <a:custGeom>
            <a:avLst/>
            <a:gdLst>
              <a:gd name="T0" fmla="*/ 1943100 w 21600"/>
              <a:gd name="T1" fmla="*/ 307975 h 21600"/>
              <a:gd name="T2" fmla="*/ 1943100 w 21600"/>
              <a:gd name="T3" fmla="*/ 307975 h 21600"/>
              <a:gd name="T4" fmla="*/ 1943100 w 21600"/>
              <a:gd name="T5" fmla="*/ 307975 h 21600"/>
              <a:gd name="T6" fmla="*/ 1943100 w 21600"/>
              <a:gd name="T7" fmla="*/ 3079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algn="ctr"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Things you should already know about a parabola.</a:t>
            </a:r>
            <a:endParaRPr lang="en-US" altLang="en-US"/>
          </a:p>
        </p:txBody>
      </p:sp>
      <p:sp>
        <p:nvSpPr>
          <p:cNvPr id="4102" name="AutoShape 6"/>
          <p:cNvSpPr>
            <a:spLocks/>
          </p:cNvSpPr>
          <p:nvPr/>
        </p:nvSpPr>
        <p:spPr bwMode="auto">
          <a:xfrm>
            <a:off x="4724400" y="1690688"/>
            <a:ext cx="228600" cy="227012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3080" name="AutoShape 7"/>
          <p:cNvSpPr>
            <a:spLocks/>
          </p:cNvSpPr>
          <p:nvPr/>
        </p:nvSpPr>
        <p:spPr bwMode="auto">
          <a:xfrm>
            <a:off x="5029200" y="1217613"/>
            <a:ext cx="2438400" cy="349250"/>
          </a:xfrm>
          <a:custGeom>
            <a:avLst/>
            <a:gdLst>
              <a:gd name="T0" fmla="*/ 1219200 w 21600"/>
              <a:gd name="T1" fmla="*/ 174625 h 21600"/>
              <a:gd name="T2" fmla="*/ 1219200 w 21600"/>
              <a:gd name="T3" fmla="*/ 174625 h 21600"/>
              <a:gd name="T4" fmla="*/ 1219200 w 21600"/>
              <a:gd name="T5" fmla="*/ 174625 h 21600"/>
              <a:gd name="T6" fmla="*/ 1219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Forms of equations</a:t>
            </a:r>
            <a:endParaRPr lang="en-US" altLang="en-US"/>
          </a:p>
        </p:txBody>
      </p:sp>
      <p:sp>
        <p:nvSpPr>
          <p:cNvPr id="3081" name="AutoShape 8"/>
          <p:cNvSpPr>
            <a:spLocks/>
          </p:cNvSpPr>
          <p:nvPr/>
        </p:nvSpPr>
        <p:spPr bwMode="auto">
          <a:xfrm>
            <a:off x="762000" y="1046163"/>
            <a:ext cx="1981200" cy="2992437"/>
          </a:xfrm>
          <a:custGeom>
            <a:avLst/>
            <a:gdLst>
              <a:gd name="T0" fmla="*/ 990600 w 21600"/>
              <a:gd name="T1" fmla="*/ 1539791 h 21290"/>
              <a:gd name="T2" fmla="*/ 990600 w 21600"/>
              <a:gd name="T3" fmla="*/ 1539791 h 21290"/>
              <a:gd name="T4" fmla="*/ 990600 w 21600"/>
              <a:gd name="T5" fmla="*/ 1539791 h 21290"/>
              <a:gd name="T6" fmla="*/ 990600 w 21600"/>
              <a:gd name="T7" fmla="*/ 1539791 h 21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290">
                <a:moveTo>
                  <a:pt x="0" y="141"/>
                </a:moveTo>
                <a:cubicBezTo>
                  <a:pt x="69" y="-85"/>
                  <a:pt x="138" y="-310"/>
                  <a:pt x="830" y="1768"/>
                </a:cubicBezTo>
                <a:cubicBezTo>
                  <a:pt x="1523" y="3847"/>
                  <a:pt x="3046" y="9721"/>
                  <a:pt x="4153" y="12613"/>
                </a:cubicBezTo>
                <a:cubicBezTo>
                  <a:pt x="5261" y="15505"/>
                  <a:pt x="6369" y="17674"/>
                  <a:pt x="7476" y="19120"/>
                </a:cubicBezTo>
                <a:cubicBezTo>
                  <a:pt x="8584" y="20566"/>
                  <a:pt x="9692" y="21290"/>
                  <a:pt x="10800" y="21290"/>
                </a:cubicBezTo>
                <a:cubicBezTo>
                  <a:pt x="11907" y="21290"/>
                  <a:pt x="13015" y="20566"/>
                  <a:pt x="14123" y="19120"/>
                </a:cubicBezTo>
                <a:cubicBezTo>
                  <a:pt x="15230" y="17674"/>
                  <a:pt x="16338" y="15505"/>
                  <a:pt x="17446" y="12613"/>
                </a:cubicBezTo>
                <a:cubicBezTo>
                  <a:pt x="18553" y="9721"/>
                  <a:pt x="20076" y="3756"/>
                  <a:pt x="20769" y="1768"/>
                </a:cubicBezTo>
                <a:cubicBezTo>
                  <a:pt x="21461" y="-220"/>
                  <a:pt x="21530" y="232"/>
                  <a:pt x="21599" y="684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sp>
        <p:nvSpPr>
          <p:cNvPr id="4105" name="AutoShape 9"/>
          <p:cNvSpPr>
            <a:spLocks/>
          </p:cNvSpPr>
          <p:nvPr/>
        </p:nvSpPr>
        <p:spPr bwMode="auto">
          <a:xfrm>
            <a:off x="5029200" y="1614488"/>
            <a:ext cx="2438400" cy="349250"/>
          </a:xfrm>
          <a:custGeom>
            <a:avLst/>
            <a:gdLst>
              <a:gd name="T0" fmla="*/ 1219200 w 21600"/>
              <a:gd name="T1" fmla="*/ 174625 h 21600"/>
              <a:gd name="T2" fmla="*/ 1219200 w 21600"/>
              <a:gd name="T3" fmla="*/ 174625 h 21600"/>
              <a:gd name="T4" fmla="*/ 1219200 w 21600"/>
              <a:gd name="T5" fmla="*/ 174625 h 21600"/>
              <a:gd name="T6" fmla="*/ 1219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y = a(x – h)</a:t>
            </a:r>
            <a:r>
              <a:rPr lang="en-US" altLang="en-US" sz="1800" baseline="30000">
                <a:latin typeface="Arial Bold" charset="0"/>
                <a:sym typeface="Arial Bold" charset="0"/>
              </a:rPr>
              <a:t>2</a:t>
            </a:r>
            <a:r>
              <a:rPr lang="en-US" altLang="en-US" sz="1800">
                <a:latin typeface="Arial Bold" charset="0"/>
                <a:sym typeface="Arial Bold" charset="0"/>
              </a:rPr>
              <a:t> + k</a:t>
            </a:r>
            <a:endParaRPr lang="en-US" altLang="en-US"/>
          </a:p>
        </p:txBody>
      </p:sp>
      <p:sp>
        <p:nvSpPr>
          <p:cNvPr id="4106" name="AutoShape 10"/>
          <p:cNvSpPr>
            <a:spLocks/>
          </p:cNvSpPr>
          <p:nvPr/>
        </p:nvSpPr>
        <p:spPr bwMode="auto">
          <a:xfrm flipH="1">
            <a:off x="5103813" y="21320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07" name="AutoShape 11"/>
          <p:cNvSpPr>
            <a:spLocks/>
          </p:cNvSpPr>
          <p:nvPr/>
        </p:nvSpPr>
        <p:spPr bwMode="auto">
          <a:xfrm>
            <a:off x="5410200" y="1981200"/>
            <a:ext cx="2894013" cy="349250"/>
          </a:xfrm>
          <a:custGeom>
            <a:avLst/>
            <a:gdLst>
              <a:gd name="T0" fmla="*/ 1447006 w 21600"/>
              <a:gd name="T1" fmla="*/ 174625 h 21600"/>
              <a:gd name="T2" fmla="*/ 1447006 w 21600"/>
              <a:gd name="T3" fmla="*/ 174625 h 21600"/>
              <a:gd name="T4" fmla="*/ 1447006 w 21600"/>
              <a:gd name="T5" fmla="*/ 174625 h 21600"/>
              <a:gd name="T6" fmla="*/ 1447006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opens up if a is positive</a:t>
            </a:r>
            <a:endParaRPr lang="en-US" altLang="en-US"/>
          </a:p>
        </p:txBody>
      </p:sp>
      <p:sp>
        <p:nvSpPr>
          <p:cNvPr id="4108" name="AutoShape 12"/>
          <p:cNvSpPr>
            <a:spLocks/>
          </p:cNvSpPr>
          <p:nvPr/>
        </p:nvSpPr>
        <p:spPr bwMode="auto">
          <a:xfrm flipH="1">
            <a:off x="5103813" y="24368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>
            <a:off x="5410200" y="2362200"/>
            <a:ext cx="3352800" cy="349250"/>
          </a:xfrm>
          <a:custGeom>
            <a:avLst/>
            <a:gdLst>
              <a:gd name="T0" fmla="*/ 1676400 w 21600"/>
              <a:gd name="T1" fmla="*/ 174625 h 21600"/>
              <a:gd name="T2" fmla="*/ 1676400 w 21600"/>
              <a:gd name="T3" fmla="*/ 174625 h 21600"/>
              <a:gd name="T4" fmla="*/ 1676400 w 21600"/>
              <a:gd name="T5" fmla="*/ 174625 h 21600"/>
              <a:gd name="T6" fmla="*/ 1676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opens down if a is negative</a:t>
            </a:r>
            <a:endParaRPr lang="en-US" altLang="en-US"/>
          </a:p>
        </p:txBody>
      </p:sp>
      <p:sp>
        <p:nvSpPr>
          <p:cNvPr id="4110" name="AutoShape 14"/>
          <p:cNvSpPr>
            <a:spLocks/>
          </p:cNvSpPr>
          <p:nvPr/>
        </p:nvSpPr>
        <p:spPr bwMode="auto">
          <a:xfrm flipH="1">
            <a:off x="5103813" y="28178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11" name="AutoShape 15"/>
          <p:cNvSpPr>
            <a:spLocks/>
          </p:cNvSpPr>
          <p:nvPr/>
        </p:nvSpPr>
        <p:spPr bwMode="auto">
          <a:xfrm>
            <a:off x="5410200" y="2743200"/>
            <a:ext cx="3352800" cy="349250"/>
          </a:xfrm>
          <a:custGeom>
            <a:avLst/>
            <a:gdLst>
              <a:gd name="T0" fmla="*/ 1676400 w 21600"/>
              <a:gd name="T1" fmla="*/ 174625 h 21600"/>
              <a:gd name="T2" fmla="*/ 1676400 w 21600"/>
              <a:gd name="T3" fmla="*/ 174625 h 21600"/>
              <a:gd name="T4" fmla="*/ 1676400 w 21600"/>
              <a:gd name="T5" fmla="*/ 174625 h 21600"/>
              <a:gd name="T6" fmla="*/ 1676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vertex is (h, k) </a:t>
            </a:r>
            <a:endParaRPr lang="en-US" altLang="en-US"/>
          </a:p>
        </p:txBody>
      </p:sp>
      <p:sp>
        <p:nvSpPr>
          <p:cNvPr id="4112" name="AutoShape 16"/>
          <p:cNvSpPr>
            <a:spLocks/>
          </p:cNvSpPr>
          <p:nvPr/>
        </p:nvSpPr>
        <p:spPr bwMode="auto">
          <a:xfrm>
            <a:off x="4724400" y="360997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13" name="AutoShape 17"/>
          <p:cNvSpPr>
            <a:spLocks/>
          </p:cNvSpPr>
          <p:nvPr/>
        </p:nvSpPr>
        <p:spPr bwMode="auto">
          <a:xfrm>
            <a:off x="5029200" y="3533775"/>
            <a:ext cx="2438400" cy="349250"/>
          </a:xfrm>
          <a:custGeom>
            <a:avLst/>
            <a:gdLst>
              <a:gd name="T0" fmla="*/ 1219200 w 21600"/>
              <a:gd name="T1" fmla="*/ 174625 h 21600"/>
              <a:gd name="T2" fmla="*/ 1219200 w 21600"/>
              <a:gd name="T3" fmla="*/ 174625 h 21600"/>
              <a:gd name="T4" fmla="*/ 1219200 w 21600"/>
              <a:gd name="T5" fmla="*/ 174625 h 21600"/>
              <a:gd name="T6" fmla="*/ 1219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y = ax</a:t>
            </a:r>
            <a:r>
              <a:rPr lang="en-US" altLang="en-US" sz="1800" baseline="30000">
                <a:latin typeface="Arial Bold" charset="0"/>
                <a:sym typeface="Arial Bold" charset="0"/>
              </a:rPr>
              <a:t>2</a:t>
            </a:r>
            <a:r>
              <a:rPr lang="en-US" altLang="en-US" sz="1800">
                <a:latin typeface="Arial Bold" charset="0"/>
                <a:sym typeface="Arial Bold" charset="0"/>
              </a:rPr>
              <a:t> + bx + c</a:t>
            </a:r>
            <a:endParaRPr lang="en-US" altLang="en-US"/>
          </a:p>
        </p:txBody>
      </p:sp>
      <p:sp>
        <p:nvSpPr>
          <p:cNvPr id="4114" name="AutoShape 18"/>
          <p:cNvSpPr>
            <a:spLocks/>
          </p:cNvSpPr>
          <p:nvPr/>
        </p:nvSpPr>
        <p:spPr bwMode="auto">
          <a:xfrm flipH="1">
            <a:off x="5103813" y="4051300"/>
            <a:ext cx="153987" cy="153988"/>
          </a:xfrm>
          <a:custGeom>
            <a:avLst/>
            <a:gdLst>
              <a:gd name="T0" fmla="*/ 76990 w 19679"/>
              <a:gd name="T1" fmla="*/ 84510 h 19679"/>
              <a:gd name="T2" fmla="*/ 76990 w 19679"/>
              <a:gd name="T3" fmla="*/ 84510 h 19679"/>
              <a:gd name="T4" fmla="*/ 76990 w 19679"/>
              <a:gd name="T5" fmla="*/ 84510 h 19679"/>
              <a:gd name="T6" fmla="*/ 76990 w 19679"/>
              <a:gd name="T7" fmla="*/ 84510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15" name="AutoShape 19"/>
          <p:cNvSpPr>
            <a:spLocks/>
          </p:cNvSpPr>
          <p:nvPr/>
        </p:nvSpPr>
        <p:spPr bwMode="auto">
          <a:xfrm>
            <a:off x="5410200" y="3900488"/>
            <a:ext cx="2894013" cy="349250"/>
          </a:xfrm>
          <a:custGeom>
            <a:avLst/>
            <a:gdLst>
              <a:gd name="T0" fmla="*/ 1447006 w 21600"/>
              <a:gd name="T1" fmla="*/ 174625 h 21600"/>
              <a:gd name="T2" fmla="*/ 1447006 w 21600"/>
              <a:gd name="T3" fmla="*/ 174625 h 21600"/>
              <a:gd name="T4" fmla="*/ 1447006 w 21600"/>
              <a:gd name="T5" fmla="*/ 174625 h 21600"/>
              <a:gd name="T6" fmla="*/ 1447006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opens up if a is positive</a:t>
            </a:r>
            <a:endParaRPr lang="en-US" altLang="en-US"/>
          </a:p>
        </p:txBody>
      </p:sp>
      <p:sp>
        <p:nvSpPr>
          <p:cNvPr id="4116" name="AutoShape 20"/>
          <p:cNvSpPr>
            <a:spLocks/>
          </p:cNvSpPr>
          <p:nvPr/>
        </p:nvSpPr>
        <p:spPr bwMode="auto">
          <a:xfrm flipH="1">
            <a:off x="5103813" y="4356100"/>
            <a:ext cx="153987" cy="153988"/>
          </a:xfrm>
          <a:custGeom>
            <a:avLst/>
            <a:gdLst>
              <a:gd name="T0" fmla="*/ 76990 w 19679"/>
              <a:gd name="T1" fmla="*/ 84510 h 19679"/>
              <a:gd name="T2" fmla="*/ 76990 w 19679"/>
              <a:gd name="T3" fmla="*/ 84510 h 19679"/>
              <a:gd name="T4" fmla="*/ 76990 w 19679"/>
              <a:gd name="T5" fmla="*/ 84510 h 19679"/>
              <a:gd name="T6" fmla="*/ 76990 w 19679"/>
              <a:gd name="T7" fmla="*/ 84510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17" name="AutoShape 21"/>
          <p:cNvSpPr>
            <a:spLocks/>
          </p:cNvSpPr>
          <p:nvPr/>
        </p:nvSpPr>
        <p:spPr bwMode="auto">
          <a:xfrm>
            <a:off x="5410200" y="4281488"/>
            <a:ext cx="3352800" cy="349250"/>
          </a:xfrm>
          <a:custGeom>
            <a:avLst/>
            <a:gdLst>
              <a:gd name="T0" fmla="*/ 1676400 w 21600"/>
              <a:gd name="T1" fmla="*/ 174625 h 21600"/>
              <a:gd name="T2" fmla="*/ 1676400 w 21600"/>
              <a:gd name="T3" fmla="*/ 174625 h 21600"/>
              <a:gd name="T4" fmla="*/ 1676400 w 21600"/>
              <a:gd name="T5" fmla="*/ 174625 h 21600"/>
              <a:gd name="T6" fmla="*/ 1676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opens down if a is negative</a:t>
            </a:r>
            <a:endParaRPr lang="en-US" altLang="en-US"/>
          </a:p>
        </p:txBody>
      </p:sp>
      <p:sp>
        <p:nvSpPr>
          <p:cNvPr id="4118" name="AutoShape 22"/>
          <p:cNvSpPr>
            <a:spLocks/>
          </p:cNvSpPr>
          <p:nvPr/>
        </p:nvSpPr>
        <p:spPr bwMode="auto">
          <a:xfrm flipH="1">
            <a:off x="5103813" y="4889500"/>
            <a:ext cx="153987" cy="153988"/>
          </a:xfrm>
          <a:custGeom>
            <a:avLst/>
            <a:gdLst>
              <a:gd name="T0" fmla="*/ 76990 w 19679"/>
              <a:gd name="T1" fmla="*/ 84510 h 19679"/>
              <a:gd name="T2" fmla="*/ 76990 w 19679"/>
              <a:gd name="T3" fmla="*/ 84510 h 19679"/>
              <a:gd name="T4" fmla="*/ 76990 w 19679"/>
              <a:gd name="T5" fmla="*/ 84510 h 19679"/>
              <a:gd name="T6" fmla="*/ 76990 w 19679"/>
              <a:gd name="T7" fmla="*/ 84510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endParaRPr lang="en-US"/>
          </a:p>
        </p:txBody>
      </p:sp>
      <p:sp>
        <p:nvSpPr>
          <p:cNvPr id="4119" name="AutoShape 23"/>
          <p:cNvSpPr>
            <a:spLocks/>
          </p:cNvSpPr>
          <p:nvPr/>
        </p:nvSpPr>
        <p:spPr bwMode="auto">
          <a:xfrm>
            <a:off x="5410200" y="4814888"/>
            <a:ext cx="2743200" cy="349250"/>
          </a:xfrm>
          <a:custGeom>
            <a:avLst/>
            <a:gdLst>
              <a:gd name="T0" fmla="*/ 1676400 w 21600"/>
              <a:gd name="T1" fmla="*/ 174625 h 21600"/>
              <a:gd name="T2" fmla="*/ 1676400 w 21600"/>
              <a:gd name="T3" fmla="*/ 174625 h 21600"/>
              <a:gd name="T4" fmla="*/ 1676400 w 21600"/>
              <a:gd name="T5" fmla="*/ 174625 h 21600"/>
              <a:gd name="T6" fmla="*/ 1676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 dirty="0">
                <a:latin typeface="Arial Bold" charset="0"/>
                <a:sym typeface="Arial Bold" charset="0"/>
              </a:rPr>
              <a:t>vertex is  </a:t>
            </a:r>
            <a:endParaRPr lang="en-US" altLang="en-US" dirty="0"/>
          </a:p>
        </p:txBody>
      </p:sp>
      <p:sp>
        <p:nvSpPr>
          <p:cNvPr id="3100" name="Line 27"/>
          <p:cNvSpPr>
            <a:spLocks noChangeShapeType="1"/>
          </p:cNvSpPr>
          <p:nvPr/>
        </p:nvSpPr>
        <p:spPr bwMode="auto">
          <a:xfrm flipH="1">
            <a:off x="1751013" y="838200"/>
            <a:ext cx="0" cy="42672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endParaRPr lang="en-US"/>
          </a:p>
        </p:txBody>
      </p:sp>
      <p:sp>
        <p:nvSpPr>
          <p:cNvPr id="4124" name="AutoShape 28"/>
          <p:cNvSpPr>
            <a:spLocks/>
          </p:cNvSpPr>
          <p:nvPr/>
        </p:nvSpPr>
        <p:spPr bwMode="auto">
          <a:xfrm>
            <a:off x="609600" y="5759450"/>
            <a:ext cx="7620000" cy="615950"/>
          </a:xfrm>
          <a:custGeom>
            <a:avLst/>
            <a:gdLst>
              <a:gd name="T0" fmla="*/ 3810000 w 21600"/>
              <a:gd name="T1" fmla="*/ 307975 h 21600"/>
              <a:gd name="T2" fmla="*/ 3810000 w 21600"/>
              <a:gd name="T3" fmla="*/ 307975 h 21600"/>
              <a:gd name="T4" fmla="*/ 3810000 w 21600"/>
              <a:gd name="T5" fmla="*/ 307975 h 21600"/>
              <a:gd name="T6" fmla="*/ 3810000 w 21600"/>
              <a:gd name="T7" fmla="*/ 3079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 dirty="0">
                <a:latin typeface="Arial Bold" charset="0"/>
                <a:sym typeface="Arial Bold" charset="0"/>
              </a:rPr>
              <a:t>Thus far in this course we have studied parabolas that are vertical - that is,  they open up or down and the axis of symmetry is vertical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93836" y="4656924"/>
                <a:ext cx="773764" cy="80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836" y="4656924"/>
                <a:ext cx="773764" cy="801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14599" y="4627130"/>
                <a:ext cx="1126476" cy="847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599" y="4627130"/>
                <a:ext cx="1126476" cy="847155"/>
              </a:xfrm>
              <a:prstGeom prst="rect">
                <a:avLst/>
              </a:prstGeom>
              <a:blipFill>
                <a:blip r:embed="rId3"/>
                <a:stretch>
                  <a:fillRect l="-13514" b="-5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87450" y="4695154"/>
                <a:ext cx="2602563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      ,  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</m:e>
                    </m:d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450" y="4695154"/>
                <a:ext cx="2602563" cy="648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5" grpId="0" autoUpdateAnimBg="0"/>
      <p:bldP spid="4106" grpId="0" animBg="1"/>
      <p:bldP spid="4107" grpId="0" autoUpdateAnimBg="0"/>
      <p:bldP spid="4108" grpId="0" animBg="1"/>
      <p:bldP spid="4109" grpId="0" autoUpdateAnimBg="0"/>
      <p:bldP spid="4110" grpId="0" animBg="1"/>
      <p:bldP spid="4111" grpId="0" autoUpdateAnimBg="0"/>
      <p:bldP spid="4112" grpId="0" animBg="1"/>
      <p:bldP spid="4113" grpId="0" autoUpdateAnimBg="0"/>
      <p:bldP spid="4114" grpId="0" animBg="1"/>
      <p:bldP spid="4115" grpId="0" autoUpdateAnimBg="0"/>
      <p:bldP spid="4116" grpId="0" animBg="1"/>
      <p:bldP spid="4117" grpId="0" autoUpdateAnimBg="0"/>
      <p:bldP spid="4118" grpId="0" animBg="1"/>
      <p:bldP spid="4119" grpId="0" autoUpdateAnimBg="0"/>
      <p:bldP spid="4124" grpId="0" autoUpdateAnimBg="0"/>
      <p:bldP spid="2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/>
          </p:cNvSpPr>
          <p:nvPr/>
        </p:nvSpPr>
        <p:spPr bwMode="auto">
          <a:xfrm>
            <a:off x="152400" y="2058988"/>
            <a:ext cx="228600" cy="227012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3333CC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099" name="AutoShape 2"/>
          <p:cNvSpPr>
            <a:spLocks/>
          </p:cNvSpPr>
          <p:nvPr/>
        </p:nvSpPr>
        <p:spPr bwMode="auto">
          <a:xfrm>
            <a:off x="457200" y="762000"/>
            <a:ext cx="8305800" cy="666750"/>
          </a:xfrm>
          <a:custGeom>
            <a:avLst/>
            <a:gdLst>
              <a:gd name="T0" fmla="*/ 4152900 w 21600"/>
              <a:gd name="T1" fmla="*/ 333375 h 21600"/>
              <a:gd name="T2" fmla="*/ 4152900 w 21600"/>
              <a:gd name="T3" fmla="*/ 333375 h 21600"/>
              <a:gd name="T4" fmla="*/ 4152900 w 21600"/>
              <a:gd name="T5" fmla="*/ 333375 h 21600"/>
              <a:gd name="T6" fmla="*/ 4152900 w 21600"/>
              <a:gd name="T7" fmla="*/ 3333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>
                <a:latin typeface="Arial" pitchFamily="34" charset="0"/>
                <a:cs typeface="Arial" pitchFamily="34" charset="0"/>
                <a:sym typeface="Arial" pitchFamily="34" charset="0"/>
              </a:rPr>
              <a:t>A </a:t>
            </a:r>
            <a:r>
              <a:rPr lang="en-US" altLang="en-US">
                <a:solidFill>
                  <a:srgbClr val="FF0000"/>
                </a:solidFill>
                <a:latin typeface="Arial Bold" charset="0"/>
                <a:sym typeface="Arial Bold" charset="0"/>
              </a:rPr>
              <a:t>parabola</a:t>
            </a:r>
            <a:r>
              <a:rPr lang="en-US" altLang="en-US">
                <a:latin typeface="Arial" pitchFamily="34" charset="0"/>
                <a:cs typeface="Arial" pitchFamily="34" charset="0"/>
                <a:sym typeface="Arial" pitchFamily="34" charset="0"/>
              </a:rPr>
              <a:t> is a set of points in a plane that are equidistant from a fixed line, the </a:t>
            </a:r>
            <a:r>
              <a:rPr lang="en-US" altLang="en-US">
                <a:solidFill>
                  <a:srgbClr val="3333CC"/>
                </a:solidFill>
                <a:latin typeface="Arial Bold" charset="0"/>
                <a:sym typeface="Arial Bold" charset="0"/>
              </a:rPr>
              <a:t>directrix</a:t>
            </a:r>
            <a:r>
              <a:rPr lang="en-US" altLang="en-US">
                <a:latin typeface="Arial Bold" charset="0"/>
                <a:sym typeface="Arial Bold" charset="0"/>
              </a:rPr>
              <a:t>,</a:t>
            </a:r>
            <a:r>
              <a:rPr lang="en-US" altLang="en-US">
                <a:latin typeface="Arial" pitchFamily="34" charset="0"/>
                <a:cs typeface="Arial" pitchFamily="34" charset="0"/>
                <a:sym typeface="Arial" pitchFamily="34" charset="0"/>
              </a:rPr>
              <a:t> and a fixed point, the </a:t>
            </a:r>
            <a:r>
              <a:rPr lang="en-US" altLang="en-US">
                <a:solidFill>
                  <a:srgbClr val="3333CC"/>
                </a:solidFill>
                <a:latin typeface="Arial Bold" charset="0"/>
                <a:sym typeface="Arial Bold" charset="0"/>
              </a:rPr>
              <a:t>focus</a:t>
            </a:r>
            <a:r>
              <a:rPr lang="en-US" altLang="en-US">
                <a:latin typeface="Arial" pitchFamily="34" charset="0"/>
                <a:cs typeface="Arial" pitchFamily="34" charset="0"/>
                <a:sym typeface="Arial" pitchFamily="34" charset="0"/>
              </a:rPr>
              <a:t>. </a:t>
            </a:r>
            <a:endParaRPr lang="en-US" altLang="en-US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7467600" y="2057400"/>
            <a:ext cx="0" cy="3810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4876800" y="4800600"/>
            <a:ext cx="403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6" name="AutoShape 6"/>
          <p:cNvSpPr>
            <a:spLocks/>
          </p:cNvSpPr>
          <p:nvPr/>
        </p:nvSpPr>
        <p:spPr bwMode="auto">
          <a:xfrm>
            <a:off x="457200" y="2057400"/>
            <a:ext cx="3886200" cy="660400"/>
          </a:xfrm>
          <a:custGeom>
            <a:avLst/>
            <a:gdLst>
              <a:gd name="T0" fmla="*/ 1943100 w 21600"/>
              <a:gd name="T1" fmla="*/ 330200 h 21600"/>
              <a:gd name="T2" fmla="*/ 1943100 w 21600"/>
              <a:gd name="T3" fmla="*/ 330200 h 21600"/>
              <a:gd name="T4" fmla="*/ 1943100 w 21600"/>
              <a:gd name="T5" fmla="*/ 330200 h 21600"/>
              <a:gd name="T6" fmla="*/ 1943100 w 21600"/>
              <a:gd name="T7" fmla="*/ 3302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For any point Q that is on the parabola,  d</a:t>
            </a:r>
            <a:r>
              <a:rPr lang="en-US" altLang="en-US" sz="1800" baseline="-25000">
                <a:latin typeface="Arial Bold" charset="0"/>
                <a:sym typeface="Arial Bold" charset="0"/>
              </a:rPr>
              <a:t>2</a:t>
            </a:r>
            <a:r>
              <a:rPr lang="en-US" altLang="en-US" sz="1800">
                <a:latin typeface="Arial Bold" charset="0"/>
                <a:sym typeface="Arial Bold" charset="0"/>
              </a:rPr>
              <a:t> = d</a:t>
            </a:r>
            <a:r>
              <a:rPr lang="en-US" altLang="en-US" sz="1800" baseline="-25000">
                <a:latin typeface="Arial Bold" charset="0"/>
                <a:sym typeface="Arial Bold" charset="0"/>
              </a:rPr>
              <a:t>1</a:t>
            </a:r>
            <a:endParaRPr lang="en-US" altLang="en-US"/>
          </a:p>
        </p:txBody>
      </p:sp>
      <p:sp>
        <p:nvSpPr>
          <p:cNvPr id="4104" name="AutoShape 7"/>
          <p:cNvSpPr>
            <a:spLocks/>
          </p:cNvSpPr>
          <p:nvPr/>
        </p:nvSpPr>
        <p:spPr bwMode="auto">
          <a:xfrm>
            <a:off x="5203825" y="2362200"/>
            <a:ext cx="2620963" cy="1447800"/>
          </a:xfrm>
          <a:custGeom>
            <a:avLst/>
            <a:gdLst>
              <a:gd name="T0" fmla="*/ 1310482 w 21216"/>
              <a:gd name="T1" fmla="*/ 723900 h 21600"/>
              <a:gd name="T2" fmla="*/ 1310482 w 21216"/>
              <a:gd name="T3" fmla="*/ 723900 h 21600"/>
              <a:gd name="T4" fmla="*/ 1310482 w 21216"/>
              <a:gd name="T5" fmla="*/ 723900 h 21600"/>
              <a:gd name="T6" fmla="*/ 1310482 w 21216"/>
              <a:gd name="T7" fmla="*/ 7239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216" h="21600">
                <a:moveTo>
                  <a:pt x="116" y="0"/>
                </a:moveTo>
                <a:cubicBezTo>
                  <a:pt x="-38" y="284"/>
                  <a:pt x="-192" y="568"/>
                  <a:pt x="733" y="3410"/>
                </a:cubicBezTo>
                <a:cubicBezTo>
                  <a:pt x="1659" y="6252"/>
                  <a:pt x="4025" y="14021"/>
                  <a:pt x="5670" y="17052"/>
                </a:cubicBezTo>
                <a:cubicBezTo>
                  <a:pt x="7316" y="20084"/>
                  <a:pt x="8962" y="21599"/>
                  <a:pt x="10608" y="21599"/>
                </a:cubicBezTo>
                <a:cubicBezTo>
                  <a:pt x="12253" y="21599"/>
                  <a:pt x="13899" y="20084"/>
                  <a:pt x="15545" y="17052"/>
                </a:cubicBezTo>
                <a:cubicBezTo>
                  <a:pt x="17190" y="14021"/>
                  <a:pt x="19556" y="6063"/>
                  <a:pt x="20482" y="3410"/>
                </a:cubicBezTo>
                <a:cubicBezTo>
                  <a:pt x="21407" y="757"/>
                  <a:pt x="21253" y="947"/>
                  <a:pt x="21099" y="1136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5" name="AutoShape 8"/>
          <p:cNvSpPr>
            <a:spLocks/>
          </p:cNvSpPr>
          <p:nvPr/>
        </p:nvSpPr>
        <p:spPr bwMode="auto">
          <a:xfrm>
            <a:off x="6475413" y="34274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106" name="Line 9"/>
          <p:cNvSpPr>
            <a:spLocks noChangeShapeType="1"/>
          </p:cNvSpPr>
          <p:nvPr/>
        </p:nvSpPr>
        <p:spPr bwMode="auto">
          <a:xfrm>
            <a:off x="4495800" y="4114800"/>
            <a:ext cx="4267200" cy="0"/>
          </a:xfrm>
          <a:prstGeom prst="line">
            <a:avLst/>
          </a:prstGeom>
          <a:noFill/>
          <a:ln w="9525">
            <a:solidFill>
              <a:srgbClr val="3333CC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7" name="AutoShape 10"/>
          <p:cNvSpPr>
            <a:spLocks/>
          </p:cNvSpPr>
          <p:nvPr/>
        </p:nvSpPr>
        <p:spPr bwMode="auto">
          <a:xfrm>
            <a:off x="4267200" y="3778250"/>
            <a:ext cx="1143000" cy="312738"/>
          </a:xfrm>
          <a:custGeom>
            <a:avLst/>
            <a:gdLst>
              <a:gd name="T0" fmla="*/ 571500 w 21600"/>
              <a:gd name="T1" fmla="*/ 156369 h 21600"/>
              <a:gd name="T2" fmla="*/ 571500 w 21600"/>
              <a:gd name="T3" fmla="*/ 156369 h 21600"/>
              <a:gd name="T4" fmla="*/ 571500 w 21600"/>
              <a:gd name="T5" fmla="*/ 156369 h 21600"/>
              <a:gd name="T6" fmla="*/ 571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3333CC"/>
                </a:solidFill>
                <a:latin typeface="Arial Bold" charset="0"/>
                <a:sym typeface="Arial Bold" charset="0"/>
              </a:rPr>
              <a:t>Directrix</a:t>
            </a:r>
            <a:endParaRPr lang="en-US" altLang="en-US"/>
          </a:p>
        </p:txBody>
      </p:sp>
      <p:sp>
        <p:nvSpPr>
          <p:cNvPr id="4108" name="AutoShape 11"/>
          <p:cNvSpPr>
            <a:spLocks/>
          </p:cNvSpPr>
          <p:nvPr/>
        </p:nvSpPr>
        <p:spPr bwMode="auto">
          <a:xfrm>
            <a:off x="6324600" y="3092450"/>
            <a:ext cx="1143000" cy="312738"/>
          </a:xfrm>
          <a:custGeom>
            <a:avLst/>
            <a:gdLst>
              <a:gd name="T0" fmla="*/ 571500 w 21600"/>
              <a:gd name="T1" fmla="*/ 156369 h 21600"/>
              <a:gd name="T2" fmla="*/ 571500 w 21600"/>
              <a:gd name="T3" fmla="*/ 156369 h 21600"/>
              <a:gd name="T4" fmla="*/ 571500 w 21600"/>
              <a:gd name="T5" fmla="*/ 156369 h 21600"/>
              <a:gd name="T6" fmla="*/ 571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3333CC"/>
                </a:solidFill>
                <a:latin typeface="Arial Bold" charset="0"/>
                <a:sym typeface="Arial Bold" charset="0"/>
              </a:rPr>
              <a:t>Focus</a:t>
            </a:r>
            <a:endParaRPr lang="en-US" alt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 flipV="1">
            <a:off x="5637213" y="3124200"/>
            <a:ext cx="915987" cy="379413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5638800" y="3124200"/>
            <a:ext cx="0" cy="9906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4" name="AutoShape 14"/>
          <p:cNvSpPr>
            <a:spLocks/>
          </p:cNvSpPr>
          <p:nvPr/>
        </p:nvSpPr>
        <p:spPr bwMode="auto">
          <a:xfrm>
            <a:off x="5561013" y="30464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135" name="AutoShape 15"/>
          <p:cNvSpPr>
            <a:spLocks/>
          </p:cNvSpPr>
          <p:nvPr/>
        </p:nvSpPr>
        <p:spPr bwMode="auto">
          <a:xfrm>
            <a:off x="5181600" y="2940050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latin typeface="Arial Bold" charset="0"/>
                <a:sym typeface="Arial Bold" charset="0"/>
              </a:rPr>
              <a:t>Q</a:t>
            </a:r>
            <a:endParaRPr lang="en-US" altLang="en-US"/>
          </a:p>
        </p:txBody>
      </p:sp>
      <p:sp>
        <p:nvSpPr>
          <p:cNvPr id="5136" name="AutoShape 16"/>
          <p:cNvSpPr>
            <a:spLocks/>
          </p:cNvSpPr>
          <p:nvPr/>
        </p:nvSpPr>
        <p:spPr bwMode="auto">
          <a:xfrm>
            <a:off x="5334000" y="3429000"/>
            <a:ext cx="457200" cy="322263"/>
          </a:xfrm>
          <a:custGeom>
            <a:avLst/>
            <a:gdLst>
              <a:gd name="T0" fmla="*/ 228600 w 21600"/>
              <a:gd name="T1" fmla="*/ 161132 h 21600"/>
              <a:gd name="T2" fmla="*/ 228600 w 21600"/>
              <a:gd name="T3" fmla="*/ 161132 h 21600"/>
              <a:gd name="T4" fmla="*/ 228600 w 21600"/>
              <a:gd name="T5" fmla="*/ 161132 h 21600"/>
              <a:gd name="T6" fmla="*/ 228600 w 21600"/>
              <a:gd name="T7" fmla="*/ 16113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800"/>
              </a:spcBef>
            </a:pPr>
            <a:r>
              <a:rPr lang="en-US" altLang="en-US" sz="1400">
                <a:latin typeface="Arial Bold" charset="0"/>
                <a:sym typeface="Arial Bold" charset="0"/>
              </a:rPr>
              <a:t>d</a:t>
            </a:r>
            <a:r>
              <a:rPr lang="en-US" altLang="en-US" sz="1400" baseline="-25000">
                <a:latin typeface="Arial Bold" charset="0"/>
                <a:sym typeface="Arial Bold" charset="0"/>
              </a:rPr>
              <a:t>1</a:t>
            </a:r>
            <a:endParaRPr lang="en-US" altLang="en-US"/>
          </a:p>
        </p:txBody>
      </p:sp>
      <p:sp>
        <p:nvSpPr>
          <p:cNvPr id="5137" name="AutoShape 17"/>
          <p:cNvSpPr>
            <a:spLocks/>
          </p:cNvSpPr>
          <p:nvPr/>
        </p:nvSpPr>
        <p:spPr bwMode="auto">
          <a:xfrm>
            <a:off x="6019800" y="3048000"/>
            <a:ext cx="457200" cy="322263"/>
          </a:xfrm>
          <a:custGeom>
            <a:avLst/>
            <a:gdLst>
              <a:gd name="T0" fmla="*/ 228600 w 21600"/>
              <a:gd name="T1" fmla="*/ 161132 h 21600"/>
              <a:gd name="T2" fmla="*/ 228600 w 21600"/>
              <a:gd name="T3" fmla="*/ 161132 h 21600"/>
              <a:gd name="T4" fmla="*/ 228600 w 21600"/>
              <a:gd name="T5" fmla="*/ 161132 h 21600"/>
              <a:gd name="T6" fmla="*/ 228600 w 21600"/>
              <a:gd name="T7" fmla="*/ 16113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800"/>
              </a:spcBef>
            </a:pPr>
            <a:r>
              <a:rPr lang="en-US" altLang="en-US" sz="1400">
                <a:latin typeface="Arial Bold" charset="0"/>
                <a:sym typeface="Arial Bold" charset="0"/>
              </a:rPr>
              <a:t>d</a:t>
            </a:r>
            <a:r>
              <a:rPr lang="en-US" altLang="en-US" sz="1400" baseline="-25000">
                <a:latin typeface="Arial Bold" charset="0"/>
                <a:sym typeface="Arial Bold" charset="0"/>
              </a:rPr>
              <a:t>2</a:t>
            </a:r>
            <a:endParaRPr lang="en-US" alt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5943600" y="3505200"/>
            <a:ext cx="1143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9" name="AutoShape 19"/>
          <p:cNvSpPr>
            <a:spLocks/>
          </p:cNvSpPr>
          <p:nvPr/>
        </p:nvSpPr>
        <p:spPr bwMode="auto">
          <a:xfrm>
            <a:off x="5789613" y="34274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140" name="AutoShape 20"/>
          <p:cNvSpPr>
            <a:spLocks/>
          </p:cNvSpPr>
          <p:nvPr/>
        </p:nvSpPr>
        <p:spPr bwMode="auto">
          <a:xfrm>
            <a:off x="7008813" y="34274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5126" grpId="0" autoUpdateAnimBg="0"/>
      <p:bldP spid="5132" grpId="0" animBg="1"/>
      <p:bldP spid="5133" grpId="0" animBg="1"/>
      <p:bldP spid="5134" grpId="0" animBg="1"/>
      <p:bldP spid="5135" grpId="0" autoUpdateAnimBg="0"/>
      <p:bldP spid="5136" grpId="0" autoUpdateAnimBg="0"/>
      <p:bldP spid="5137" grpId="0" autoUpdateAnimBg="0"/>
      <p:bldP spid="5138" grpId="0" animBg="1"/>
      <p:bldP spid="5139" grpId="0" animBg="1"/>
      <p:bldP spid="51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2"/>
          <p:cNvSpPr>
            <a:spLocks noChangeShapeType="1"/>
          </p:cNvSpPr>
          <p:nvPr/>
        </p:nvSpPr>
        <p:spPr bwMode="auto">
          <a:xfrm flipH="1" flipV="1">
            <a:off x="457200" y="2665413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 flipH="1">
            <a:off x="2362200" y="723900"/>
            <a:ext cx="0" cy="3390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5" name="AutoShape 4"/>
          <p:cNvSpPr>
            <a:spLocks/>
          </p:cNvSpPr>
          <p:nvPr/>
        </p:nvSpPr>
        <p:spPr bwMode="auto">
          <a:xfrm rot="5400000" flipH="1">
            <a:off x="2970213" y="20558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3333CC"/>
          </a:solidFill>
          <a:ln w="9525" cap="flat" cmpd="sng">
            <a:solidFill>
              <a:srgbClr val="3333C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126" name="AutoShape 5"/>
          <p:cNvSpPr>
            <a:spLocks/>
          </p:cNvSpPr>
          <p:nvPr/>
        </p:nvSpPr>
        <p:spPr bwMode="auto">
          <a:xfrm>
            <a:off x="5105400" y="1066800"/>
            <a:ext cx="3733800" cy="1416050"/>
          </a:xfrm>
          <a:custGeom>
            <a:avLst/>
            <a:gdLst>
              <a:gd name="T0" fmla="*/ 1866900 w 21600"/>
              <a:gd name="T1" fmla="*/ 708025 h 21600"/>
              <a:gd name="T2" fmla="*/ 1866900 w 21600"/>
              <a:gd name="T3" fmla="*/ 708025 h 21600"/>
              <a:gd name="T4" fmla="*/ 1866900 w 21600"/>
              <a:gd name="T5" fmla="*/ 708025 h 21600"/>
              <a:gd name="T6" fmla="*/ 1866900 w 21600"/>
              <a:gd name="T7" fmla="*/ 7080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In this unit we will also study parabolas that are horizontal – that is, they open right or left and the axis of symmetry is horizontal   </a:t>
            </a:r>
            <a:endParaRPr lang="en-US" altLang="en-US"/>
          </a:p>
        </p:txBody>
      </p:sp>
      <p:sp>
        <p:nvSpPr>
          <p:cNvPr id="6150" name="AutoShape 6"/>
          <p:cNvSpPr>
            <a:spLocks/>
          </p:cNvSpPr>
          <p:nvPr/>
        </p:nvSpPr>
        <p:spPr bwMode="auto">
          <a:xfrm>
            <a:off x="5257800" y="2924175"/>
            <a:ext cx="3200400" cy="615950"/>
          </a:xfrm>
          <a:custGeom>
            <a:avLst/>
            <a:gdLst>
              <a:gd name="T0" fmla="*/ 1600200 w 21600"/>
              <a:gd name="T1" fmla="*/ 307975 h 21600"/>
              <a:gd name="T2" fmla="*/ 1600200 w 21600"/>
              <a:gd name="T3" fmla="*/ 307975 h 21600"/>
              <a:gd name="T4" fmla="*/ 1600200 w 21600"/>
              <a:gd name="T5" fmla="*/ 307975 h 21600"/>
              <a:gd name="T6" fmla="*/ 1600200 w 21600"/>
              <a:gd name="T7" fmla="*/ 3079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 In these equations it is the y-variable that is squared.</a:t>
            </a:r>
            <a:endParaRPr lang="en-US" altLang="en-US"/>
          </a:p>
        </p:txBody>
      </p:sp>
      <p:sp>
        <p:nvSpPr>
          <p:cNvPr id="6151" name="AutoShape 7"/>
          <p:cNvSpPr>
            <a:spLocks/>
          </p:cNvSpPr>
          <p:nvPr/>
        </p:nvSpPr>
        <p:spPr bwMode="auto">
          <a:xfrm>
            <a:off x="4876800" y="2971800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129" name="AutoShape 8"/>
          <p:cNvSpPr>
            <a:spLocks/>
          </p:cNvSpPr>
          <p:nvPr/>
        </p:nvSpPr>
        <p:spPr bwMode="auto">
          <a:xfrm rot="-5400000">
            <a:off x="1005682" y="637381"/>
            <a:ext cx="1981200" cy="2992437"/>
          </a:xfrm>
          <a:custGeom>
            <a:avLst/>
            <a:gdLst>
              <a:gd name="T0" fmla="*/ 990600 w 21600"/>
              <a:gd name="T1" fmla="*/ 1539791 h 21290"/>
              <a:gd name="T2" fmla="*/ 990600 w 21600"/>
              <a:gd name="T3" fmla="*/ 1539791 h 21290"/>
              <a:gd name="T4" fmla="*/ 990600 w 21600"/>
              <a:gd name="T5" fmla="*/ 1539791 h 21290"/>
              <a:gd name="T6" fmla="*/ 990600 w 21600"/>
              <a:gd name="T7" fmla="*/ 1539791 h 21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290">
                <a:moveTo>
                  <a:pt x="0" y="141"/>
                </a:moveTo>
                <a:cubicBezTo>
                  <a:pt x="69" y="-85"/>
                  <a:pt x="138" y="-310"/>
                  <a:pt x="830" y="1768"/>
                </a:cubicBezTo>
                <a:cubicBezTo>
                  <a:pt x="1523" y="3847"/>
                  <a:pt x="3046" y="9721"/>
                  <a:pt x="4153" y="12613"/>
                </a:cubicBezTo>
                <a:cubicBezTo>
                  <a:pt x="5261" y="15505"/>
                  <a:pt x="6369" y="17674"/>
                  <a:pt x="7476" y="19120"/>
                </a:cubicBezTo>
                <a:cubicBezTo>
                  <a:pt x="8584" y="20566"/>
                  <a:pt x="9692" y="21290"/>
                  <a:pt x="10800" y="21290"/>
                </a:cubicBezTo>
                <a:cubicBezTo>
                  <a:pt x="11907" y="21290"/>
                  <a:pt x="13015" y="20566"/>
                  <a:pt x="14123" y="19120"/>
                </a:cubicBezTo>
                <a:cubicBezTo>
                  <a:pt x="15230" y="17674"/>
                  <a:pt x="16338" y="15505"/>
                  <a:pt x="17446" y="12613"/>
                </a:cubicBezTo>
                <a:cubicBezTo>
                  <a:pt x="18553" y="9721"/>
                  <a:pt x="20076" y="3756"/>
                  <a:pt x="20769" y="1768"/>
                </a:cubicBezTo>
                <a:cubicBezTo>
                  <a:pt x="21461" y="-220"/>
                  <a:pt x="21530" y="232"/>
                  <a:pt x="21599" y="684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>
            <a:off x="533400" y="21336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1" name="AutoShape 10"/>
          <p:cNvSpPr>
            <a:spLocks/>
          </p:cNvSpPr>
          <p:nvPr/>
        </p:nvSpPr>
        <p:spPr bwMode="auto">
          <a:xfrm>
            <a:off x="3429000" y="2133600"/>
            <a:ext cx="304800" cy="312738"/>
          </a:xfrm>
          <a:custGeom>
            <a:avLst/>
            <a:gdLst>
              <a:gd name="T0" fmla="*/ 152400 w 21600"/>
              <a:gd name="T1" fmla="*/ 156369 h 21600"/>
              <a:gd name="T2" fmla="*/ 152400 w 21600"/>
              <a:gd name="T3" fmla="*/ 156369 h 21600"/>
              <a:gd name="T4" fmla="*/ 152400 w 21600"/>
              <a:gd name="T5" fmla="*/ 156369 h 21600"/>
              <a:gd name="T6" fmla="*/ 1524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FF0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/>
          </a:p>
        </p:txBody>
      </p:sp>
      <p:sp>
        <p:nvSpPr>
          <p:cNvPr id="6155" name="AutoShape 11"/>
          <p:cNvSpPr>
            <a:spLocks/>
          </p:cNvSpPr>
          <p:nvPr/>
        </p:nvSpPr>
        <p:spPr bwMode="auto">
          <a:xfrm>
            <a:off x="5562600" y="3962400"/>
            <a:ext cx="2513013" cy="349250"/>
          </a:xfrm>
          <a:custGeom>
            <a:avLst/>
            <a:gdLst>
              <a:gd name="T0" fmla="*/ 1256507 w 21600"/>
              <a:gd name="T1" fmla="*/ 174625 h 21600"/>
              <a:gd name="T2" fmla="*/ 1256507 w 21600"/>
              <a:gd name="T3" fmla="*/ 174625 h 21600"/>
              <a:gd name="T4" fmla="*/ 1256507 w 21600"/>
              <a:gd name="T5" fmla="*/ 174625 h 21600"/>
              <a:gd name="T6" fmla="*/ 1256507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 x = a(y – k)</a:t>
            </a:r>
            <a:r>
              <a:rPr lang="en-US" altLang="en-US" sz="1800" baseline="30000">
                <a:latin typeface="Arial Bold" charset="0"/>
                <a:sym typeface="Arial Bold" charset="0"/>
              </a:rPr>
              <a:t>2</a:t>
            </a:r>
            <a:r>
              <a:rPr lang="en-US" altLang="en-US" sz="1800">
                <a:latin typeface="Arial Bold" charset="0"/>
                <a:sym typeface="Arial Bold" charset="0"/>
              </a:rPr>
              <a:t> + h</a:t>
            </a:r>
            <a:endParaRPr lang="en-US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1" grpId="0" animBg="1"/>
      <p:bldP spid="61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/>
          </p:cNvSpPr>
          <p:nvPr/>
        </p:nvSpPr>
        <p:spPr bwMode="auto">
          <a:xfrm>
            <a:off x="871538" y="76200"/>
            <a:ext cx="7400925" cy="6477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538163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  <a:lvl2pPr defTabSz="538163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2pPr>
            <a:lvl3pPr defTabSz="538163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3pPr>
            <a:lvl4pPr defTabSz="538163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4pPr>
            <a:lvl5pPr defTabSz="538163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5pPr>
            <a:lvl6pPr defTabSz="538163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6pPr>
            <a:lvl7pPr defTabSz="538163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7pPr>
            <a:lvl8pPr defTabSz="538163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8pPr>
            <a:lvl9pPr defTabSz="538163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n-ea"/>
                <a:sym typeface="Arial Black" pitchFamily="34" charset="0"/>
              </a:rPr>
              <a:t>Standard Form Equation of a Parabola</a:t>
            </a:r>
            <a:endParaRPr lang="en-US" altLang="en-US" sz="2100" b="1" smtClean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+mn-ea"/>
              <a:sym typeface="Arial Black" pitchFamily="34" charset="0"/>
            </a:endParaRPr>
          </a:p>
        </p:txBody>
      </p:sp>
      <p:sp>
        <p:nvSpPr>
          <p:cNvPr id="7170" name="AutoShape 2"/>
          <p:cNvSpPr>
            <a:spLocks/>
          </p:cNvSpPr>
          <p:nvPr/>
        </p:nvSpPr>
        <p:spPr bwMode="auto">
          <a:xfrm>
            <a:off x="990600" y="1905000"/>
            <a:ext cx="1524000" cy="666750"/>
          </a:xfrm>
          <a:custGeom>
            <a:avLst/>
            <a:gdLst>
              <a:gd name="T0" fmla="*/ 762000 w 21600"/>
              <a:gd name="T1" fmla="*/ 333375 h 21600"/>
              <a:gd name="T2" fmla="*/ 762000 w 21600"/>
              <a:gd name="T3" fmla="*/ 333375 h 21600"/>
              <a:gd name="T4" fmla="*/ 762000 w 21600"/>
              <a:gd name="T5" fmla="*/ 333375 h 21600"/>
              <a:gd name="T6" fmla="*/ 762000 w 21600"/>
              <a:gd name="T7" fmla="*/ 3333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algn="ctr" eaLnBrk="1">
              <a:spcBef>
                <a:spcPts val="1200"/>
              </a:spcBef>
            </a:pPr>
            <a:r>
              <a:rPr lang="en-US" altLang="en-US">
                <a:latin typeface="Arial Bold" charset="0"/>
                <a:sym typeface="Arial Bold" charset="0"/>
              </a:rPr>
              <a:t>Horizontal Parabola</a:t>
            </a:r>
            <a:endParaRPr lang="en-US" altLang="en-US"/>
          </a:p>
        </p:txBody>
      </p:sp>
      <p:sp>
        <p:nvSpPr>
          <p:cNvPr id="7171" name="AutoShape 3"/>
          <p:cNvSpPr>
            <a:spLocks/>
          </p:cNvSpPr>
          <p:nvPr/>
        </p:nvSpPr>
        <p:spPr bwMode="auto">
          <a:xfrm>
            <a:off x="5334000" y="1905000"/>
            <a:ext cx="1524000" cy="666750"/>
          </a:xfrm>
          <a:custGeom>
            <a:avLst/>
            <a:gdLst>
              <a:gd name="T0" fmla="*/ 762000 w 21600"/>
              <a:gd name="T1" fmla="*/ 333375 h 21600"/>
              <a:gd name="T2" fmla="*/ 762000 w 21600"/>
              <a:gd name="T3" fmla="*/ 333375 h 21600"/>
              <a:gd name="T4" fmla="*/ 762000 w 21600"/>
              <a:gd name="T5" fmla="*/ 333375 h 21600"/>
              <a:gd name="T6" fmla="*/ 762000 w 21600"/>
              <a:gd name="T7" fmla="*/ 3333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algn="ctr" eaLnBrk="1">
              <a:spcBef>
                <a:spcPts val="1200"/>
              </a:spcBef>
            </a:pPr>
            <a:r>
              <a:rPr lang="en-US" altLang="en-US">
                <a:latin typeface="Arial Bold" charset="0"/>
                <a:sym typeface="Arial Bold" charset="0"/>
              </a:rPr>
              <a:t>Vertical  Parabola</a:t>
            </a:r>
            <a:endParaRPr lang="en-US" altLang="en-US"/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>
            <a:off x="762000" y="3124200"/>
            <a:ext cx="1676400" cy="349250"/>
          </a:xfrm>
          <a:custGeom>
            <a:avLst/>
            <a:gdLst>
              <a:gd name="T0" fmla="*/ 838200 w 21600"/>
              <a:gd name="T1" fmla="*/ 174625 h 21600"/>
              <a:gd name="T2" fmla="*/ 838200 w 21600"/>
              <a:gd name="T3" fmla="*/ 174625 h 21600"/>
              <a:gd name="T4" fmla="*/ 838200 w 21600"/>
              <a:gd name="T5" fmla="*/ 174625 h 21600"/>
              <a:gd name="T6" fmla="*/ 838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Vertex:  (h, k) </a:t>
            </a:r>
            <a:endParaRPr lang="en-US" altLang="en-US"/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>
            <a:off x="381000" y="3171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74" name="AutoShape 6"/>
          <p:cNvSpPr>
            <a:spLocks/>
          </p:cNvSpPr>
          <p:nvPr/>
        </p:nvSpPr>
        <p:spPr bwMode="auto">
          <a:xfrm>
            <a:off x="762000" y="3886200"/>
            <a:ext cx="3962400" cy="349250"/>
          </a:xfrm>
          <a:custGeom>
            <a:avLst/>
            <a:gdLst>
              <a:gd name="T0" fmla="*/ 1981200 w 21600"/>
              <a:gd name="T1" fmla="*/ 174625 h 21600"/>
              <a:gd name="T2" fmla="*/ 1981200 w 21600"/>
              <a:gd name="T3" fmla="*/ 174625 h 21600"/>
              <a:gd name="T4" fmla="*/ 1981200 w 21600"/>
              <a:gd name="T5" fmla="*/ 174625 h 21600"/>
              <a:gd name="T6" fmla="*/ 1981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If 4p &gt; 0,   opens right</a:t>
            </a:r>
            <a:endParaRPr lang="en-US" altLang="en-US"/>
          </a:p>
        </p:txBody>
      </p:sp>
      <p:sp>
        <p:nvSpPr>
          <p:cNvPr id="7175" name="AutoShape 7"/>
          <p:cNvSpPr>
            <a:spLocks/>
          </p:cNvSpPr>
          <p:nvPr/>
        </p:nvSpPr>
        <p:spPr bwMode="auto">
          <a:xfrm>
            <a:off x="381000" y="3933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3333CC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76" name="AutoShape 8"/>
          <p:cNvSpPr>
            <a:spLocks/>
          </p:cNvSpPr>
          <p:nvPr/>
        </p:nvSpPr>
        <p:spPr bwMode="auto">
          <a:xfrm>
            <a:off x="762000" y="4343400"/>
            <a:ext cx="2590800" cy="349250"/>
          </a:xfrm>
          <a:custGeom>
            <a:avLst/>
            <a:gdLst>
              <a:gd name="T0" fmla="*/ 1295400 w 21600"/>
              <a:gd name="T1" fmla="*/ 174625 h 21600"/>
              <a:gd name="T2" fmla="*/ 1295400 w 21600"/>
              <a:gd name="T3" fmla="*/ 174625 h 21600"/>
              <a:gd name="T4" fmla="*/ 1295400 w 21600"/>
              <a:gd name="T5" fmla="*/ 174625 h 21600"/>
              <a:gd name="T6" fmla="*/ 1295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If 4p &lt; 0,  opens left</a:t>
            </a:r>
            <a:endParaRPr lang="en-US" altLang="en-US"/>
          </a:p>
        </p:txBody>
      </p:sp>
      <p:sp>
        <p:nvSpPr>
          <p:cNvPr id="7177" name="AutoShape 9"/>
          <p:cNvSpPr>
            <a:spLocks/>
          </p:cNvSpPr>
          <p:nvPr/>
        </p:nvSpPr>
        <p:spPr bwMode="auto">
          <a:xfrm>
            <a:off x="762000" y="5029200"/>
            <a:ext cx="2819400" cy="1149350"/>
          </a:xfrm>
          <a:custGeom>
            <a:avLst/>
            <a:gdLst>
              <a:gd name="T0" fmla="*/ 1409700 w 21600"/>
              <a:gd name="T1" fmla="*/ 574675 h 21600"/>
              <a:gd name="T2" fmla="*/ 1409700 w 21600"/>
              <a:gd name="T3" fmla="*/ 574675 h 21600"/>
              <a:gd name="T4" fmla="*/ 1409700 w 21600"/>
              <a:gd name="T5" fmla="*/ 574675 h 21600"/>
              <a:gd name="T6" fmla="*/ 1409700 w 21600"/>
              <a:gd name="T7" fmla="*/ 5746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The </a:t>
            </a:r>
            <a:r>
              <a:rPr lang="en-US" altLang="en-US" sz="1800">
                <a:solidFill>
                  <a:srgbClr val="008000"/>
                </a:solidFill>
                <a:latin typeface="Arial Bold" charset="0"/>
                <a:sym typeface="Arial Bold" charset="0"/>
              </a:rPr>
              <a:t>directrix</a:t>
            </a:r>
            <a:r>
              <a:rPr lang="en-US" altLang="en-US" sz="1800">
                <a:latin typeface="Arial Bold" charset="0"/>
                <a:sym typeface="Arial Bold" charset="0"/>
              </a:rPr>
              <a:t> is vertical the vertex is midway between the focus and directrix</a:t>
            </a:r>
            <a:endParaRPr lang="en-US" altLang="en-US"/>
          </a:p>
        </p:txBody>
      </p:sp>
      <p:sp>
        <p:nvSpPr>
          <p:cNvPr id="7178" name="AutoShape 10"/>
          <p:cNvSpPr>
            <a:spLocks/>
          </p:cNvSpPr>
          <p:nvPr/>
        </p:nvSpPr>
        <p:spPr bwMode="auto">
          <a:xfrm>
            <a:off x="381000" y="5076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008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228600" y="3657600"/>
            <a:ext cx="792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28600" y="4876800"/>
            <a:ext cx="792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228600" y="2819400"/>
            <a:ext cx="792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82" name="AutoShape 14"/>
          <p:cNvSpPr>
            <a:spLocks/>
          </p:cNvSpPr>
          <p:nvPr/>
        </p:nvSpPr>
        <p:spPr bwMode="auto">
          <a:xfrm>
            <a:off x="685800" y="1219200"/>
            <a:ext cx="2743200" cy="374650"/>
          </a:xfrm>
          <a:custGeom>
            <a:avLst/>
            <a:gdLst>
              <a:gd name="T0" fmla="*/ 1371600 w 21600"/>
              <a:gd name="T1" fmla="*/ 187325 h 21600"/>
              <a:gd name="T2" fmla="*/ 1371600 w 21600"/>
              <a:gd name="T3" fmla="*/ 187325 h 21600"/>
              <a:gd name="T4" fmla="*/ 1371600 w 21600"/>
              <a:gd name="T5" fmla="*/ 187325 h 21600"/>
              <a:gd name="T6" fmla="*/ 13716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>
                <a:latin typeface="Arial Bold" charset="0"/>
                <a:sym typeface="Arial Bold" charset="0"/>
              </a:rPr>
              <a:t>(y – k)</a:t>
            </a:r>
            <a:r>
              <a:rPr lang="en-US" altLang="en-US" baseline="30000">
                <a:latin typeface="Arial Bold" charset="0"/>
                <a:sym typeface="Arial Bold" charset="0"/>
              </a:rPr>
              <a:t>2</a:t>
            </a:r>
            <a:r>
              <a:rPr lang="en-US" altLang="en-US">
                <a:latin typeface="Arial Bold" charset="0"/>
                <a:sym typeface="Arial Bold" charset="0"/>
              </a:rPr>
              <a:t> = 4p(x – h) </a:t>
            </a:r>
            <a:endParaRPr lang="en-US" altLang="en-US"/>
          </a:p>
        </p:txBody>
      </p:sp>
      <p:sp>
        <p:nvSpPr>
          <p:cNvPr id="7183" name="AutoShape 15"/>
          <p:cNvSpPr>
            <a:spLocks/>
          </p:cNvSpPr>
          <p:nvPr/>
        </p:nvSpPr>
        <p:spPr bwMode="auto">
          <a:xfrm>
            <a:off x="4724400" y="1235075"/>
            <a:ext cx="3124200" cy="374650"/>
          </a:xfrm>
          <a:custGeom>
            <a:avLst/>
            <a:gdLst>
              <a:gd name="T0" fmla="*/ 1562100 w 21600"/>
              <a:gd name="T1" fmla="*/ 187325 h 21600"/>
              <a:gd name="T2" fmla="*/ 1562100 w 21600"/>
              <a:gd name="T3" fmla="*/ 187325 h 21600"/>
              <a:gd name="T4" fmla="*/ 1562100 w 21600"/>
              <a:gd name="T5" fmla="*/ 187325 h 21600"/>
              <a:gd name="T6" fmla="*/ 15621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>
                <a:latin typeface="Arial Bold" charset="0"/>
                <a:sym typeface="Arial Bold" charset="0"/>
              </a:rPr>
              <a:t>(x – h)</a:t>
            </a:r>
            <a:r>
              <a:rPr lang="en-US" altLang="en-US" baseline="30000">
                <a:latin typeface="Arial Bold" charset="0"/>
                <a:sym typeface="Arial Bold" charset="0"/>
              </a:rPr>
              <a:t>2</a:t>
            </a:r>
            <a:r>
              <a:rPr lang="en-US" altLang="en-US">
                <a:latin typeface="Arial Bold" charset="0"/>
                <a:sym typeface="Arial Bold" charset="0"/>
              </a:rPr>
              <a:t> = 4p(y – k) </a:t>
            </a:r>
            <a:endParaRPr lang="en-US" altLang="en-US"/>
          </a:p>
        </p:txBody>
      </p:sp>
      <p:sp>
        <p:nvSpPr>
          <p:cNvPr id="7184" name="AutoShape 16"/>
          <p:cNvSpPr>
            <a:spLocks/>
          </p:cNvSpPr>
          <p:nvPr/>
        </p:nvSpPr>
        <p:spPr bwMode="auto">
          <a:xfrm>
            <a:off x="5181600" y="3124200"/>
            <a:ext cx="1676400" cy="349250"/>
          </a:xfrm>
          <a:custGeom>
            <a:avLst/>
            <a:gdLst>
              <a:gd name="T0" fmla="*/ 838200 w 21600"/>
              <a:gd name="T1" fmla="*/ 174625 h 21600"/>
              <a:gd name="T2" fmla="*/ 838200 w 21600"/>
              <a:gd name="T3" fmla="*/ 174625 h 21600"/>
              <a:gd name="T4" fmla="*/ 838200 w 21600"/>
              <a:gd name="T5" fmla="*/ 174625 h 21600"/>
              <a:gd name="T6" fmla="*/ 8382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Vertex:  (h, k) </a:t>
            </a:r>
            <a:endParaRPr lang="en-US" altLang="en-US"/>
          </a:p>
        </p:txBody>
      </p:sp>
      <p:sp>
        <p:nvSpPr>
          <p:cNvPr id="7185" name="AutoShape 17"/>
          <p:cNvSpPr>
            <a:spLocks/>
          </p:cNvSpPr>
          <p:nvPr/>
        </p:nvSpPr>
        <p:spPr bwMode="auto">
          <a:xfrm>
            <a:off x="4800600" y="3171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>
            <a:off x="5181600" y="3886200"/>
            <a:ext cx="2971800" cy="349250"/>
          </a:xfrm>
          <a:custGeom>
            <a:avLst/>
            <a:gdLst>
              <a:gd name="T0" fmla="*/ 1485900 w 21600"/>
              <a:gd name="T1" fmla="*/ 174625 h 21600"/>
              <a:gd name="T2" fmla="*/ 1485900 w 21600"/>
              <a:gd name="T3" fmla="*/ 174625 h 21600"/>
              <a:gd name="T4" fmla="*/ 1485900 w 21600"/>
              <a:gd name="T5" fmla="*/ 174625 h 21600"/>
              <a:gd name="T6" fmla="*/ 14859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If 4p &gt; 0,   opens up</a:t>
            </a:r>
            <a:endParaRPr lang="en-US" altLang="en-US"/>
          </a:p>
        </p:txBody>
      </p:sp>
      <p:sp>
        <p:nvSpPr>
          <p:cNvPr id="7187" name="AutoShape 19"/>
          <p:cNvSpPr>
            <a:spLocks/>
          </p:cNvSpPr>
          <p:nvPr/>
        </p:nvSpPr>
        <p:spPr bwMode="auto">
          <a:xfrm>
            <a:off x="4800600" y="3933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3333CC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88" name="AutoShape 20"/>
          <p:cNvSpPr>
            <a:spLocks/>
          </p:cNvSpPr>
          <p:nvPr/>
        </p:nvSpPr>
        <p:spPr bwMode="auto">
          <a:xfrm>
            <a:off x="5181600" y="4343400"/>
            <a:ext cx="2590800" cy="349250"/>
          </a:xfrm>
          <a:custGeom>
            <a:avLst/>
            <a:gdLst>
              <a:gd name="T0" fmla="*/ 1295400 w 21600"/>
              <a:gd name="T1" fmla="*/ 174625 h 21600"/>
              <a:gd name="T2" fmla="*/ 1295400 w 21600"/>
              <a:gd name="T3" fmla="*/ 174625 h 21600"/>
              <a:gd name="T4" fmla="*/ 1295400 w 21600"/>
              <a:gd name="T5" fmla="*/ 174625 h 21600"/>
              <a:gd name="T6" fmla="*/ 1295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If 4p &lt; 0,  opens down</a:t>
            </a:r>
            <a:endParaRPr lang="en-US" altLang="en-US"/>
          </a:p>
        </p:txBody>
      </p:sp>
      <p:sp>
        <p:nvSpPr>
          <p:cNvPr id="7189" name="AutoShape 21"/>
          <p:cNvSpPr>
            <a:spLocks/>
          </p:cNvSpPr>
          <p:nvPr/>
        </p:nvSpPr>
        <p:spPr bwMode="auto">
          <a:xfrm>
            <a:off x="5181600" y="5029200"/>
            <a:ext cx="3124200" cy="1149350"/>
          </a:xfrm>
          <a:custGeom>
            <a:avLst/>
            <a:gdLst>
              <a:gd name="T0" fmla="*/ 1562100 w 21600"/>
              <a:gd name="T1" fmla="*/ 574675 h 21600"/>
              <a:gd name="T2" fmla="*/ 1562100 w 21600"/>
              <a:gd name="T3" fmla="*/ 574675 h 21600"/>
              <a:gd name="T4" fmla="*/ 1562100 w 21600"/>
              <a:gd name="T5" fmla="*/ 574675 h 21600"/>
              <a:gd name="T6" fmla="*/ 1562100 w 21600"/>
              <a:gd name="T7" fmla="*/ 5746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>
                <a:latin typeface="Arial Bold" charset="0"/>
                <a:sym typeface="Arial Bold" charset="0"/>
              </a:rPr>
              <a:t>The </a:t>
            </a:r>
            <a:r>
              <a:rPr lang="en-US" altLang="en-US" sz="1800">
                <a:solidFill>
                  <a:srgbClr val="008000"/>
                </a:solidFill>
                <a:latin typeface="Arial Bold" charset="0"/>
                <a:sym typeface="Arial Bold" charset="0"/>
              </a:rPr>
              <a:t>directrix</a:t>
            </a:r>
            <a:r>
              <a:rPr lang="en-US" altLang="en-US" sz="1800">
                <a:latin typeface="Arial Bold" charset="0"/>
                <a:sym typeface="Arial Bold" charset="0"/>
              </a:rPr>
              <a:t> is horizontal and the vertex is midway between the focus and directrix</a:t>
            </a:r>
            <a:endParaRPr lang="en-US" altLang="en-US"/>
          </a:p>
        </p:txBody>
      </p:sp>
      <p:sp>
        <p:nvSpPr>
          <p:cNvPr id="7190" name="AutoShape 22"/>
          <p:cNvSpPr>
            <a:spLocks/>
          </p:cNvSpPr>
          <p:nvPr/>
        </p:nvSpPr>
        <p:spPr bwMode="auto">
          <a:xfrm>
            <a:off x="4800600" y="5076825"/>
            <a:ext cx="228600" cy="227013"/>
          </a:xfrm>
          <a:custGeom>
            <a:avLst/>
            <a:gdLst>
              <a:gd name="T0" fmla="*/ 114300 w 21600"/>
              <a:gd name="T1" fmla="*/ 113506 h 21600"/>
              <a:gd name="T2" fmla="*/ 114300 w 21600"/>
              <a:gd name="T3" fmla="*/ 113506 h 21600"/>
              <a:gd name="T4" fmla="*/ 114300 w 21600"/>
              <a:gd name="T5" fmla="*/ 113506 h 21600"/>
              <a:gd name="T6" fmla="*/ 114300 w 21600"/>
              <a:gd name="T7" fmla="*/ 1135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8250"/>
                </a:moveTo>
                <a:lnTo>
                  <a:pt x="8250" y="8250"/>
                </a:lnTo>
                <a:lnTo>
                  <a:pt x="10800" y="0"/>
                </a:lnTo>
                <a:lnTo>
                  <a:pt x="13349" y="8250"/>
                </a:lnTo>
                <a:lnTo>
                  <a:pt x="21600" y="8250"/>
                </a:lnTo>
                <a:lnTo>
                  <a:pt x="14925" y="13349"/>
                </a:lnTo>
                <a:lnTo>
                  <a:pt x="17474" y="21600"/>
                </a:lnTo>
                <a:lnTo>
                  <a:pt x="10800" y="16500"/>
                </a:lnTo>
                <a:lnTo>
                  <a:pt x="4125" y="21600"/>
                </a:lnTo>
                <a:lnTo>
                  <a:pt x="6674" y="13349"/>
                </a:lnTo>
                <a:lnTo>
                  <a:pt x="0" y="8250"/>
                </a:lnTo>
                <a:close/>
              </a:path>
            </a:pathLst>
          </a:custGeom>
          <a:solidFill>
            <a:srgbClr val="008000"/>
          </a:solidFill>
          <a:ln w="9525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H="1">
            <a:off x="3962400" y="1217613"/>
            <a:ext cx="0" cy="4954587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92" name="AutoShape 24"/>
          <p:cNvSpPr>
            <a:spLocks/>
          </p:cNvSpPr>
          <p:nvPr/>
        </p:nvSpPr>
        <p:spPr bwMode="auto">
          <a:xfrm>
            <a:off x="1143000" y="6324600"/>
            <a:ext cx="6477000" cy="312738"/>
          </a:xfrm>
          <a:custGeom>
            <a:avLst/>
            <a:gdLst>
              <a:gd name="T0" fmla="*/ 3238500 w 21600"/>
              <a:gd name="T1" fmla="*/ 156369 h 21600"/>
              <a:gd name="T2" fmla="*/ 3238500 w 21600"/>
              <a:gd name="T3" fmla="*/ 156369 h 21600"/>
              <a:gd name="T4" fmla="*/ 3238500 w 21600"/>
              <a:gd name="T5" fmla="*/ 156369 h 21600"/>
              <a:gd name="T6" fmla="*/ 3238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algn="ctr" eaLnBrk="1">
              <a:spcBef>
                <a:spcPts val="900"/>
              </a:spcBef>
            </a:pPr>
            <a:r>
              <a:rPr lang="en-US" altLang="en-US" sz="1600">
                <a:latin typeface="Arial Bold" charset="0"/>
                <a:sym typeface="Arial Bold" charset="0"/>
              </a:rPr>
              <a:t>Remember:   </a:t>
            </a:r>
            <a:r>
              <a:rPr lang="en-US" altLang="en-US" sz="1600">
                <a:solidFill>
                  <a:srgbClr val="FF0000"/>
                </a:solidFill>
                <a:latin typeface="Arial Bold" charset="0"/>
                <a:sym typeface="Arial Bold" charset="0"/>
              </a:rPr>
              <a:t>|p|   </a:t>
            </a:r>
            <a:r>
              <a:rPr lang="en-US" altLang="en-US" sz="1600">
                <a:latin typeface="Arial Bold" charset="0"/>
                <a:sym typeface="Arial Bold" charset="0"/>
              </a:rPr>
              <a:t> is the distance from the vertex to the focus</a:t>
            </a:r>
            <a:endParaRPr lang="en-US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  <p:bldP spid="7172" grpId="0" autoUpdateAnimBg="0"/>
      <p:bldP spid="7173" grpId="0" animBg="1"/>
      <p:bldP spid="7174" grpId="0" autoUpdateAnimBg="0"/>
      <p:bldP spid="7175" grpId="0" animBg="1"/>
      <p:bldP spid="7176" grpId="0" autoUpdateAnimBg="0"/>
      <p:bldP spid="7177" grpId="0" autoUpdateAnimBg="0"/>
      <p:bldP spid="7178" grpId="0" animBg="1"/>
      <p:bldP spid="7179" grpId="0" animBg="1"/>
      <p:bldP spid="7180" grpId="0" animBg="1"/>
      <p:bldP spid="7181" grpId="0" animBg="1"/>
      <p:bldP spid="7182" grpId="0" autoUpdateAnimBg="0"/>
      <p:bldP spid="7183" grpId="0" autoUpdateAnimBg="0"/>
      <p:bldP spid="7184" grpId="0" autoUpdateAnimBg="0"/>
      <p:bldP spid="7185" grpId="0" animBg="1"/>
      <p:bldP spid="7186" grpId="0" autoUpdateAnimBg="0"/>
      <p:bldP spid="7187" grpId="0" animBg="1"/>
      <p:bldP spid="7188" grpId="0" autoUpdateAnimBg="0"/>
      <p:bldP spid="7189" grpId="0" autoUpdateAnimBg="0"/>
      <p:bldP spid="7190" grpId="0" animBg="1"/>
      <p:bldP spid="7191" grpId="0" animBg="1"/>
      <p:bldP spid="71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75"/>
          <a:stretch>
            <a:fillRect/>
          </a:stretch>
        </p:blipFill>
        <p:spPr bwMode="auto">
          <a:xfrm>
            <a:off x="4495800" y="2133600"/>
            <a:ext cx="3048000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4" name="Picture 2" descr="imag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54"/>
          <a:stretch>
            <a:fillRect/>
          </a:stretch>
        </p:blipFill>
        <p:spPr bwMode="auto">
          <a:xfrm>
            <a:off x="457200" y="2438400"/>
            <a:ext cx="2971800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AutoShape 3"/>
          <p:cNvSpPr>
            <a:spLocks/>
          </p:cNvSpPr>
          <p:nvPr/>
        </p:nvSpPr>
        <p:spPr bwMode="auto">
          <a:xfrm>
            <a:off x="152400" y="152400"/>
            <a:ext cx="8839200" cy="1858963"/>
          </a:xfrm>
          <a:custGeom>
            <a:avLst/>
            <a:gdLst>
              <a:gd name="T0" fmla="*/ 4419600 w 21600"/>
              <a:gd name="T1" fmla="*/ 929482 h 21600"/>
              <a:gd name="T2" fmla="*/ 4419600 w 21600"/>
              <a:gd name="T3" fmla="*/ 929482 h 21600"/>
              <a:gd name="T4" fmla="*/ 4419600 w 21600"/>
              <a:gd name="T5" fmla="*/ 929482 h 21600"/>
              <a:gd name="T6" fmla="*/ 4419600 w 21600"/>
              <a:gd name="T7" fmla="*/ 9294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336600"/>
                </a:solidFill>
                <a:latin typeface="Arial Bold" charset="0"/>
                <a:sym typeface="Arial Bold" charset="0"/>
              </a:rPr>
              <a:t>Our parabola may have horizontal and/or vertical transformations.  This would translate the vertex from the origin to some other place.  The equations for these parabolas are the same but </a:t>
            </a:r>
            <a:r>
              <a:rPr lang="en-US" altLang="en-US" sz="2400" b="1" i="1">
                <a:solidFill>
                  <a:srgbClr val="3366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h</a:t>
            </a:r>
            <a:r>
              <a:rPr lang="en-US" altLang="en-US" sz="2400">
                <a:solidFill>
                  <a:srgbClr val="336600"/>
                </a:solidFill>
                <a:latin typeface="Arial Bold" charset="0"/>
                <a:sym typeface="Arial Bold" charset="0"/>
              </a:rPr>
              <a:t> is the horizontal shift and </a:t>
            </a:r>
            <a:r>
              <a:rPr lang="en-US" altLang="en-US" sz="2400" b="1" i="1">
                <a:solidFill>
                  <a:srgbClr val="3366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k</a:t>
            </a:r>
            <a:r>
              <a:rPr lang="en-US" altLang="en-US" sz="2400">
                <a:solidFill>
                  <a:srgbClr val="336600"/>
                </a:solidFill>
                <a:latin typeface="Arial Bold" charset="0"/>
                <a:sym typeface="Arial Bold" charset="0"/>
              </a:rPr>
              <a:t> the vertical shift:</a:t>
            </a:r>
            <a:endParaRPr lang="en-US" altLang="en-US"/>
          </a:p>
        </p:txBody>
      </p:sp>
      <p:sp>
        <p:nvSpPr>
          <p:cNvPr id="8200" name="AutoShape 8"/>
          <p:cNvSpPr>
            <a:spLocks/>
          </p:cNvSpPr>
          <p:nvPr/>
        </p:nvSpPr>
        <p:spPr bwMode="auto">
          <a:xfrm>
            <a:off x="1143000" y="3048000"/>
            <a:ext cx="1600200" cy="436563"/>
          </a:xfrm>
          <a:custGeom>
            <a:avLst/>
            <a:gdLst>
              <a:gd name="T0" fmla="*/ 800100 w 21600"/>
              <a:gd name="T1" fmla="*/ 218282 h 21600"/>
              <a:gd name="T2" fmla="*/ 800100 w 21600"/>
              <a:gd name="T3" fmla="*/ 218282 h 21600"/>
              <a:gd name="T4" fmla="*/ 800100 w 21600"/>
              <a:gd name="T5" fmla="*/ 218282 h 21600"/>
              <a:gd name="T6" fmla="*/ 800100 w 21600"/>
              <a:gd name="T7" fmla="*/ 2182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CC3300"/>
                </a:solidFill>
                <a:latin typeface="Arial Bold" charset="0"/>
                <a:sym typeface="Arial Bold" charset="0"/>
              </a:rPr>
              <a:t>opens up</a:t>
            </a:r>
            <a:endParaRPr lang="en-US" altLang="en-US"/>
          </a:p>
        </p:txBody>
      </p:sp>
      <p:sp>
        <p:nvSpPr>
          <p:cNvPr id="8201" name="AutoShape 9"/>
          <p:cNvSpPr>
            <a:spLocks/>
          </p:cNvSpPr>
          <p:nvPr/>
        </p:nvSpPr>
        <p:spPr bwMode="auto">
          <a:xfrm>
            <a:off x="3048000" y="1676400"/>
            <a:ext cx="4343400" cy="436563"/>
          </a:xfrm>
          <a:custGeom>
            <a:avLst/>
            <a:gdLst>
              <a:gd name="T0" fmla="*/ 2171700 w 21600"/>
              <a:gd name="T1" fmla="*/ 218282 h 21600"/>
              <a:gd name="T2" fmla="*/ 2171700 w 21600"/>
              <a:gd name="T3" fmla="*/ 218282 h 21600"/>
              <a:gd name="T4" fmla="*/ 2171700 w 21600"/>
              <a:gd name="T5" fmla="*/ 218282 h 21600"/>
              <a:gd name="T6" fmla="*/ 2171700 w 21600"/>
              <a:gd name="T7" fmla="*/ 2182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3333CC"/>
                </a:solidFill>
                <a:latin typeface="Arial Bold" charset="0"/>
                <a:sym typeface="Arial Bold" charset="0"/>
              </a:rPr>
              <a:t>The vertex will be at (h, k)</a:t>
            </a:r>
            <a:endParaRPr lang="en-US" altLang="en-US"/>
          </a:p>
        </p:txBody>
      </p:sp>
      <p:sp>
        <p:nvSpPr>
          <p:cNvPr id="8202" name="AutoShape 10"/>
          <p:cNvSpPr>
            <a:spLocks/>
          </p:cNvSpPr>
          <p:nvPr/>
        </p:nvSpPr>
        <p:spPr bwMode="auto">
          <a:xfrm>
            <a:off x="5105400" y="2590800"/>
            <a:ext cx="2133600" cy="436563"/>
          </a:xfrm>
          <a:custGeom>
            <a:avLst/>
            <a:gdLst>
              <a:gd name="T0" fmla="*/ 1066800 w 21600"/>
              <a:gd name="T1" fmla="*/ 218282 h 21600"/>
              <a:gd name="T2" fmla="*/ 1066800 w 21600"/>
              <a:gd name="T3" fmla="*/ 218282 h 21600"/>
              <a:gd name="T4" fmla="*/ 1066800 w 21600"/>
              <a:gd name="T5" fmla="*/ 218282 h 21600"/>
              <a:gd name="T6" fmla="*/ 1066800 w 21600"/>
              <a:gd name="T7" fmla="*/ 2182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 dirty="0">
                <a:solidFill>
                  <a:srgbClr val="CC3300"/>
                </a:solidFill>
                <a:latin typeface="Arial Bold" charset="0"/>
                <a:sym typeface="Arial Bold" charset="0"/>
              </a:rPr>
              <a:t>opens down</a:t>
            </a:r>
            <a:endParaRPr lang="en-US" altLang="en-US" dirty="0"/>
          </a:p>
        </p:txBody>
      </p:sp>
      <p:pic>
        <p:nvPicPr>
          <p:cNvPr id="8203" name="Picture 11" descr="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76"/>
          <a:stretch>
            <a:fillRect/>
          </a:stretch>
        </p:blipFill>
        <p:spPr bwMode="auto">
          <a:xfrm>
            <a:off x="381000" y="4038600"/>
            <a:ext cx="22923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4" name="AutoShape 12"/>
          <p:cNvSpPr>
            <a:spLocks/>
          </p:cNvSpPr>
          <p:nvPr/>
        </p:nvSpPr>
        <p:spPr bwMode="auto">
          <a:xfrm>
            <a:off x="1066800" y="4648200"/>
            <a:ext cx="2209800" cy="436563"/>
          </a:xfrm>
          <a:custGeom>
            <a:avLst/>
            <a:gdLst>
              <a:gd name="T0" fmla="*/ 1104900 w 21600"/>
              <a:gd name="T1" fmla="*/ 218282 h 21600"/>
              <a:gd name="T2" fmla="*/ 1104900 w 21600"/>
              <a:gd name="T3" fmla="*/ 218282 h 21600"/>
              <a:gd name="T4" fmla="*/ 1104900 w 21600"/>
              <a:gd name="T5" fmla="*/ 218282 h 21600"/>
              <a:gd name="T6" fmla="*/ 1104900 w 21600"/>
              <a:gd name="T7" fmla="*/ 2182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CC3300"/>
                </a:solidFill>
                <a:latin typeface="Arial Bold" charset="0"/>
                <a:sym typeface="Arial Bold" charset="0"/>
              </a:rPr>
              <a:t>opens right</a:t>
            </a:r>
            <a:endParaRPr lang="en-US" altLang="en-US"/>
          </a:p>
        </p:txBody>
      </p:sp>
      <p:pic>
        <p:nvPicPr>
          <p:cNvPr id="8205" name="Picture 13" descr="image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76"/>
          <a:stretch>
            <a:fillRect/>
          </a:stretch>
        </p:blipFill>
        <p:spPr bwMode="auto">
          <a:xfrm>
            <a:off x="5715000" y="4038600"/>
            <a:ext cx="229393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6" name="AutoShape 14"/>
          <p:cNvSpPr>
            <a:spLocks/>
          </p:cNvSpPr>
          <p:nvPr/>
        </p:nvSpPr>
        <p:spPr bwMode="auto">
          <a:xfrm>
            <a:off x="5486400" y="4495800"/>
            <a:ext cx="2209800" cy="436563"/>
          </a:xfrm>
          <a:custGeom>
            <a:avLst/>
            <a:gdLst>
              <a:gd name="T0" fmla="*/ 1104900 w 21600"/>
              <a:gd name="T1" fmla="*/ 218282 h 21600"/>
              <a:gd name="T2" fmla="*/ 1104900 w 21600"/>
              <a:gd name="T3" fmla="*/ 218282 h 21600"/>
              <a:gd name="T4" fmla="*/ 1104900 w 21600"/>
              <a:gd name="T5" fmla="*/ 218282 h 21600"/>
              <a:gd name="T6" fmla="*/ 1104900 w 21600"/>
              <a:gd name="T7" fmla="*/ 2182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400"/>
              </a:spcBef>
            </a:pPr>
            <a:r>
              <a:rPr lang="en-US" altLang="en-US" sz="2400">
                <a:solidFill>
                  <a:srgbClr val="CC3300"/>
                </a:solidFill>
                <a:latin typeface="Arial Bold" charset="0"/>
                <a:sym typeface="Arial Bold" charset="0"/>
              </a:rPr>
              <a:t>opens left</a:t>
            </a:r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400" y="2438400"/>
                <a:ext cx="2841932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𝒉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 smtClean="0"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latin typeface="Cambria Math"/>
                        </a:rPr>
                        <m:t>𝟒</m:t>
                      </m:r>
                      <m:r>
                        <a:rPr lang="en-US" sz="2200" b="1" i="1" smtClean="0">
                          <a:latin typeface="Cambria Math"/>
                        </a:rPr>
                        <m:t>𝒑</m:t>
                      </m:r>
                      <m:r>
                        <a:rPr lang="en-US" sz="2200" b="1" i="1" smtClean="0">
                          <a:latin typeface="Cambria Math"/>
                        </a:rPr>
                        <m:t>(</m:t>
                      </m:r>
                      <m:r>
                        <a:rPr lang="en-US" sz="2200" b="1" i="1" smtClean="0">
                          <a:latin typeface="Cambria Math"/>
                        </a:rPr>
                        <m:t>𝒚</m:t>
                      </m:r>
                      <m:r>
                        <a:rPr lang="en-US" sz="2200" b="1" i="1" smtClean="0">
                          <a:latin typeface="Cambria Math"/>
                        </a:rPr>
                        <m:t>−</m:t>
                      </m:r>
                      <m:r>
                        <a:rPr lang="en-US" sz="2200" b="1" i="1" smtClean="0">
                          <a:latin typeface="Cambria Math"/>
                        </a:rPr>
                        <m:t>𝒌</m:t>
                      </m:r>
                      <m:r>
                        <a:rPr lang="en-US" sz="2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438400"/>
                <a:ext cx="2841932" cy="438582"/>
              </a:xfrm>
              <a:prstGeom prst="rect">
                <a:avLst/>
              </a:prstGeom>
              <a:blipFill rotWithShape="1">
                <a:blip r:embed="rId9"/>
                <a:stretch>
                  <a:fillRect b="-18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3295218"/>
                <a:ext cx="3051926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𝒉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 smtClean="0"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latin typeface="Cambria Math"/>
                        </a:rPr>
                        <m:t>𝟒</m:t>
                      </m:r>
                      <m:r>
                        <a:rPr lang="en-US" sz="2200" b="1" i="1" smtClean="0">
                          <a:latin typeface="Cambria Math"/>
                        </a:rPr>
                        <m:t>𝒑</m:t>
                      </m:r>
                      <m:r>
                        <a:rPr lang="en-US" sz="2200" b="1" i="1" smtClean="0">
                          <a:latin typeface="Cambria Math"/>
                        </a:rPr>
                        <m:t>(</m:t>
                      </m:r>
                      <m:r>
                        <a:rPr lang="en-US" sz="2200" b="1" i="1" smtClean="0">
                          <a:latin typeface="Cambria Math"/>
                        </a:rPr>
                        <m:t>𝒚</m:t>
                      </m:r>
                      <m:r>
                        <a:rPr lang="en-US" sz="2200" b="1" i="1" smtClean="0">
                          <a:latin typeface="Cambria Math"/>
                        </a:rPr>
                        <m:t>−</m:t>
                      </m:r>
                      <m:r>
                        <a:rPr lang="en-US" sz="2200" b="1" i="1" smtClean="0">
                          <a:latin typeface="Cambria Math"/>
                        </a:rPr>
                        <m:t>𝒌</m:t>
                      </m:r>
                      <m:r>
                        <a:rPr lang="en-US" sz="2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95218"/>
                <a:ext cx="3051926" cy="438582"/>
              </a:xfrm>
              <a:prstGeom prst="rect">
                <a:avLst/>
              </a:prstGeom>
              <a:blipFill rotWithShape="1">
                <a:blip r:embed="rId10"/>
                <a:stretch>
                  <a:fillRect b="-18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30468" y="5124018"/>
                <a:ext cx="3051926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𝒌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 smtClean="0"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latin typeface="Cambria Math"/>
                        </a:rPr>
                        <m:t>𝟒</m:t>
                      </m:r>
                      <m:r>
                        <a:rPr lang="en-US" sz="2200" b="1" i="1" smtClean="0">
                          <a:latin typeface="Cambria Math"/>
                        </a:rPr>
                        <m:t>𝒑</m:t>
                      </m:r>
                      <m:r>
                        <a:rPr lang="en-US" sz="2200" b="1" i="1" smtClean="0">
                          <a:latin typeface="Cambria Math"/>
                        </a:rPr>
                        <m:t>(</m:t>
                      </m:r>
                      <m:r>
                        <a:rPr lang="en-US" sz="2200" b="1" i="1" smtClean="0"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latin typeface="Cambria Math"/>
                        </a:rPr>
                        <m:t>−</m:t>
                      </m:r>
                      <m:r>
                        <a:rPr lang="en-US" sz="2200" b="1" i="1" smtClean="0">
                          <a:latin typeface="Cambria Math"/>
                        </a:rPr>
                        <m:t>𝒉</m:t>
                      </m:r>
                      <m:r>
                        <a:rPr lang="en-US" sz="2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468" y="5124018"/>
                <a:ext cx="3051926" cy="438582"/>
              </a:xfrm>
              <a:prstGeom prst="rect">
                <a:avLst/>
              </a:prstGeom>
              <a:blipFill rotWithShape="1">
                <a:blip r:embed="rId11"/>
                <a:stretch>
                  <a:fillRect b="-18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105400"/>
                <a:ext cx="2841932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𝒌</m:t>
                          </m:r>
                          <m:r>
                            <a:rPr lang="en-US" sz="2200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 smtClean="0"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latin typeface="Cambria Math"/>
                        </a:rPr>
                        <m:t>𝟒</m:t>
                      </m:r>
                      <m:r>
                        <a:rPr lang="en-US" sz="2200" b="1" i="1" smtClean="0">
                          <a:latin typeface="Cambria Math"/>
                        </a:rPr>
                        <m:t>𝒑</m:t>
                      </m:r>
                      <m:r>
                        <a:rPr lang="en-US" sz="2200" b="1" i="1" smtClean="0">
                          <a:latin typeface="Cambria Math"/>
                        </a:rPr>
                        <m:t>(</m:t>
                      </m:r>
                      <m:r>
                        <a:rPr lang="en-US" sz="2200" b="1" i="1" smtClean="0"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latin typeface="Cambria Math"/>
                        </a:rPr>
                        <m:t>−</m:t>
                      </m:r>
                      <m:r>
                        <a:rPr lang="en-US" sz="2200" b="1" i="1" smtClean="0">
                          <a:latin typeface="Cambria Math"/>
                        </a:rPr>
                        <m:t>𝒉</m:t>
                      </m:r>
                      <m:r>
                        <a:rPr lang="en-US" sz="2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105400"/>
                <a:ext cx="2841932" cy="438582"/>
              </a:xfrm>
              <a:prstGeom prst="rect">
                <a:avLst/>
              </a:prstGeom>
              <a:blipFill rotWithShape="1">
                <a:blip r:embed="rId12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  <p:bldP spid="8201" grpId="0" autoUpdateAnimBg="0"/>
      <p:bldP spid="8202" grpId="0" autoUpdateAnimBg="0"/>
      <p:bldP spid="8204" grpId="0" autoUpdateAnimBg="0"/>
      <p:bldP spid="8206" grpId="0" autoUpdateAnimBg="0"/>
      <p:bldP spid="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453107"/>
            <a:ext cx="3981450" cy="4276725"/>
          </a:xfrm>
          <a:prstGeom prst="rect">
            <a:avLst/>
          </a:prstGeom>
        </p:spPr>
      </p:pic>
      <p:sp>
        <p:nvSpPr>
          <p:cNvPr id="10288" name="Line 47"/>
          <p:cNvSpPr>
            <a:spLocks noChangeShapeType="1"/>
          </p:cNvSpPr>
          <p:nvPr/>
        </p:nvSpPr>
        <p:spPr bwMode="auto">
          <a:xfrm flipH="1">
            <a:off x="5257800" y="1981200"/>
            <a:ext cx="0" cy="434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9" name="Line 48"/>
          <p:cNvSpPr>
            <a:spLocks noChangeShapeType="1"/>
          </p:cNvSpPr>
          <p:nvPr/>
        </p:nvSpPr>
        <p:spPr bwMode="auto">
          <a:xfrm>
            <a:off x="3886200" y="3962400"/>
            <a:ext cx="449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313" name="AutoShape 49"/>
          <p:cNvSpPr>
            <a:spLocks/>
          </p:cNvSpPr>
          <p:nvPr/>
        </p:nvSpPr>
        <p:spPr bwMode="auto">
          <a:xfrm>
            <a:off x="3886200" y="76200"/>
            <a:ext cx="4386263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  <a:lvl2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2pPr>
            <a:lvl3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3pPr>
            <a:lvl4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4pPr>
            <a:lvl5pPr defTabSz="428625"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5pPr>
            <a:lvl6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6pPr>
            <a:lvl7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7pPr>
            <a:lvl8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8pPr>
            <a:lvl9pPr defTabSz="428625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en-US" sz="2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n-ea"/>
                <a:sym typeface="Arial Black" pitchFamily="34" charset="0"/>
              </a:rPr>
              <a:t>Graphing a Parabola</a:t>
            </a:r>
            <a:endParaRPr lang="en-US" altLang="en-US" sz="5400" b="1" dirty="0" smtClean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+mn-ea"/>
              <a:sym typeface="Arial Black" pitchFamily="34" charset="0"/>
            </a:endParaRPr>
          </a:p>
        </p:txBody>
      </p:sp>
      <p:sp>
        <p:nvSpPr>
          <p:cNvPr id="11316" name="AutoShape 52"/>
          <p:cNvSpPr>
            <a:spLocks/>
          </p:cNvSpPr>
          <p:nvPr/>
        </p:nvSpPr>
        <p:spPr bwMode="auto">
          <a:xfrm>
            <a:off x="4875213" y="4800600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317" name="AutoShape 53"/>
          <p:cNvSpPr>
            <a:spLocks/>
          </p:cNvSpPr>
          <p:nvPr/>
        </p:nvSpPr>
        <p:spPr bwMode="auto">
          <a:xfrm>
            <a:off x="5180013" y="47990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318" name="AutoShape 54"/>
          <p:cNvSpPr>
            <a:spLocks/>
          </p:cNvSpPr>
          <p:nvPr/>
        </p:nvSpPr>
        <p:spPr bwMode="auto">
          <a:xfrm>
            <a:off x="5180013" y="54086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319" name="AutoShape 55"/>
          <p:cNvSpPr>
            <a:spLocks/>
          </p:cNvSpPr>
          <p:nvPr/>
        </p:nvSpPr>
        <p:spPr bwMode="auto">
          <a:xfrm>
            <a:off x="5180013" y="41894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320" name="AutoShape 56"/>
          <p:cNvSpPr>
            <a:spLocks/>
          </p:cNvSpPr>
          <p:nvPr/>
        </p:nvSpPr>
        <p:spPr bwMode="auto">
          <a:xfrm>
            <a:off x="6094413" y="60182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1321" name="AutoShape 57"/>
          <p:cNvSpPr>
            <a:spLocks/>
          </p:cNvSpPr>
          <p:nvPr/>
        </p:nvSpPr>
        <p:spPr bwMode="auto">
          <a:xfrm>
            <a:off x="6094413" y="35798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0299" name="AutoShape 58"/>
          <p:cNvSpPr>
            <a:spLocks/>
          </p:cNvSpPr>
          <p:nvPr/>
        </p:nvSpPr>
        <p:spPr bwMode="auto">
          <a:xfrm>
            <a:off x="428954" y="149225"/>
            <a:ext cx="3608059" cy="542925"/>
          </a:xfrm>
          <a:custGeom>
            <a:avLst/>
            <a:gdLst>
              <a:gd name="T0" fmla="*/ 1143794 w 21600"/>
              <a:gd name="T1" fmla="*/ 187325 h 21600"/>
              <a:gd name="T2" fmla="*/ 1143794 w 21600"/>
              <a:gd name="T3" fmla="*/ 187325 h 21600"/>
              <a:gd name="T4" fmla="*/ 1143794 w 21600"/>
              <a:gd name="T5" fmla="*/ 187325 h 21600"/>
              <a:gd name="T6" fmla="*/ 1143794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1.  (y </a:t>
            </a:r>
            <a:r>
              <a:rPr lang="en-US" altLang="en-US" sz="2800" dirty="0">
                <a:latin typeface="Arial" pitchFamily="34" charset="0"/>
                <a:cs typeface="Arial" pitchFamily="34" charset="0"/>
                <a:sym typeface="Arial" pitchFamily="34" charset="0"/>
              </a:rPr>
              <a:t>+ 3)</a:t>
            </a:r>
            <a:r>
              <a:rPr lang="en-US" altLang="en-US" sz="2800" baseline="30000" dirty="0"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r>
              <a:rPr lang="en-US" altLang="en-US" sz="2800" dirty="0">
                <a:latin typeface="Arial" pitchFamily="34" charset="0"/>
                <a:cs typeface="Arial" pitchFamily="34" charset="0"/>
                <a:sym typeface="Arial" pitchFamily="34" charset="0"/>
              </a:rPr>
              <a:t> = 4(x + 1) </a:t>
            </a:r>
            <a:r>
              <a:rPr lang="en-US" altLang="en-US" sz="2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endParaRPr lang="en-US" altLang="en-US" sz="2800" dirty="0"/>
          </a:p>
        </p:txBody>
      </p:sp>
      <p:sp>
        <p:nvSpPr>
          <p:cNvPr id="10300" name="AutoShape 59"/>
          <p:cNvSpPr>
            <a:spLocks/>
          </p:cNvSpPr>
          <p:nvPr/>
        </p:nvSpPr>
        <p:spPr bwMode="auto">
          <a:xfrm>
            <a:off x="455613" y="859270"/>
            <a:ext cx="7467600" cy="666750"/>
          </a:xfrm>
          <a:custGeom>
            <a:avLst/>
            <a:gdLst>
              <a:gd name="T0" fmla="*/ 3733800 w 21600"/>
              <a:gd name="T1" fmla="*/ 333375 h 21600"/>
              <a:gd name="T2" fmla="*/ 3733800 w 21600"/>
              <a:gd name="T3" fmla="*/ 333375 h 21600"/>
              <a:gd name="T4" fmla="*/ 3733800 w 21600"/>
              <a:gd name="T5" fmla="*/ 333375 h 21600"/>
              <a:gd name="T6" fmla="*/ 3733800 w 21600"/>
              <a:gd name="T7" fmla="*/ 3333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dirty="0">
                <a:latin typeface="Arial" pitchFamily="34" charset="0"/>
                <a:cs typeface="Arial" pitchFamily="34" charset="0"/>
                <a:sym typeface="Arial" pitchFamily="34" charset="0"/>
              </a:rPr>
              <a:t>Find the vertex, focus and </a:t>
            </a:r>
            <a:r>
              <a:rPr lang="en-US" altLang="en-US" dirty="0" err="1">
                <a:latin typeface="Arial" pitchFamily="34" charset="0"/>
                <a:cs typeface="Arial" pitchFamily="34" charset="0"/>
                <a:sym typeface="Arial" pitchFamily="34" charset="0"/>
              </a:rPr>
              <a:t>directrix</a:t>
            </a:r>
            <a:r>
              <a:rPr lang="en-US" altLang="en-US" dirty="0">
                <a:latin typeface="Arial" pitchFamily="34" charset="0"/>
                <a:cs typeface="Arial" pitchFamily="34" charset="0"/>
                <a:sym typeface="Arial" pitchFamily="34" charset="0"/>
              </a:rPr>
              <a:t>.  Then sketch the graph of the parabola</a:t>
            </a:r>
            <a:endParaRPr lang="en-US" altLang="en-US" dirty="0"/>
          </a:p>
        </p:txBody>
      </p:sp>
      <p:sp>
        <p:nvSpPr>
          <p:cNvPr id="11324" name="AutoShape 60"/>
          <p:cNvSpPr>
            <a:spLocks/>
          </p:cNvSpPr>
          <p:nvPr/>
        </p:nvSpPr>
        <p:spPr bwMode="auto">
          <a:xfrm>
            <a:off x="499558" y="1787671"/>
            <a:ext cx="2469069" cy="374650"/>
          </a:xfrm>
          <a:custGeom>
            <a:avLst/>
            <a:gdLst>
              <a:gd name="T0" fmla="*/ 1447006 w 21600"/>
              <a:gd name="T1" fmla="*/ 187325 h 21600"/>
              <a:gd name="T2" fmla="*/ 1447006 w 21600"/>
              <a:gd name="T3" fmla="*/ 187325 h 21600"/>
              <a:gd name="T4" fmla="*/ 1447006 w 21600"/>
              <a:gd name="T5" fmla="*/ 187325 h 21600"/>
              <a:gd name="T6" fmla="*/ 1447006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dirty="0">
                <a:solidFill>
                  <a:srgbClr val="0070C0"/>
                </a:solidFill>
                <a:latin typeface="Arial Bold" charset="0"/>
                <a:sym typeface="Arial Bold" charset="0"/>
              </a:rPr>
              <a:t>Vertex</a:t>
            </a:r>
            <a:r>
              <a:rPr lang="en-US" altLang="en-US" dirty="0" smtClean="0">
                <a:solidFill>
                  <a:srgbClr val="0070C0"/>
                </a:solidFill>
                <a:latin typeface="Arial Bold" charset="0"/>
                <a:sym typeface="Arial Bold" charset="0"/>
              </a:rPr>
              <a:t>: __________ 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1325" name="AutoShape 61"/>
          <p:cNvSpPr>
            <a:spLocks/>
          </p:cNvSpPr>
          <p:nvPr/>
        </p:nvSpPr>
        <p:spPr bwMode="auto">
          <a:xfrm>
            <a:off x="131168" y="2424979"/>
            <a:ext cx="4415634" cy="996661"/>
          </a:xfrm>
          <a:custGeom>
            <a:avLst/>
            <a:gdLst>
              <a:gd name="T0" fmla="*/ 1638300 w 21600"/>
              <a:gd name="T1" fmla="*/ 307975 h 21600"/>
              <a:gd name="T2" fmla="*/ 1638300 w 21600"/>
              <a:gd name="T3" fmla="*/ 307975 h 21600"/>
              <a:gd name="T4" fmla="*/ 1638300 w 21600"/>
              <a:gd name="T5" fmla="*/ 307975 h 21600"/>
              <a:gd name="T6" fmla="*/ 1638300 w 21600"/>
              <a:gd name="T7" fmla="*/ 3079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1800" dirty="0">
                <a:latin typeface="Arial Bold" charset="0"/>
                <a:sym typeface="Arial Bold" charset="0"/>
              </a:rPr>
              <a:t>The parabola is </a:t>
            </a:r>
            <a:r>
              <a:rPr lang="en-US" altLang="en-US" sz="1800" dirty="0" smtClean="0">
                <a:latin typeface="Arial Bold" charset="0"/>
                <a:sym typeface="Arial Bold" charset="0"/>
              </a:rPr>
              <a:t>________________ </a:t>
            </a:r>
          </a:p>
          <a:p>
            <a:pPr eaLnBrk="1">
              <a:spcBef>
                <a:spcPts val="1000"/>
              </a:spcBef>
            </a:pPr>
            <a:r>
              <a:rPr lang="en-US" altLang="en-US" sz="1800" dirty="0" smtClean="0">
                <a:latin typeface="Arial Bold" charset="0"/>
                <a:sym typeface="Arial Bold" charset="0"/>
              </a:rPr>
              <a:t>and opens </a:t>
            </a:r>
            <a:r>
              <a:rPr lang="en-US" altLang="en-US" sz="1800" dirty="0">
                <a:latin typeface="Arial Bold" charset="0"/>
                <a:sym typeface="Arial Bold" charset="0"/>
              </a:rPr>
              <a:t>to the </a:t>
            </a:r>
            <a:r>
              <a:rPr lang="en-US" altLang="en-US" sz="1800" dirty="0" smtClean="0">
                <a:latin typeface="Arial Bold" charset="0"/>
                <a:sym typeface="Arial Bold" charset="0"/>
              </a:rPr>
              <a:t>________.</a:t>
            </a:r>
            <a:endParaRPr lang="en-US" altLang="en-US" dirty="0"/>
          </a:p>
        </p:txBody>
      </p:sp>
      <p:sp>
        <p:nvSpPr>
          <p:cNvPr id="11326" name="AutoShape 62"/>
          <p:cNvSpPr>
            <a:spLocks/>
          </p:cNvSpPr>
          <p:nvPr/>
        </p:nvSpPr>
        <p:spPr bwMode="auto">
          <a:xfrm>
            <a:off x="1498928" y="3582493"/>
            <a:ext cx="1372394" cy="349250"/>
          </a:xfrm>
          <a:custGeom>
            <a:avLst/>
            <a:gdLst>
              <a:gd name="T0" fmla="*/ 1143794 w 21600"/>
              <a:gd name="T1" fmla="*/ 174625 h 21600"/>
              <a:gd name="T2" fmla="*/ 1143794 w 21600"/>
              <a:gd name="T3" fmla="*/ 174625 h 21600"/>
              <a:gd name="T4" fmla="*/ 1143794 w 21600"/>
              <a:gd name="T5" fmla="*/ 174625 h 21600"/>
              <a:gd name="T6" fmla="*/ 11437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4p = 4</a:t>
            </a:r>
            <a:endParaRPr lang="en-US" altLang="en-US" sz="2800" dirty="0"/>
          </a:p>
        </p:txBody>
      </p:sp>
      <p:sp>
        <p:nvSpPr>
          <p:cNvPr id="11327" name="AutoShape 63"/>
          <p:cNvSpPr>
            <a:spLocks/>
          </p:cNvSpPr>
          <p:nvPr/>
        </p:nvSpPr>
        <p:spPr bwMode="auto">
          <a:xfrm>
            <a:off x="1682592" y="4031756"/>
            <a:ext cx="1066800" cy="349250"/>
          </a:xfrm>
          <a:custGeom>
            <a:avLst/>
            <a:gdLst>
              <a:gd name="T0" fmla="*/ 533400 w 21600"/>
              <a:gd name="T1" fmla="*/ 174625 h 21600"/>
              <a:gd name="T2" fmla="*/ 533400 w 21600"/>
              <a:gd name="T3" fmla="*/ 174625 h 21600"/>
              <a:gd name="T4" fmla="*/ 533400 w 21600"/>
              <a:gd name="T5" fmla="*/ 174625 h 21600"/>
              <a:gd name="T6" fmla="*/ 533400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p = 1</a:t>
            </a:r>
            <a:endParaRPr lang="en-US" altLang="en-US" sz="2800" dirty="0"/>
          </a:p>
        </p:txBody>
      </p:sp>
      <p:sp>
        <p:nvSpPr>
          <p:cNvPr id="11328" name="AutoShape 64"/>
          <p:cNvSpPr>
            <a:spLocks/>
          </p:cNvSpPr>
          <p:nvPr/>
        </p:nvSpPr>
        <p:spPr bwMode="auto">
          <a:xfrm>
            <a:off x="5257800" y="4921250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>
                <a:solidFill>
                  <a:srgbClr val="FF0000"/>
                </a:solidFill>
                <a:latin typeface="Arial Bold" charset="0"/>
                <a:sym typeface="Arial Bold" charset="0"/>
              </a:rPr>
              <a:t>F</a:t>
            </a:r>
            <a:endParaRPr lang="en-US" altLang="en-US"/>
          </a:p>
        </p:txBody>
      </p:sp>
      <p:sp>
        <p:nvSpPr>
          <p:cNvPr id="11329" name="AutoShape 65"/>
          <p:cNvSpPr>
            <a:spLocks/>
          </p:cNvSpPr>
          <p:nvPr/>
        </p:nvSpPr>
        <p:spPr bwMode="auto">
          <a:xfrm>
            <a:off x="4721227" y="4538085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 dirty="0">
                <a:solidFill>
                  <a:srgbClr val="008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 dirty="0"/>
          </a:p>
        </p:txBody>
      </p:sp>
      <p:sp>
        <p:nvSpPr>
          <p:cNvPr id="11330" name="AutoShape 66"/>
          <p:cNvSpPr>
            <a:spLocks/>
          </p:cNvSpPr>
          <p:nvPr/>
        </p:nvSpPr>
        <p:spPr bwMode="auto">
          <a:xfrm>
            <a:off x="566139" y="4991667"/>
            <a:ext cx="3128371" cy="561764"/>
          </a:xfrm>
          <a:custGeom>
            <a:avLst/>
            <a:gdLst>
              <a:gd name="T0" fmla="*/ 1447006 w 21600"/>
              <a:gd name="T1" fmla="*/ 187325 h 21600"/>
              <a:gd name="T2" fmla="*/ 1447006 w 21600"/>
              <a:gd name="T3" fmla="*/ 187325 h 21600"/>
              <a:gd name="T4" fmla="*/ 1447006 w 21600"/>
              <a:gd name="T5" fmla="*/ 187325 h 21600"/>
              <a:gd name="T6" fmla="*/ 1447006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solidFill>
                  <a:srgbClr val="0070C0"/>
                </a:solidFill>
                <a:latin typeface="Arial Bold" charset="0"/>
                <a:sym typeface="Arial Bold" charset="0"/>
              </a:rPr>
              <a:t>Focus: </a:t>
            </a:r>
            <a:r>
              <a:rPr lang="en-US" altLang="en-US" sz="2400" dirty="0" smtClean="0">
                <a:solidFill>
                  <a:srgbClr val="0070C0"/>
                </a:solidFill>
                <a:latin typeface="Arial Bold" charset="0"/>
                <a:sym typeface="Arial Bold" charset="0"/>
              </a:rPr>
              <a:t>___________ 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11331" name="Line 67"/>
          <p:cNvSpPr>
            <a:spLocks noChangeShapeType="1"/>
          </p:cNvSpPr>
          <p:nvPr/>
        </p:nvSpPr>
        <p:spPr bwMode="auto">
          <a:xfrm flipH="1">
            <a:off x="4646613" y="2667000"/>
            <a:ext cx="1587" cy="3505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332" name="AutoShape 68"/>
          <p:cNvSpPr>
            <a:spLocks/>
          </p:cNvSpPr>
          <p:nvPr/>
        </p:nvSpPr>
        <p:spPr bwMode="auto">
          <a:xfrm>
            <a:off x="566139" y="5664345"/>
            <a:ext cx="3470874" cy="374650"/>
          </a:xfrm>
          <a:custGeom>
            <a:avLst/>
            <a:gdLst>
              <a:gd name="T0" fmla="*/ 1447006 w 21600"/>
              <a:gd name="T1" fmla="*/ 187325 h 21600"/>
              <a:gd name="T2" fmla="*/ 1447006 w 21600"/>
              <a:gd name="T3" fmla="*/ 187325 h 21600"/>
              <a:gd name="T4" fmla="*/ 1447006 w 21600"/>
              <a:gd name="T5" fmla="*/ 187325 h 21600"/>
              <a:gd name="T6" fmla="*/ 1447006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err="1">
                <a:solidFill>
                  <a:srgbClr val="0070C0"/>
                </a:solidFill>
                <a:latin typeface="Arial Bold" charset="0"/>
                <a:sym typeface="Arial Bold" charset="0"/>
              </a:rPr>
              <a:t>Directrix</a:t>
            </a:r>
            <a:r>
              <a:rPr lang="en-US" altLang="en-US" sz="2400" dirty="0" smtClean="0">
                <a:solidFill>
                  <a:srgbClr val="0070C0"/>
                </a:solidFill>
                <a:latin typeface="Arial Bold" charset="0"/>
                <a:sym typeface="Arial Bold" charset="0"/>
              </a:rPr>
              <a:t>:___________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11334" name="AutoShape 70"/>
          <p:cNvSpPr>
            <a:spLocks/>
          </p:cNvSpPr>
          <p:nvPr/>
        </p:nvSpPr>
        <p:spPr bwMode="auto">
          <a:xfrm>
            <a:off x="4953000" y="3505200"/>
            <a:ext cx="1447800" cy="2681288"/>
          </a:xfrm>
          <a:custGeom>
            <a:avLst/>
            <a:gdLst>
              <a:gd name="T0" fmla="*/ 723900 w 21600"/>
              <a:gd name="T1" fmla="*/ 1340581 h 21411"/>
              <a:gd name="T2" fmla="*/ 723900 w 21600"/>
              <a:gd name="T3" fmla="*/ 1340581 h 21411"/>
              <a:gd name="T4" fmla="*/ 723900 w 21600"/>
              <a:gd name="T5" fmla="*/ 1340581 h 21411"/>
              <a:gd name="T6" fmla="*/ 723900 w 21600"/>
              <a:gd name="T7" fmla="*/ 1340581 h 214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411">
                <a:moveTo>
                  <a:pt x="21599" y="0"/>
                </a:moveTo>
                <a:cubicBezTo>
                  <a:pt x="21315" y="101"/>
                  <a:pt x="21031" y="202"/>
                  <a:pt x="18189" y="1216"/>
                </a:cubicBezTo>
                <a:cubicBezTo>
                  <a:pt x="15347" y="2230"/>
                  <a:pt x="7578" y="4461"/>
                  <a:pt x="4547" y="6084"/>
                </a:cubicBezTo>
                <a:cubicBezTo>
                  <a:pt x="1515" y="7707"/>
                  <a:pt x="0" y="9329"/>
                  <a:pt x="0" y="10952"/>
                </a:cubicBezTo>
                <a:cubicBezTo>
                  <a:pt x="0" y="12574"/>
                  <a:pt x="1515" y="14197"/>
                  <a:pt x="4547" y="15819"/>
                </a:cubicBezTo>
                <a:cubicBezTo>
                  <a:pt x="7578" y="17442"/>
                  <a:pt x="15536" y="19774"/>
                  <a:pt x="18189" y="20687"/>
                </a:cubicBezTo>
                <a:cubicBezTo>
                  <a:pt x="20842" y="21599"/>
                  <a:pt x="20652" y="21447"/>
                  <a:pt x="20463" y="21295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24478" y="1704885"/>
            <a:ext cx="159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(–1, –3)</a:t>
            </a:r>
            <a:endParaRPr lang="en-US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2124554" y="2286237"/>
            <a:ext cx="202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horizontal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2095103" y="2704022"/>
            <a:ext cx="159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right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236379" y="3587472"/>
            <a:ext cx="159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Find p.</a:t>
            </a:r>
            <a:endParaRPr lang="en-US" sz="2400" dirty="0">
              <a:solidFill>
                <a:schemeClr val="tx1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998305" y="4946073"/>
            <a:ext cx="159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(0, </a:t>
            </a:r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–3)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2230646" y="5628481"/>
            <a:ext cx="159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x</a:t>
            </a:r>
            <a:r>
              <a:rPr lang="en-US" alt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 = –2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3147860" y="1286097"/>
            <a:ext cx="1193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Why?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4187827" y="1299396"/>
            <a:ext cx="4607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The y-term is being squared.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5668349" y="1771303"/>
            <a:ext cx="2773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charset="0"/>
                <a:sym typeface="Arial Bold" charset="0"/>
              </a:rPr>
              <a:t>The 4 is positive.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374427" y="3830516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4925660" y="1809000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6" grpId="0" animBg="1"/>
      <p:bldP spid="11317" grpId="0" animBg="1"/>
      <p:bldP spid="11318" grpId="0" animBg="1"/>
      <p:bldP spid="11319" grpId="0" animBg="1"/>
      <p:bldP spid="11320" grpId="0" animBg="1"/>
      <p:bldP spid="11321" grpId="0" animBg="1"/>
      <p:bldP spid="11324" grpId="0" autoUpdateAnimBg="0"/>
      <p:bldP spid="11325" grpId="0" autoUpdateAnimBg="0"/>
      <p:bldP spid="11326" grpId="0" autoUpdateAnimBg="0"/>
      <p:bldP spid="11327" grpId="0" autoUpdateAnimBg="0"/>
      <p:bldP spid="11328" grpId="0" autoUpdateAnimBg="0"/>
      <p:bldP spid="11329" grpId="0" autoUpdateAnimBg="0"/>
      <p:bldP spid="11330" grpId="0" autoUpdateAnimBg="0"/>
      <p:bldP spid="11331" grpId="0" animBg="1"/>
      <p:bldP spid="11332" grpId="0" autoUpdateAnimBg="0"/>
      <p:bldP spid="11334" grpId="0" animBg="1"/>
      <p:bldP spid="3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2"/>
          <p:cNvSpPr>
            <a:spLocks/>
          </p:cNvSpPr>
          <p:nvPr/>
        </p:nvSpPr>
        <p:spPr bwMode="auto">
          <a:xfrm>
            <a:off x="453779" y="5095279"/>
            <a:ext cx="1276205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800" dirty="0">
                <a:latin typeface="Arial Bold" charset="0"/>
                <a:sym typeface="Arial Bold" charset="0"/>
              </a:rPr>
              <a:t>|p| = 3  </a:t>
            </a:r>
            <a:endParaRPr lang="en-US" altLang="en-US" sz="3200" dirty="0"/>
          </a:p>
        </p:txBody>
      </p:sp>
      <p:sp>
        <p:nvSpPr>
          <p:cNvPr id="7" name="AutoShape 53"/>
          <p:cNvSpPr>
            <a:spLocks/>
          </p:cNvSpPr>
          <p:nvPr/>
        </p:nvSpPr>
        <p:spPr bwMode="auto">
          <a:xfrm>
            <a:off x="91663" y="215107"/>
            <a:ext cx="8959750" cy="374650"/>
          </a:xfrm>
          <a:custGeom>
            <a:avLst/>
            <a:gdLst>
              <a:gd name="T0" fmla="*/ 3810000 w 21600"/>
              <a:gd name="T1" fmla="*/ 187325 h 21600"/>
              <a:gd name="T2" fmla="*/ 3810000 w 21600"/>
              <a:gd name="T3" fmla="*/ 187325 h 21600"/>
              <a:gd name="T4" fmla="*/ 3810000 w 21600"/>
              <a:gd name="T5" fmla="*/ 187325 h 21600"/>
              <a:gd name="T6" fmla="*/ 38100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charset="0"/>
                <a:sym typeface="Arial Bold" charset="0"/>
              </a:rPr>
              <a:t>2.  Find </a:t>
            </a:r>
            <a:r>
              <a:rPr lang="en-US" altLang="en-US" sz="2400" dirty="0">
                <a:latin typeface="Arial Bold" charset="0"/>
                <a:sym typeface="Arial Bold" charset="0"/>
              </a:rPr>
              <a:t>the standard form of the equation of the parabola given:</a:t>
            </a:r>
            <a:endParaRPr lang="en-US" altLang="en-US" sz="2400" dirty="0"/>
          </a:p>
        </p:txBody>
      </p:sp>
      <p:sp>
        <p:nvSpPr>
          <p:cNvPr id="8" name="AutoShape 54"/>
          <p:cNvSpPr>
            <a:spLocks/>
          </p:cNvSpPr>
          <p:nvPr/>
        </p:nvSpPr>
        <p:spPr bwMode="auto">
          <a:xfrm>
            <a:off x="1279185" y="618924"/>
            <a:ext cx="7106915" cy="374650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the focus is (2, 4) and the </a:t>
            </a:r>
            <a:r>
              <a:rPr lang="en-US" altLang="en-US" sz="2400" dirty="0" err="1">
                <a:latin typeface="Arial Bold" charset="0"/>
                <a:sym typeface="Arial Bold" charset="0"/>
              </a:rPr>
              <a:t>directrix</a:t>
            </a:r>
            <a:r>
              <a:rPr lang="en-US" altLang="en-US" sz="2400" dirty="0">
                <a:latin typeface="Arial Bold" charset="0"/>
                <a:sym typeface="Arial Bold" charset="0"/>
              </a:rPr>
              <a:t> is  x =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– </a:t>
            </a:r>
            <a:r>
              <a:rPr lang="en-US" altLang="en-US" sz="2400" dirty="0">
                <a:latin typeface="Arial Bold" charset="0"/>
                <a:sym typeface="Arial Bold" charset="0"/>
              </a:rPr>
              <a:t>4 </a:t>
            </a:r>
            <a:endParaRPr lang="en-US" altLang="en-US" sz="2400" dirty="0"/>
          </a:p>
        </p:txBody>
      </p:sp>
      <p:sp>
        <p:nvSpPr>
          <p:cNvPr id="10" name="AutoShape 61"/>
          <p:cNvSpPr>
            <a:spLocks/>
          </p:cNvSpPr>
          <p:nvPr/>
        </p:nvSpPr>
        <p:spPr bwMode="auto">
          <a:xfrm>
            <a:off x="91662" y="4606403"/>
            <a:ext cx="4598316" cy="393070"/>
          </a:xfrm>
          <a:custGeom>
            <a:avLst/>
            <a:gdLst>
              <a:gd name="T0" fmla="*/ 1714500 w 21600"/>
              <a:gd name="T1" fmla="*/ 156369 h 21600"/>
              <a:gd name="T2" fmla="*/ 1714500 w 21600"/>
              <a:gd name="T3" fmla="*/ 156369 h 21600"/>
              <a:gd name="T4" fmla="*/ 1714500 w 21600"/>
              <a:gd name="T5" fmla="*/ 156369 h 21600"/>
              <a:gd name="T6" fmla="*/ 1714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Equation:  (y – k)</a:t>
            </a:r>
            <a:r>
              <a:rPr lang="en-US" altLang="en-US" sz="2400" baseline="30000" dirty="0">
                <a:latin typeface="Arial Bold" charset="0"/>
                <a:sym typeface="Arial Bold" charset="0"/>
              </a:rPr>
              <a:t>2</a:t>
            </a:r>
            <a:r>
              <a:rPr lang="en-US" altLang="en-US" sz="2400" dirty="0">
                <a:latin typeface="Arial Bold" charset="0"/>
                <a:sym typeface="Arial Bold" charset="0"/>
              </a:rPr>
              <a:t> = 4p(x – h)  </a:t>
            </a:r>
            <a:endParaRPr lang="en-US" altLang="en-US" sz="2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350" y="2133600"/>
            <a:ext cx="3981450" cy="4276725"/>
          </a:xfrm>
          <a:prstGeom prst="rect">
            <a:avLst/>
          </a:prstGeom>
        </p:spPr>
      </p:pic>
      <p:sp>
        <p:nvSpPr>
          <p:cNvPr id="16" name="Line 47"/>
          <p:cNvSpPr>
            <a:spLocks noChangeShapeType="1"/>
          </p:cNvSpPr>
          <p:nvPr/>
        </p:nvSpPr>
        <p:spPr bwMode="auto">
          <a:xfrm flipH="1">
            <a:off x="6222610" y="2066443"/>
            <a:ext cx="0" cy="434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>
            <a:off x="4329702" y="4572000"/>
            <a:ext cx="449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698279" y="4523522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72017" y="1750310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20" name="AutoShape 56"/>
          <p:cNvSpPr>
            <a:spLocks/>
          </p:cNvSpPr>
          <p:nvPr/>
        </p:nvSpPr>
        <p:spPr bwMode="auto">
          <a:xfrm>
            <a:off x="5865813" y="3275013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" name="AutoShape 57"/>
          <p:cNvSpPr>
            <a:spLocks/>
          </p:cNvSpPr>
          <p:nvPr/>
        </p:nvSpPr>
        <p:spPr bwMode="auto">
          <a:xfrm flipH="1">
            <a:off x="5937250" y="2133600"/>
            <a:ext cx="1377950" cy="2620963"/>
          </a:xfrm>
          <a:custGeom>
            <a:avLst/>
            <a:gdLst>
              <a:gd name="T0" fmla="*/ 688943 w 21309"/>
              <a:gd name="T1" fmla="*/ 1334201 h 21216"/>
              <a:gd name="T2" fmla="*/ 688943 w 21309"/>
              <a:gd name="T3" fmla="*/ 1334201 h 21216"/>
              <a:gd name="T4" fmla="*/ 688943 w 21309"/>
              <a:gd name="T5" fmla="*/ 1334201 h 21216"/>
              <a:gd name="T6" fmla="*/ 688943 w 21309"/>
              <a:gd name="T7" fmla="*/ 1334201 h 212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09" h="21216">
                <a:moveTo>
                  <a:pt x="101" y="116"/>
                </a:moveTo>
                <a:cubicBezTo>
                  <a:pt x="-95" y="-38"/>
                  <a:pt x="-291" y="-192"/>
                  <a:pt x="2458" y="733"/>
                </a:cubicBezTo>
                <a:cubicBezTo>
                  <a:pt x="5207" y="1659"/>
                  <a:pt x="13650" y="4436"/>
                  <a:pt x="16596" y="5670"/>
                </a:cubicBezTo>
                <a:cubicBezTo>
                  <a:pt x="19541" y="6905"/>
                  <a:pt x="19345" y="7316"/>
                  <a:pt x="20130" y="8139"/>
                </a:cubicBezTo>
                <a:cubicBezTo>
                  <a:pt x="20916" y="8962"/>
                  <a:pt x="21308" y="9785"/>
                  <a:pt x="21308" y="10608"/>
                </a:cubicBezTo>
                <a:cubicBezTo>
                  <a:pt x="21308" y="11430"/>
                  <a:pt x="20916" y="12253"/>
                  <a:pt x="20130" y="13076"/>
                </a:cubicBezTo>
                <a:cubicBezTo>
                  <a:pt x="19345" y="13899"/>
                  <a:pt x="19541" y="14310"/>
                  <a:pt x="16596" y="15545"/>
                </a:cubicBezTo>
                <a:cubicBezTo>
                  <a:pt x="13650" y="16779"/>
                  <a:pt x="5207" y="19556"/>
                  <a:pt x="2458" y="20482"/>
                </a:cubicBezTo>
                <a:cubicBezTo>
                  <a:pt x="-291" y="21407"/>
                  <a:pt x="-95" y="21253"/>
                  <a:pt x="101" y="21099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AutoShape 58"/>
          <p:cNvSpPr>
            <a:spLocks/>
          </p:cNvSpPr>
          <p:nvPr/>
        </p:nvSpPr>
        <p:spPr bwMode="auto">
          <a:xfrm>
            <a:off x="6781800" y="3276600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3" name="Line 60"/>
          <p:cNvSpPr>
            <a:spLocks noChangeShapeType="1"/>
          </p:cNvSpPr>
          <p:nvPr/>
        </p:nvSpPr>
        <p:spPr bwMode="auto">
          <a:xfrm flipH="1">
            <a:off x="5029200" y="2361190"/>
            <a:ext cx="1587" cy="2590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" name="AutoShape 62"/>
          <p:cNvSpPr>
            <a:spLocks/>
          </p:cNvSpPr>
          <p:nvPr/>
        </p:nvSpPr>
        <p:spPr bwMode="auto">
          <a:xfrm flipH="1">
            <a:off x="5579871" y="3081540"/>
            <a:ext cx="307973" cy="304800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 dirty="0">
                <a:solidFill>
                  <a:srgbClr val="008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3081" y="1303409"/>
            <a:ext cx="8858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The ____________ is midway between the ________ and ___________, </a:t>
            </a:r>
            <a:b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</a:br>
            <a:endParaRPr lang="en-US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so the __________ is _________.</a:t>
            </a: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7071" y="120513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vertex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61163" y="178572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vertex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7154" y="1212439"/>
            <a:ext cx="1009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focus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19755" y="1230140"/>
            <a:ext cx="1622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directrix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02824" y="1785722"/>
            <a:ext cx="1067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(–1, 4)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514600"/>
            <a:ext cx="440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The </a:t>
            </a:r>
            <a:r>
              <a:rPr lang="en-US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directrix</a:t>
            </a:r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is ______________ so</a:t>
            </a: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823" y="2923983"/>
            <a:ext cx="440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old" panose="020B0704020202020204" pitchFamily="34" charset="0"/>
                <a:cs typeface="Arial Bold" panose="020B0704020202020204" pitchFamily="34" charset="0"/>
              </a:rPr>
              <a:t>t</a:t>
            </a:r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he parabola must be ___________</a:t>
            </a: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822" y="3324789"/>
            <a:ext cx="4705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and since the focus is always inside</a:t>
            </a: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411" y="3712734"/>
            <a:ext cx="4705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the parabola, it must open to the ________.</a:t>
            </a: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82825" y="2429465"/>
            <a:ext cx="132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vertical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51684" y="2844829"/>
            <a:ext cx="172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horizontal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215" y="3953737"/>
            <a:ext cx="1111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right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5" name="AutoShape 52"/>
          <p:cNvSpPr>
            <a:spLocks/>
          </p:cNvSpPr>
          <p:nvPr/>
        </p:nvSpPr>
        <p:spPr bwMode="auto">
          <a:xfrm>
            <a:off x="1807568" y="5143124"/>
            <a:ext cx="1664264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800" dirty="0" smtClean="0">
                <a:latin typeface="Arial Bold" charset="0"/>
                <a:sym typeface="Arial Bold" charset="0"/>
              </a:rPr>
              <a:t>4(3) = 12</a:t>
            </a:r>
            <a:endParaRPr lang="en-US" altLang="en-US" sz="3200" dirty="0"/>
          </a:p>
        </p:txBody>
      </p:sp>
      <p:sp>
        <p:nvSpPr>
          <p:cNvPr id="36" name="AutoShape 52"/>
          <p:cNvSpPr>
            <a:spLocks/>
          </p:cNvSpPr>
          <p:nvPr/>
        </p:nvSpPr>
        <p:spPr bwMode="auto">
          <a:xfrm>
            <a:off x="247888" y="6156645"/>
            <a:ext cx="4882133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3200" dirty="0" smtClean="0">
                <a:solidFill>
                  <a:srgbClr val="FF0000"/>
                </a:solidFill>
              </a:rPr>
              <a:t>(y – __)</a:t>
            </a:r>
            <a:r>
              <a:rPr lang="en-US" altLang="en-US" sz="32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en-US" sz="3200" dirty="0" smtClean="0">
                <a:solidFill>
                  <a:srgbClr val="FF0000"/>
                </a:solidFill>
              </a:rPr>
              <a:t> = ___(x – ___)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50995" y="6234864"/>
            <a:ext cx="43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09800" y="6247354"/>
            <a:ext cx="564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12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3276600" y="6330597"/>
            <a:ext cx="0" cy="289426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26080" y="6247354"/>
            <a:ext cx="43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1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42" name="AutoShape 52"/>
          <p:cNvSpPr>
            <a:spLocks/>
          </p:cNvSpPr>
          <p:nvPr/>
        </p:nvSpPr>
        <p:spPr bwMode="auto">
          <a:xfrm>
            <a:off x="88167" y="5649885"/>
            <a:ext cx="2059372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800" dirty="0" smtClean="0">
                <a:latin typeface="Arial Bold" charset="0"/>
                <a:sym typeface="Arial Bold" charset="0"/>
              </a:rPr>
              <a:t>Equation: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204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0" grpId="0" animBg="1"/>
      <p:bldP spid="21" grpId="0" animBg="1"/>
      <p:bldP spid="22" grpId="0" animBg="1"/>
      <p:bldP spid="23" grpId="0" animBg="1"/>
      <p:bldP spid="24" grpId="0"/>
      <p:bldP spid="3" grpId="0"/>
      <p:bldP spid="11" grpId="0"/>
      <p:bldP spid="25" grpId="0"/>
      <p:bldP spid="27" grpId="0"/>
      <p:bldP spid="28" grpId="0"/>
      <p:bldP spid="2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705" y="1875851"/>
            <a:ext cx="3981450" cy="4276725"/>
          </a:xfrm>
          <a:prstGeom prst="rect">
            <a:avLst/>
          </a:prstGeom>
        </p:spPr>
      </p:pic>
      <p:sp>
        <p:nvSpPr>
          <p:cNvPr id="4" name="Line 47"/>
          <p:cNvSpPr>
            <a:spLocks noChangeShapeType="1"/>
          </p:cNvSpPr>
          <p:nvPr/>
        </p:nvSpPr>
        <p:spPr bwMode="auto">
          <a:xfrm flipH="1">
            <a:off x="6481980" y="2652138"/>
            <a:ext cx="1587" cy="3124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Line 48"/>
          <p:cNvSpPr>
            <a:spLocks noChangeShapeType="1"/>
          </p:cNvSpPr>
          <p:nvPr/>
        </p:nvSpPr>
        <p:spPr bwMode="auto">
          <a:xfrm>
            <a:off x="4883367" y="3718938"/>
            <a:ext cx="411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AutoShape 52"/>
          <p:cNvSpPr>
            <a:spLocks/>
          </p:cNvSpPr>
          <p:nvPr/>
        </p:nvSpPr>
        <p:spPr bwMode="auto">
          <a:xfrm>
            <a:off x="3100587" y="3618003"/>
            <a:ext cx="1219371" cy="449263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|p| =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2</a:t>
            </a:r>
            <a:endParaRPr lang="en-US" altLang="en-US" sz="2800" dirty="0"/>
          </a:p>
        </p:txBody>
      </p:sp>
      <p:sp>
        <p:nvSpPr>
          <p:cNvPr id="9" name="AutoShape 53"/>
          <p:cNvSpPr>
            <a:spLocks/>
          </p:cNvSpPr>
          <p:nvPr/>
        </p:nvSpPr>
        <p:spPr bwMode="auto">
          <a:xfrm>
            <a:off x="68044" y="188192"/>
            <a:ext cx="8999756" cy="604116"/>
          </a:xfrm>
          <a:custGeom>
            <a:avLst/>
            <a:gdLst>
              <a:gd name="T0" fmla="*/ 3810000 w 21600"/>
              <a:gd name="T1" fmla="*/ 187325 h 21600"/>
              <a:gd name="T2" fmla="*/ 3810000 w 21600"/>
              <a:gd name="T3" fmla="*/ 187325 h 21600"/>
              <a:gd name="T4" fmla="*/ 3810000 w 21600"/>
              <a:gd name="T5" fmla="*/ 187325 h 21600"/>
              <a:gd name="T6" fmla="*/ 38100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charset="0"/>
                <a:sym typeface="Arial Bold" charset="0"/>
              </a:rPr>
              <a:t>3.  Find </a:t>
            </a:r>
            <a:r>
              <a:rPr lang="en-US" altLang="en-US" sz="2400" dirty="0">
                <a:latin typeface="Arial Bold" charset="0"/>
                <a:sym typeface="Arial Bold" charset="0"/>
              </a:rPr>
              <a:t>the standard form of the equation of the parabola given:</a:t>
            </a:r>
            <a:endParaRPr lang="en-US" altLang="en-US" sz="2400" dirty="0"/>
          </a:p>
        </p:txBody>
      </p:sp>
      <p:sp>
        <p:nvSpPr>
          <p:cNvPr id="10" name="AutoShape 54"/>
          <p:cNvSpPr>
            <a:spLocks/>
          </p:cNvSpPr>
          <p:nvPr/>
        </p:nvSpPr>
        <p:spPr bwMode="auto">
          <a:xfrm>
            <a:off x="1280930" y="622971"/>
            <a:ext cx="7052579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the vertex is (2,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–3</a:t>
            </a:r>
            <a:r>
              <a:rPr lang="en-US" altLang="en-US" sz="2400" dirty="0">
                <a:latin typeface="Arial Bold" charset="0"/>
                <a:sym typeface="Arial Bold" charset="0"/>
              </a:rPr>
              <a:t>) and focus is (2, </a:t>
            </a:r>
            <a:r>
              <a:rPr lang="en-US" altLang="en-US" sz="2400" dirty="0" smtClean="0">
                <a:latin typeface="Arial Bold" charset="0"/>
                <a:sym typeface="Arial Bold" charset="0"/>
              </a:rPr>
              <a:t>–5</a:t>
            </a:r>
            <a:r>
              <a:rPr lang="en-US" altLang="en-US" sz="2400" dirty="0">
                <a:latin typeface="Arial Bold" charset="0"/>
                <a:sym typeface="Arial Bold" charset="0"/>
              </a:rPr>
              <a:t>)</a:t>
            </a:r>
            <a:endParaRPr lang="en-US" altLang="en-US" sz="2400" dirty="0"/>
          </a:p>
        </p:txBody>
      </p:sp>
      <p:sp>
        <p:nvSpPr>
          <p:cNvPr id="12" name="AutoShape 56"/>
          <p:cNvSpPr>
            <a:spLocks/>
          </p:cNvSpPr>
          <p:nvPr/>
        </p:nvSpPr>
        <p:spPr bwMode="auto">
          <a:xfrm>
            <a:off x="7015380" y="4555551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0CC99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3" name="AutoShape 57"/>
          <p:cNvSpPr>
            <a:spLocks/>
          </p:cNvSpPr>
          <p:nvPr/>
        </p:nvSpPr>
        <p:spPr bwMode="auto">
          <a:xfrm rot="5400000" flipH="1">
            <a:off x="6364505" y="4011038"/>
            <a:ext cx="1379537" cy="2620963"/>
          </a:xfrm>
          <a:custGeom>
            <a:avLst/>
            <a:gdLst>
              <a:gd name="T0" fmla="*/ 689736 w 21309"/>
              <a:gd name="T1" fmla="*/ 1334201 h 21216"/>
              <a:gd name="T2" fmla="*/ 689736 w 21309"/>
              <a:gd name="T3" fmla="*/ 1334201 h 21216"/>
              <a:gd name="T4" fmla="*/ 689736 w 21309"/>
              <a:gd name="T5" fmla="*/ 1334201 h 21216"/>
              <a:gd name="T6" fmla="*/ 689736 w 21309"/>
              <a:gd name="T7" fmla="*/ 1334201 h 212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09" h="21216">
                <a:moveTo>
                  <a:pt x="101" y="116"/>
                </a:moveTo>
                <a:cubicBezTo>
                  <a:pt x="-95" y="-38"/>
                  <a:pt x="-291" y="-192"/>
                  <a:pt x="2458" y="733"/>
                </a:cubicBezTo>
                <a:cubicBezTo>
                  <a:pt x="5207" y="1659"/>
                  <a:pt x="13650" y="4436"/>
                  <a:pt x="16596" y="5670"/>
                </a:cubicBezTo>
                <a:cubicBezTo>
                  <a:pt x="19541" y="6905"/>
                  <a:pt x="19345" y="7316"/>
                  <a:pt x="20130" y="8139"/>
                </a:cubicBezTo>
                <a:cubicBezTo>
                  <a:pt x="20916" y="8962"/>
                  <a:pt x="21308" y="9785"/>
                  <a:pt x="21308" y="10608"/>
                </a:cubicBezTo>
                <a:cubicBezTo>
                  <a:pt x="21308" y="11430"/>
                  <a:pt x="20916" y="12253"/>
                  <a:pt x="20130" y="13076"/>
                </a:cubicBezTo>
                <a:cubicBezTo>
                  <a:pt x="19345" y="13899"/>
                  <a:pt x="19541" y="14310"/>
                  <a:pt x="16596" y="15545"/>
                </a:cubicBezTo>
                <a:cubicBezTo>
                  <a:pt x="13650" y="16779"/>
                  <a:pt x="5207" y="19556"/>
                  <a:pt x="2458" y="20482"/>
                </a:cubicBezTo>
                <a:cubicBezTo>
                  <a:pt x="-291" y="21407"/>
                  <a:pt x="-95" y="21253"/>
                  <a:pt x="101" y="21099"/>
                </a:cubicBezTo>
              </a:path>
            </a:pathLst>
          </a:custGeom>
          <a:noFill/>
          <a:ln w="38100" cap="flat" cmpd="sng">
            <a:solidFill>
              <a:srgbClr val="00CC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AutoShape 58"/>
          <p:cNvSpPr>
            <a:spLocks/>
          </p:cNvSpPr>
          <p:nvPr/>
        </p:nvSpPr>
        <p:spPr bwMode="auto">
          <a:xfrm>
            <a:off x="7015380" y="5165151"/>
            <a:ext cx="153987" cy="153987"/>
          </a:xfrm>
          <a:custGeom>
            <a:avLst/>
            <a:gdLst>
              <a:gd name="T0" fmla="*/ 76990 w 19679"/>
              <a:gd name="T1" fmla="*/ 84509 h 19679"/>
              <a:gd name="T2" fmla="*/ 76990 w 19679"/>
              <a:gd name="T3" fmla="*/ 84509 h 19679"/>
              <a:gd name="T4" fmla="*/ 76990 w 19679"/>
              <a:gd name="T5" fmla="*/ 84509 h 19679"/>
              <a:gd name="T6" fmla="*/ 76990 w 19679"/>
              <a:gd name="T7" fmla="*/ 8450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5" name="AutoShape 59"/>
          <p:cNvSpPr>
            <a:spLocks/>
          </p:cNvSpPr>
          <p:nvPr/>
        </p:nvSpPr>
        <p:spPr bwMode="auto">
          <a:xfrm>
            <a:off x="7130474" y="5277069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Arial Bold" charset="0"/>
                <a:sym typeface="Arial Bold" charset="0"/>
              </a:rPr>
              <a:t>F</a:t>
            </a:r>
            <a:endParaRPr lang="en-US" altLang="en-US" dirty="0"/>
          </a:p>
        </p:txBody>
      </p:sp>
      <p:sp>
        <p:nvSpPr>
          <p:cNvPr id="16" name="Line 60"/>
          <p:cNvSpPr>
            <a:spLocks noChangeShapeType="1"/>
          </p:cNvSpPr>
          <p:nvPr/>
        </p:nvSpPr>
        <p:spPr bwMode="auto">
          <a:xfrm flipH="1" flipV="1">
            <a:off x="5721567" y="4022151"/>
            <a:ext cx="2590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AutoShape 61"/>
          <p:cNvSpPr>
            <a:spLocks/>
          </p:cNvSpPr>
          <p:nvPr/>
        </p:nvSpPr>
        <p:spPr bwMode="auto">
          <a:xfrm>
            <a:off x="146047" y="3207158"/>
            <a:ext cx="4525965" cy="528374"/>
          </a:xfrm>
          <a:custGeom>
            <a:avLst/>
            <a:gdLst>
              <a:gd name="T0" fmla="*/ 1714500 w 21600"/>
              <a:gd name="T1" fmla="*/ 156369 h 21600"/>
              <a:gd name="T2" fmla="*/ 1714500 w 21600"/>
              <a:gd name="T3" fmla="*/ 156369 h 21600"/>
              <a:gd name="T4" fmla="*/ 1714500 w 21600"/>
              <a:gd name="T5" fmla="*/ 156369 h 21600"/>
              <a:gd name="T6" fmla="*/ 1714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2400" dirty="0">
                <a:latin typeface="Arial Bold" charset="0"/>
                <a:sym typeface="Arial Bold" charset="0"/>
              </a:rPr>
              <a:t>Equation:  (x – h)</a:t>
            </a:r>
            <a:r>
              <a:rPr lang="en-US" altLang="en-US" sz="2400" baseline="30000" dirty="0">
                <a:latin typeface="Arial Bold" charset="0"/>
                <a:sym typeface="Arial Bold" charset="0"/>
              </a:rPr>
              <a:t>2</a:t>
            </a:r>
            <a:r>
              <a:rPr lang="en-US" altLang="en-US" sz="2400" dirty="0">
                <a:latin typeface="Arial Bold" charset="0"/>
                <a:sym typeface="Arial Bold" charset="0"/>
              </a:rPr>
              <a:t> = 4p(y – k)  </a:t>
            </a:r>
            <a:endParaRPr lang="en-US" altLang="en-US" sz="3200" dirty="0"/>
          </a:p>
        </p:txBody>
      </p:sp>
      <p:sp>
        <p:nvSpPr>
          <p:cNvPr id="18" name="AutoShape 62"/>
          <p:cNvSpPr>
            <a:spLocks/>
          </p:cNvSpPr>
          <p:nvPr/>
        </p:nvSpPr>
        <p:spPr bwMode="auto">
          <a:xfrm>
            <a:off x="7093167" y="4328538"/>
            <a:ext cx="381000" cy="312738"/>
          </a:xfrm>
          <a:custGeom>
            <a:avLst/>
            <a:gdLst>
              <a:gd name="T0" fmla="*/ 190500 w 21600"/>
              <a:gd name="T1" fmla="*/ 156369 h 21600"/>
              <a:gd name="T2" fmla="*/ 190500 w 21600"/>
              <a:gd name="T3" fmla="*/ 156369 h 21600"/>
              <a:gd name="T4" fmla="*/ 190500 w 21600"/>
              <a:gd name="T5" fmla="*/ 156369 h 21600"/>
              <a:gd name="T6" fmla="*/ 190500 w 21600"/>
              <a:gd name="T7" fmla="*/ 15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900"/>
              </a:spcBef>
            </a:pPr>
            <a:r>
              <a:rPr lang="en-US" altLang="en-US" sz="1600" dirty="0">
                <a:solidFill>
                  <a:srgbClr val="008000"/>
                </a:solidFill>
                <a:latin typeface="Arial Bold" charset="0"/>
                <a:sym typeface="Arial Bold" charset="0"/>
              </a:rPr>
              <a:t>V</a:t>
            </a:r>
            <a:endParaRPr lang="en-US" altLang="en-US" dirty="0"/>
          </a:p>
        </p:txBody>
      </p:sp>
      <p:sp>
        <p:nvSpPr>
          <p:cNvPr id="20" name="AutoShape 54"/>
          <p:cNvSpPr>
            <a:spLocks/>
          </p:cNvSpPr>
          <p:nvPr/>
        </p:nvSpPr>
        <p:spPr bwMode="auto">
          <a:xfrm>
            <a:off x="-14975" y="5184876"/>
            <a:ext cx="4576658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charset="0"/>
                <a:sym typeface="Arial Bold" charset="0"/>
              </a:rPr>
              <a:t>The vertex is midway between</a:t>
            </a:r>
            <a:endParaRPr lang="en-US" altLang="en-US" sz="2400" dirty="0"/>
          </a:p>
        </p:txBody>
      </p:sp>
      <p:sp>
        <p:nvSpPr>
          <p:cNvPr id="21" name="AutoShape 54"/>
          <p:cNvSpPr>
            <a:spLocks/>
          </p:cNvSpPr>
          <p:nvPr/>
        </p:nvSpPr>
        <p:spPr bwMode="auto">
          <a:xfrm>
            <a:off x="68044" y="1929243"/>
            <a:ext cx="4351556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 ___________ parabola that</a:t>
            </a:r>
            <a:endParaRPr lang="en-US" altLang="en-US" sz="2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2" name="AutoShape 54"/>
          <p:cNvSpPr>
            <a:spLocks/>
          </p:cNvSpPr>
          <p:nvPr/>
        </p:nvSpPr>
        <p:spPr bwMode="auto">
          <a:xfrm>
            <a:off x="30017" y="6217785"/>
            <a:ext cx="6065983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directrix</a:t>
            </a:r>
            <a:r>
              <a:rPr lang="en-US" altLang="en-US" sz="24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for this parabola is _________.</a:t>
            </a:r>
            <a:endParaRPr lang="en-US" altLang="en-US" sz="2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7777" y="1875851"/>
            <a:ext cx="132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vertical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63578" y="2568618"/>
            <a:ext cx="172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down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26" name="AutoShape 52"/>
          <p:cNvSpPr>
            <a:spLocks/>
          </p:cNvSpPr>
          <p:nvPr/>
        </p:nvSpPr>
        <p:spPr bwMode="auto">
          <a:xfrm>
            <a:off x="2852595" y="4037935"/>
            <a:ext cx="1664264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800" dirty="0" smtClean="0">
                <a:latin typeface="Arial Bold" charset="0"/>
                <a:sym typeface="Arial Bold" charset="0"/>
              </a:rPr>
              <a:t>4(2) = 8</a:t>
            </a:r>
            <a:endParaRPr lang="en-US" altLang="en-US" sz="3200" dirty="0"/>
          </a:p>
        </p:txBody>
      </p:sp>
      <p:sp>
        <p:nvSpPr>
          <p:cNvPr id="28" name="AutoShape 54"/>
          <p:cNvSpPr>
            <a:spLocks/>
          </p:cNvSpPr>
          <p:nvPr/>
        </p:nvSpPr>
        <p:spPr bwMode="auto">
          <a:xfrm>
            <a:off x="185808" y="1330654"/>
            <a:ext cx="8999756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charset="0"/>
                <a:sym typeface="Arial Bold" charset="0"/>
              </a:rPr>
              <a:t>Because of the location of the vertex and focus this must be</a:t>
            </a:r>
            <a:endParaRPr lang="en-US" altLang="en-US" sz="2400" dirty="0"/>
          </a:p>
        </p:txBody>
      </p:sp>
      <p:sp>
        <p:nvSpPr>
          <p:cNvPr id="29" name="AutoShape 54"/>
          <p:cNvSpPr>
            <a:spLocks/>
          </p:cNvSpPr>
          <p:nvPr/>
        </p:nvSpPr>
        <p:spPr bwMode="auto">
          <a:xfrm>
            <a:off x="30017" y="5641829"/>
            <a:ext cx="4966642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the focus and </a:t>
            </a:r>
            <a:r>
              <a:rPr lang="en-US" altLang="en-US" sz="2400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directrix</a:t>
            </a:r>
            <a:r>
              <a:rPr lang="en-US" altLang="en-US" sz="24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, so the </a:t>
            </a:r>
            <a:endParaRPr lang="en-US" altLang="en-US" sz="2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0" name="AutoShape 54"/>
          <p:cNvSpPr>
            <a:spLocks/>
          </p:cNvSpPr>
          <p:nvPr/>
        </p:nvSpPr>
        <p:spPr bwMode="auto">
          <a:xfrm>
            <a:off x="210126" y="2621970"/>
            <a:ext cx="4351556" cy="519979"/>
          </a:xfrm>
          <a:custGeom>
            <a:avLst/>
            <a:gdLst>
              <a:gd name="T0" fmla="*/ 3238500 w 21600"/>
              <a:gd name="T1" fmla="*/ 187325 h 21600"/>
              <a:gd name="T2" fmla="*/ 3238500 w 21600"/>
              <a:gd name="T3" fmla="*/ 187325 h 21600"/>
              <a:gd name="T4" fmla="*/ 3238500 w 21600"/>
              <a:gd name="T5" fmla="*/ 187325 h 21600"/>
              <a:gd name="T6" fmla="*/ 3238500 w 21600"/>
              <a:gd name="T7" fmla="*/ 187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200"/>
              </a:spcBef>
            </a:pPr>
            <a:r>
              <a:rPr lang="en-US" altLang="en-US" sz="24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opens _______.</a:t>
            </a:r>
            <a:endParaRPr lang="en-US" altLang="en-US" sz="2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59206" y="6147316"/>
            <a:ext cx="172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y</a:t>
            </a:r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= –1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2" name="AutoShape 52"/>
          <p:cNvSpPr>
            <a:spLocks/>
          </p:cNvSpPr>
          <p:nvPr/>
        </p:nvSpPr>
        <p:spPr bwMode="auto">
          <a:xfrm>
            <a:off x="114525" y="4648200"/>
            <a:ext cx="4882133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3200" dirty="0" smtClean="0">
                <a:solidFill>
                  <a:srgbClr val="FF0000"/>
                </a:solidFill>
              </a:rPr>
              <a:t>(x – __)</a:t>
            </a:r>
            <a:r>
              <a:rPr lang="en-US" altLang="en-US" sz="32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en-US" sz="3200" dirty="0" smtClean="0">
                <a:solidFill>
                  <a:srgbClr val="FF0000"/>
                </a:solidFill>
              </a:rPr>
              <a:t> = ___(y – ___)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17632" y="4726419"/>
            <a:ext cx="43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79242" y="4738909"/>
            <a:ext cx="43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14176" y="4700890"/>
            <a:ext cx="41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–</a:t>
            </a:r>
            <a:endParaRPr lang="en-US" sz="2400" dirty="0">
              <a:solidFill>
                <a:srgbClr val="FF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3124200" y="4822152"/>
            <a:ext cx="0" cy="289426"/>
          </a:xfrm>
          <a:prstGeom prst="line">
            <a:avLst/>
          </a:prstGeom>
          <a:ln w="381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92717" y="4738909"/>
            <a:ext cx="43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849821" y="3666726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516905" y="2435340"/>
            <a:ext cx="353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40" name="AutoShape 52"/>
          <p:cNvSpPr>
            <a:spLocks/>
          </p:cNvSpPr>
          <p:nvPr/>
        </p:nvSpPr>
        <p:spPr bwMode="auto">
          <a:xfrm>
            <a:off x="155107" y="4041775"/>
            <a:ext cx="2059372" cy="704358"/>
          </a:xfrm>
          <a:custGeom>
            <a:avLst/>
            <a:gdLst>
              <a:gd name="T0" fmla="*/ 572294 w 21600"/>
              <a:gd name="T1" fmla="*/ 174625 h 21600"/>
              <a:gd name="T2" fmla="*/ 572294 w 21600"/>
              <a:gd name="T3" fmla="*/ 174625 h 21600"/>
              <a:gd name="T4" fmla="*/ 572294 w 21600"/>
              <a:gd name="T5" fmla="*/ 174625 h 21600"/>
              <a:gd name="T6" fmla="*/ 572294 w 21600"/>
              <a:gd name="T7" fmla="*/ 1746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1pPr>
            <a:lvl2pPr marL="742950" indent="-28575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2pPr>
            <a:lvl3pPr marL="11430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3pPr>
            <a:lvl4pPr marL="16002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4pPr>
            <a:lvl5pPr marL="2057400" indent="-228600" eaLnBrk="0"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ea typeface="Helvetica" charset="0"/>
                <a:cs typeface="Helvetica" charset="0"/>
                <a:sym typeface="Times New Roman" pitchFamily="18" charset="0"/>
              </a:defRPr>
            </a:lvl9pPr>
          </a:lstStyle>
          <a:p>
            <a:pPr eaLnBrk="1">
              <a:spcBef>
                <a:spcPts val="1000"/>
              </a:spcBef>
            </a:pPr>
            <a:r>
              <a:rPr lang="en-US" altLang="en-US" sz="2800" dirty="0" smtClean="0">
                <a:latin typeface="Arial Bold" charset="0"/>
                <a:sym typeface="Arial Bold" charset="0"/>
              </a:rPr>
              <a:t>Equation: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2600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4" grpId="0" animBg="1"/>
      <p:bldP spid="15" grpId="0"/>
      <p:bldP spid="16" grpId="0" animBg="1"/>
      <p:bldP spid="17" grpId="0"/>
      <p:bldP spid="18" grpId="0"/>
      <p:bldP spid="20" grpId="0"/>
      <p:bldP spid="21" grpId="0"/>
      <p:bldP spid="23" grpId="0"/>
      <p:bldP spid="24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CC99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CC99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  <a:sym typeface="Times New Roman" pitchFamily="18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876</Words>
  <Application>Microsoft Office PowerPoint</Application>
  <PresentationFormat>On-screen Show (4:3)</PresentationFormat>
  <Paragraphs>159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Arial Bold</vt:lpstr>
      <vt:lpstr>Avenir Roman</vt:lpstr>
      <vt:lpstr>Cambria Math</vt:lpstr>
      <vt:lpstr>Helvetica</vt:lpstr>
      <vt:lpstr>Times New Roman</vt:lpstr>
      <vt:lpstr>Times New Roman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Calderbank, David</dc:creator>
  <cp:lastModifiedBy>Kaufman, Eric</cp:lastModifiedBy>
  <cp:revision>33</cp:revision>
  <cp:lastPrinted>2018-05-09T17:28:24Z</cp:lastPrinted>
  <dcterms:modified xsi:type="dcterms:W3CDTF">2018-05-10T17:23:19Z</dcterms:modified>
</cp:coreProperties>
</file>