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32"/>
  </p:notesMasterIdLst>
  <p:sldIdLst>
    <p:sldId id="256" r:id="rId2"/>
    <p:sldId id="346" r:id="rId3"/>
    <p:sldId id="392" r:id="rId4"/>
    <p:sldId id="296" r:id="rId5"/>
    <p:sldId id="393" r:id="rId6"/>
    <p:sldId id="394" r:id="rId7"/>
    <p:sldId id="395" r:id="rId8"/>
    <p:sldId id="396" r:id="rId9"/>
    <p:sldId id="397" r:id="rId10"/>
    <p:sldId id="422" r:id="rId11"/>
    <p:sldId id="398" r:id="rId12"/>
    <p:sldId id="400" r:id="rId13"/>
    <p:sldId id="402" r:id="rId14"/>
    <p:sldId id="403" r:id="rId15"/>
    <p:sldId id="404" r:id="rId16"/>
    <p:sldId id="299" r:id="rId17"/>
    <p:sldId id="405" r:id="rId18"/>
    <p:sldId id="407" r:id="rId19"/>
    <p:sldId id="408" r:id="rId20"/>
    <p:sldId id="409" r:id="rId21"/>
    <p:sldId id="424" r:id="rId22"/>
    <p:sldId id="413" r:id="rId23"/>
    <p:sldId id="425" r:id="rId24"/>
    <p:sldId id="426" r:id="rId25"/>
    <p:sldId id="427" r:id="rId26"/>
    <p:sldId id="428" r:id="rId27"/>
    <p:sldId id="341" r:id="rId28"/>
    <p:sldId id="419" r:id="rId29"/>
    <p:sldId id="416" r:id="rId30"/>
    <p:sldId id="42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CC00FF"/>
    <a:srgbClr val="D67E84"/>
    <a:srgbClr val="8AB8CA"/>
    <a:srgbClr val="F2B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6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C76CD-8903-4D9A-8B23-5EC8367FFD12}" type="datetimeFigureOut">
              <a:rPr lang="en-US" smtClean="0"/>
              <a:t>10/30/2017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1C69E-D51E-4ED4-B7A4-29A6A5954F20}" type="slidenum">
              <a:rPr lang="en-US" smtClean="0"/>
              <a:t>‹#›</a:t>
            </a:fld>
            <a:endParaRPr lang="en-US"/>
          </a:p>
        </p:txBody>
      </p:sp>
    </p:spTree>
    <p:extLst>
      <p:ext uri="{BB962C8B-B14F-4D97-AF65-F5344CB8AC3E}">
        <p14:creationId xmlns:p14="http://schemas.microsoft.com/office/powerpoint/2010/main" val="2188644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If possible, use the words your students suggested to show that this revised claim reflects their thinking and learning.</a:t>
            </a:r>
          </a:p>
          <a:p>
            <a:endParaRPr lang="en-US" dirty="0"/>
          </a:p>
        </p:txBody>
      </p:sp>
      <p:sp>
        <p:nvSpPr>
          <p:cNvPr id="4" name="Slide Number Placeholder 3"/>
          <p:cNvSpPr>
            <a:spLocks noGrp="1"/>
          </p:cNvSpPr>
          <p:nvPr>
            <p:ph type="sldNum" sz="quarter" idx="10"/>
          </p:nvPr>
        </p:nvSpPr>
        <p:spPr/>
        <p:txBody>
          <a:bodyPr/>
          <a:lstStyle/>
          <a:p>
            <a:fld id="{7B71C69E-D51E-4ED4-B7A4-29A6A5954F20}" type="slidenum">
              <a:rPr lang="en-US" smtClean="0"/>
              <a:t>13</a:t>
            </a:fld>
            <a:endParaRPr lang="en-US"/>
          </a:p>
        </p:txBody>
      </p:sp>
    </p:spTree>
    <p:extLst>
      <p:ext uri="{BB962C8B-B14F-4D97-AF65-F5344CB8AC3E}">
        <p14:creationId xmlns:p14="http://schemas.microsoft.com/office/powerpoint/2010/main" val="353533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8301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2500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1706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5685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9781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10/30/2017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79863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5111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9041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10/30/2017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79770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10/30/2017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6360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10/30/2017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8429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10/30/2017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90347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2681" y="343477"/>
            <a:ext cx="7896606" cy="722217"/>
          </a:xfrm>
        </p:spPr>
        <p:txBody>
          <a:bodyPr>
            <a:noAutofit/>
          </a:bodyPr>
          <a:lstStyle/>
          <a:p>
            <a:r>
              <a:rPr lang="en-US" sz="2400" dirty="0" smtClean="0"/>
              <a:t>Chapter 2</a:t>
            </a:r>
            <a:r>
              <a:rPr lang="en-US" sz="2000" dirty="0" smtClean="0"/>
              <a:t> – </a:t>
            </a:r>
            <a:r>
              <a:rPr lang="en-US" sz="2400" dirty="0"/>
              <a:t>Natural Selection </a:t>
            </a:r>
            <a:r>
              <a:rPr lang="en-US" sz="2400" dirty="0" smtClean="0"/>
              <a:t>   </a:t>
            </a:r>
            <a:br>
              <a:rPr lang="en-US" sz="2400" dirty="0" smtClean="0"/>
            </a:br>
            <a:r>
              <a:rPr lang="en-US" sz="2400" dirty="0" smtClean="0"/>
              <a:t>and Reproduction</a:t>
            </a:r>
            <a:endParaRPr lang="en-US" sz="1400" dirty="0"/>
          </a:p>
        </p:txBody>
      </p:sp>
      <p:pic>
        <p:nvPicPr>
          <p:cNvPr id="9" name="Picture 8"/>
          <p:cNvPicPr>
            <a:picLocks noChangeAspect="1"/>
          </p:cNvPicPr>
          <p:nvPr/>
        </p:nvPicPr>
        <p:blipFill>
          <a:blip r:embed="rId2"/>
          <a:stretch>
            <a:fillRect/>
          </a:stretch>
        </p:blipFill>
        <p:spPr>
          <a:xfrm>
            <a:off x="258228" y="140028"/>
            <a:ext cx="3970171" cy="2493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3"/>
          <a:srcRect l="14754"/>
          <a:stretch/>
        </p:blipFill>
        <p:spPr>
          <a:xfrm>
            <a:off x="4391891" y="1344274"/>
            <a:ext cx="5073312" cy="125144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a:srcRect l="59426" r="7311"/>
          <a:stretch/>
        </p:blipFill>
        <p:spPr>
          <a:xfrm>
            <a:off x="9625925" y="1344274"/>
            <a:ext cx="2362053" cy="125128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stretch>
            <a:fillRect/>
          </a:stretch>
        </p:blipFill>
        <p:spPr>
          <a:xfrm>
            <a:off x="211347" y="2916913"/>
            <a:ext cx="5823694" cy="3705225"/>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a:stretch>
            <a:fillRect/>
          </a:stretch>
        </p:blipFill>
        <p:spPr>
          <a:xfrm>
            <a:off x="6168008" y="2916913"/>
            <a:ext cx="5823695" cy="3705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7927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162300" y="143712"/>
            <a:ext cx="8858250" cy="626310"/>
          </a:xfrm>
          <a:prstGeom prst="rect">
            <a:avLst/>
          </a:prstGeom>
          <a:solidFill>
            <a:srgbClr val="92D05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2.4.2: Reading</a:t>
            </a:r>
          </a:p>
          <a:p>
            <a:r>
              <a:rPr lang="en-US" sz="2000" dirty="0" smtClean="0"/>
              <a:t>Rereading “The Deadly Dare”</a:t>
            </a:r>
            <a:endParaRPr lang="en-US" sz="2000" dirty="0"/>
          </a:p>
        </p:txBody>
      </p:sp>
      <p:pic>
        <p:nvPicPr>
          <p:cNvPr id="2" name="Picture 1"/>
          <p:cNvPicPr>
            <a:picLocks noChangeAspect="1"/>
          </p:cNvPicPr>
          <p:nvPr/>
        </p:nvPicPr>
        <p:blipFill>
          <a:blip r:embed="rId2"/>
          <a:stretch>
            <a:fillRect/>
          </a:stretch>
        </p:blipFill>
        <p:spPr>
          <a:xfrm>
            <a:off x="154917" y="139434"/>
            <a:ext cx="2875362" cy="630588"/>
          </a:xfrm>
          <a:prstGeom prst="rect">
            <a:avLst/>
          </a:prstGeom>
          <a:ln w="38100">
            <a:solidFill>
              <a:srgbClr val="FF0000"/>
            </a:solidFill>
          </a:ln>
        </p:spPr>
      </p:pic>
      <p:sp>
        <p:nvSpPr>
          <p:cNvPr id="3" name="Rectangle 2"/>
          <p:cNvSpPr/>
          <p:nvPr/>
        </p:nvSpPr>
        <p:spPr>
          <a:xfrm>
            <a:off x="154915" y="1111830"/>
            <a:ext cx="11865633" cy="769441"/>
          </a:xfrm>
          <a:prstGeom prst="rect">
            <a:avLst/>
          </a:prstGeom>
        </p:spPr>
        <p:txBody>
          <a:bodyPr wrap="square">
            <a:spAutoFit/>
          </a:bodyPr>
          <a:lstStyle/>
          <a:p>
            <a:r>
              <a:rPr lang="en-US" b="1" dirty="0" smtClean="0">
                <a:solidFill>
                  <a:srgbClr val="262626"/>
                </a:solidFill>
                <a:latin typeface="Benton Sans Book"/>
              </a:rPr>
              <a:t>Let’s consider </a:t>
            </a:r>
            <a:r>
              <a:rPr lang="en-US" b="1" dirty="0">
                <a:solidFill>
                  <a:srgbClr val="262626"/>
                </a:solidFill>
                <a:latin typeface="Benton Sans Book"/>
              </a:rPr>
              <a:t>the questions on </a:t>
            </a:r>
            <a:r>
              <a:rPr lang="en-US" b="1" dirty="0" smtClean="0">
                <a:solidFill>
                  <a:srgbClr val="262626"/>
                </a:solidFill>
                <a:latin typeface="Benton Sans Book"/>
              </a:rPr>
              <a:t>your screens.</a:t>
            </a:r>
            <a:r>
              <a:rPr lang="en-US" dirty="0">
                <a:solidFill>
                  <a:srgbClr val="262626"/>
                </a:solidFill>
                <a:latin typeface="Benton Sans Book"/>
              </a:rPr>
              <a:t> </a:t>
            </a:r>
            <a:endParaRPr lang="en-US" dirty="0" smtClean="0">
              <a:solidFill>
                <a:srgbClr val="262626"/>
              </a:solidFill>
              <a:latin typeface="Benton Sans Book"/>
            </a:endParaRPr>
          </a:p>
          <a:p>
            <a:endParaRPr lang="en-US" sz="800" dirty="0">
              <a:solidFill>
                <a:srgbClr val="262626"/>
              </a:solidFill>
              <a:latin typeface="Benton Sans Book"/>
            </a:endParaRPr>
          </a:p>
          <a:p>
            <a:endParaRPr lang="en-US" dirty="0">
              <a:solidFill>
                <a:srgbClr val="262626"/>
              </a:solidFill>
              <a:latin typeface="Benton Sans Book"/>
            </a:endParaRPr>
          </a:p>
        </p:txBody>
      </p:sp>
      <p:pic>
        <p:nvPicPr>
          <p:cNvPr id="6" name="Picture 5"/>
          <p:cNvPicPr>
            <a:picLocks noChangeAspect="1"/>
          </p:cNvPicPr>
          <p:nvPr/>
        </p:nvPicPr>
        <p:blipFill>
          <a:blip r:embed="rId3"/>
          <a:stretch>
            <a:fillRect/>
          </a:stretch>
        </p:blipFill>
        <p:spPr>
          <a:xfrm>
            <a:off x="228656" y="1743510"/>
            <a:ext cx="4623564" cy="2504025"/>
          </a:xfrm>
          <a:prstGeom prst="rect">
            <a:avLst/>
          </a:prstGeom>
          <a:ln w="38100">
            <a:solidFill>
              <a:srgbClr val="FF0000"/>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4984955" y="1755975"/>
            <a:ext cx="7035592" cy="2919263"/>
          </a:xfrm>
          <a:prstGeom prst="rect">
            <a:avLst/>
          </a:prstGeom>
          <a:ln w="38100">
            <a:solidFill>
              <a:srgbClr val="FF0000"/>
            </a:solidFill>
          </a:ln>
          <a:effectLst>
            <a:outerShdw blurRad="292100" dist="139700" dir="2700000" algn="tl" rotWithShape="0">
              <a:srgbClr val="333333">
                <a:alpha val="65000"/>
              </a:srgbClr>
            </a:outerShdw>
          </a:effectLst>
        </p:spPr>
      </p:pic>
      <p:sp>
        <p:nvSpPr>
          <p:cNvPr id="4" name="Rectangle 3"/>
          <p:cNvSpPr/>
          <p:nvPr/>
        </p:nvSpPr>
        <p:spPr>
          <a:xfrm>
            <a:off x="228656" y="1881271"/>
            <a:ext cx="4476080" cy="132343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a:solidFill>
                  <a:srgbClr val="262626"/>
                </a:solidFill>
                <a:latin typeface="Benton Sans Book"/>
              </a:rPr>
              <a:t>Add more detail to this statement to make it more accurate: “The less poisonous newts died and the more poisonous ones lived.” (</a:t>
            </a:r>
            <a:r>
              <a:rPr lang="en-US" sz="1600" i="1" dirty="0">
                <a:solidFill>
                  <a:srgbClr val="262626"/>
                </a:solidFill>
                <a:latin typeface="Benton Sans Book"/>
              </a:rPr>
              <a:t>Hint: Start with “The less poisonous newts . . . and the more poisonous ones . . .”</a:t>
            </a:r>
            <a:r>
              <a:rPr lang="en-US" sz="1600" dirty="0">
                <a:solidFill>
                  <a:srgbClr val="262626"/>
                </a:solidFill>
                <a:latin typeface="Benton Sans Book"/>
              </a:rPr>
              <a:t>)</a:t>
            </a:r>
            <a:endParaRPr lang="en-US" sz="1600" dirty="0"/>
          </a:p>
        </p:txBody>
      </p:sp>
      <p:sp>
        <p:nvSpPr>
          <p:cNvPr id="14" name="Rectangle 13"/>
          <p:cNvSpPr/>
          <p:nvPr/>
        </p:nvSpPr>
        <p:spPr>
          <a:xfrm>
            <a:off x="4984956" y="1780709"/>
            <a:ext cx="7035591"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a:solidFill>
                  <a:srgbClr val="262626"/>
                </a:solidFill>
                <a:latin typeface="Benton Sans Book"/>
              </a:rPr>
              <a:t>The newt population became more poisonous because the snakes in this environment caused poison to be an adaptive trait. Which claim addition provides the most accurate explanation for this change?</a:t>
            </a:r>
            <a:endParaRPr lang="en-US" sz="1600" dirty="0"/>
          </a:p>
        </p:txBody>
      </p:sp>
      <p:sp>
        <p:nvSpPr>
          <p:cNvPr id="7" name="Rectangle 6"/>
          <p:cNvSpPr/>
          <p:nvPr/>
        </p:nvSpPr>
        <p:spPr>
          <a:xfrm>
            <a:off x="296225" y="3287398"/>
            <a:ext cx="4488426"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dirty="0">
                <a:solidFill>
                  <a:srgbClr val="262626"/>
                </a:solidFill>
                <a:latin typeface="Benton Sans Book"/>
              </a:rPr>
              <a:t>The less poisonous newts died before they could pass their traits onto very many offspring and the more poisonous ones lived longer, which meant they had more chances to reproduce, which meant that in the next generation most newts inherited their traits from parents who also had high-poison levels.</a:t>
            </a:r>
            <a:endParaRPr lang="en-US" sz="2000" dirty="0"/>
          </a:p>
        </p:txBody>
      </p:sp>
      <p:sp>
        <p:nvSpPr>
          <p:cNvPr id="9" name="Rectangle 8"/>
          <p:cNvSpPr/>
          <p:nvPr/>
        </p:nvSpPr>
        <p:spPr>
          <a:xfrm>
            <a:off x="5171767" y="4996217"/>
            <a:ext cx="6096000" cy="70788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US" sz="2000" dirty="0">
                <a:solidFill>
                  <a:srgbClr val="262626"/>
                </a:solidFill>
                <a:latin typeface="Benton Sans Book"/>
              </a:rPr>
              <a:t>C is the best option since an accurate claim is a combination of A and B.</a:t>
            </a:r>
            <a:endParaRPr lang="en-US" sz="2000" dirty="0"/>
          </a:p>
        </p:txBody>
      </p:sp>
      <p:sp>
        <p:nvSpPr>
          <p:cNvPr id="10" name="Rectangle 9"/>
          <p:cNvSpPr/>
          <p:nvPr/>
        </p:nvSpPr>
        <p:spPr>
          <a:xfrm>
            <a:off x="5052524" y="3834581"/>
            <a:ext cx="2925098" cy="412954"/>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35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162300" y="143712"/>
            <a:ext cx="8858250" cy="626310"/>
          </a:xfrm>
          <a:prstGeom prst="rect">
            <a:avLst/>
          </a:prstGeom>
          <a:solidFill>
            <a:srgbClr val="92D05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2.4.2: Reading</a:t>
            </a:r>
          </a:p>
          <a:p>
            <a:r>
              <a:rPr lang="en-US" sz="2000" dirty="0" smtClean="0"/>
              <a:t>Rereading “The Deadly Dare”</a:t>
            </a:r>
            <a:endParaRPr lang="en-US" sz="2000" dirty="0"/>
          </a:p>
        </p:txBody>
      </p:sp>
      <p:pic>
        <p:nvPicPr>
          <p:cNvPr id="2" name="Picture 1"/>
          <p:cNvPicPr>
            <a:picLocks noChangeAspect="1"/>
          </p:cNvPicPr>
          <p:nvPr/>
        </p:nvPicPr>
        <p:blipFill>
          <a:blip r:embed="rId2"/>
          <a:stretch>
            <a:fillRect/>
          </a:stretch>
        </p:blipFill>
        <p:spPr>
          <a:xfrm>
            <a:off x="154917" y="139434"/>
            <a:ext cx="2875362" cy="630588"/>
          </a:xfrm>
          <a:prstGeom prst="rect">
            <a:avLst/>
          </a:prstGeom>
          <a:ln w="38100">
            <a:solidFill>
              <a:srgbClr val="FF0000"/>
            </a:solidFill>
          </a:ln>
        </p:spPr>
      </p:pic>
      <p:sp>
        <p:nvSpPr>
          <p:cNvPr id="3" name="Rectangle 2"/>
          <p:cNvSpPr/>
          <p:nvPr/>
        </p:nvSpPr>
        <p:spPr>
          <a:xfrm>
            <a:off x="154914" y="872659"/>
            <a:ext cx="4874284" cy="400110"/>
          </a:xfrm>
          <a:prstGeom prst="rect">
            <a:avLst/>
          </a:prstGeom>
        </p:spPr>
        <p:txBody>
          <a:bodyPr wrap="square">
            <a:spAutoFit/>
          </a:bodyPr>
          <a:lstStyle/>
          <a:p>
            <a:r>
              <a:rPr lang="en-US" sz="2000" dirty="0" smtClean="0">
                <a:solidFill>
                  <a:srgbClr val="262626"/>
                </a:solidFill>
                <a:latin typeface="Benton Sans Book"/>
              </a:rPr>
              <a:t>Let’s discuss </a:t>
            </a:r>
            <a:r>
              <a:rPr lang="en-US" sz="2000" dirty="0">
                <a:solidFill>
                  <a:srgbClr val="262626"/>
                </a:solidFill>
                <a:latin typeface="Benton Sans Book"/>
              </a:rPr>
              <a:t>the </a:t>
            </a:r>
            <a:r>
              <a:rPr lang="en-US" sz="2000" dirty="0" smtClean="0">
                <a:solidFill>
                  <a:srgbClr val="262626"/>
                </a:solidFill>
                <a:latin typeface="Benton Sans Book"/>
              </a:rPr>
              <a:t>question and poll results</a:t>
            </a:r>
            <a:endParaRPr lang="en-US" sz="2000" dirty="0"/>
          </a:p>
        </p:txBody>
      </p:sp>
      <p:sp>
        <p:nvSpPr>
          <p:cNvPr id="5" name="Rectangle 4"/>
          <p:cNvSpPr/>
          <p:nvPr/>
        </p:nvSpPr>
        <p:spPr>
          <a:xfrm>
            <a:off x="154915" y="2550128"/>
            <a:ext cx="11865633" cy="41549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smtClean="0"/>
              <a:t>Who </a:t>
            </a:r>
            <a:r>
              <a:rPr lang="en-US" sz="2400" dirty="0"/>
              <a:t>can explain what this statement means, in their own </a:t>
            </a:r>
            <a:r>
              <a:rPr lang="en-US" sz="2400" dirty="0" smtClean="0"/>
              <a:t>words?</a:t>
            </a:r>
            <a:endParaRPr lang="en-US" sz="2400" dirty="0"/>
          </a:p>
          <a:p>
            <a:pPr marL="342900" indent="-342900">
              <a:buFont typeface="Arial" panose="020B0604020202020204" pitchFamily="34" charset="0"/>
              <a:buChar char="•"/>
            </a:pPr>
            <a:r>
              <a:rPr lang="en-US" sz="2400" dirty="0" smtClean="0"/>
              <a:t>This </a:t>
            </a:r>
            <a:r>
              <a:rPr lang="en-US" sz="2400" dirty="0"/>
              <a:t>statement is saying that less poisonous newts get eaten and more poisonous newts don’t. </a:t>
            </a:r>
            <a:r>
              <a:rPr lang="en-US" sz="2400" dirty="0" smtClean="0"/>
              <a:t>The </a:t>
            </a:r>
            <a:r>
              <a:rPr lang="en-US" sz="2400" dirty="0"/>
              <a:t>more poisonous ones just keep living, so there are more of them</a:t>
            </a:r>
            <a:r>
              <a:rPr lang="en-US" sz="2400" dirty="0" smtClean="0"/>
              <a:t>.</a:t>
            </a:r>
          </a:p>
          <a:p>
            <a:endParaRPr lang="en-US" sz="2400" dirty="0"/>
          </a:p>
          <a:p>
            <a:r>
              <a:rPr lang="en-US" sz="2400" dirty="0"/>
              <a:t>Yes — and that’s not </a:t>
            </a:r>
            <a:r>
              <a:rPr lang="en-US" sz="2400" i="1" dirty="0"/>
              <a:t>untrue</a:t>
            </a:r>
            <a:r>
              <a:rPr lang="en-US" sz="2400" dirty="0"/>
              <a:t>, but it’s not the whole story, either. </a:t>
            </a:r>
            <a:endParaRPr lang="en-US" sz="2400" dirty="0" smtClean="0"/>
          </a:p>
          <a:p>
            <a:endParaRPr lang="en-US" sz="2400" dirty="0"/>
          </a:p>
          <a:p>
            <a:r>
              <a:rPr lang="en-US" sz="2400" dirty="0" smtClean="0"/>
              <a:t>What </a:t>
            </a:r>
            <a:r>
              <a:rPr lang="en-US" sz="2400" dirty="0"/>
              <a:t>else is </a:t>
            </a:r>
            <a:r>
              <a:rPr lang="en-US" sz="2400" dirty="0" smtClean="0"/>
              <a:t>happening?</a:t>
            </a:r>
            <a:endParaRPr lang="en-US" sz="2400" dirty="0"/>
          </a:p>
          <a:p>
            <a:pPr marL="342900" indent="-342900">
              <a:buFont typeface="Arial" panose="020B0604020202020204" pitchFamily="34" charset="0"/>
              <a:buChar char="•"/>
            </a:pPr>
            <a:r>
              <a:rPr lang="en-US" sz="2400" dirty="0" smtClean="0"/>
              <a:t>Adaptive </a:t>
            </a:r>
            <a:r>
              <a:rPr lang="en-US" sz="2400" dirty="0"/>
              <a:t>traits are becoming more common because individuals with adaptive traits reproduce more and pass on their traits. </a:t>
            </a:r>
            <a:endParaRPr lang="en-US" sz="2400" dirty="0" smtClean="0"/>
          </a:p>
          <a:p>
            <a:pPr marL="342900" indent="-342900">
              <a:buFont typeface="Arial" panose="020B0604020202020204" pitchFamily="34" charset="0"/>
              <a:buChar char="•"/>
            </a:pPr>
            <a:r>
              <a:rPr lang="en-US" sz="2400" dirty="0" smtClean="0"/>
              <a:t>Non-adaptive </a:t>
            </a:r>
            <a:r>
              <a:rPr lang="en-US" sz="2400" dirty="0"/>
              <a:t>traits are becoming less common because individuals with non-adaptive traits are more likely to die without reproducing</a:t>
            </a:r>
            <a:r>
              <a:rPr lang="en-US" sz="2400" dirty="0" smtClean="0"/>
              <a:t>.</a:t>
            </a:r>
            <a:endParaRPr lang="en-US" sz="2400" dirty="0"/>
          </a:p>
        </p:txBody>
      </p:sp>
      <p:sp>
        <p:nvSpPr>
          <p:cNvPr id="4" name="Rectangle 3"/>
          <p:cNvSpPr/>
          <p:nvPr/>
        </p:nvSpPr>
        <p:spPr>
          <a:xfrm>
            <a:off x="154914" y="1619061"/>
            <a:ext cx="11865633" cy="58477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sz="3200" dirty="0"/>
              <a:t>“The less poisonous newts died and the more poisonous ones lived.”</a:t>
            </a:r>
          </a:p>
        </p:txBody>
      </p:sp>
    </p:spTree>
    <p:extLst>
      <p:ext uri="{BB962C8B-B14F-4D97-AF65-F5344CB8AC3E}">
        <p14:creationId xmlns:p14="http://schemas.microsoft.com/office/powerpoint/2010/main" val="167847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162300" y="143712"/>
            <a:ext cx="8858250" cy="626310"/>
          </a:xfrm>
          <a:prstGeom prst="rect">
            <a:avLst/>
          </a:prstGeom>
          <a:solidFill>
            <a:srgbClr val="92D05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2.4.2: Reading</a:t>
            </a:r>
          </a:p>
          <a:p>
            <a:r>
              <a:rPr lang="en-US" sz="2000" dirty="0" smtClean="0"/>
              <a:t>Rereading “The Deadly Dare”</a:t>
            </a:r>
            <a:endParaRPr lang="en-US" sz="2000" dirty="0"/>
          </a:p>
        </p:txBody>
      </p:sp>
      <p:pic>
        <p:nvPicPr>
          <p:cNvPr id="2" name="Picture 1"/>
          <p:cNvPicPr>
            <a:picLocks noChangeAspect="1"/>
          </p:cNvPicPr>
          <p:nvPr/>
        </p:nvPicPr>
        <p:blipFill>
          <a:blip r:embed="rId2"/>
          <a:stretch>
            <a:fillRect/>
          </a:stretch>
        </p:blipFill>
        <p:spPr>
          <a:xfrm>
            <a:off x="154917" y="139434"/>
            <a:ext cx="2875362" cy="630588"/>
          </a:xfrm>
          <a:prstGeom prst="rect">
            <a:avLst/>
          </a:prstGeom>
          <a:ln w="38100">
            <a:solidFill>
              <a:srgbClr val="FF0000"/>
            </a:solidFill>
          </a:ln>
        </p:spPr>
      </p:pic>
      <p:sp>
        <p:nvSpPr>
          <p:cNvPr id="3" name="Rectangle 2"/>
          <p:cNvSpPr/>
          <p:nvPr/>
        </p:nvSpPr>
        <p:spPr>
          <a:xfrm>
            <a:off x="154916" y="1185572"/>
            <a:ext cx="11865633" cy="1938992"/>
          </a:xfrm>
          <a:prstGeom prst="rect">
            <a:avLst/>
          </a:prstGeom>
        </p:spPr>
        <p:txBody>
          <a:bodyPr wrap="square">
            <a:spAutoFit/>
          </a:bodyPr>
          <a:lstStyle/>
          <a:p>
            <a:r>
              <a:rPr lang="en-US" sz="2400" b="1" dirty="0"/>
              <a:t>Project the poll </a:t>
            </a:r>
            <a:r>
              <a:rPr lang="en-US" sz="2400" b="1" dirty="0" smtClean="0"/>
              <a:t>results</a:t>
            </a:r>
            <a:endParaRPr lang="en-US" sz="2400" dirty="0"/>
          </a:p>
          <a:p>
            <a:r>
              <a:rPr lang="en-US" sz="2400" dirty="0" smtClean="0"/>
              <a:t>Why is it that neither </a:t>
            </a:r>
            <a:r>
              <a:rPr lang="en-US" sz="2400" dirty="0"/>
              <a:t>claim addition is completely accurate on its own.</a:t>
            </a:r>
          </a:p>
          <a:p>
            <a:endParaRPr lang="en-US" sz="2400" dirty="0" smtClean="0"/>
          </a:p>
          <a:p>
            <a:pPr marL="342900" indent="-342900">
              <a:buFont typeface="Arial" panose="020B0604020202020204" pitchFamily="34" charset="0"/>
              <a:buChar char="•"/>
            </a:pPr>
            <a:r>
              <a:rPr lang="en-US" sz="2400" dirty="0" smtClean="0"/>
              <a:t>Neither </a:t>
            </a:r>
            <a:r>
              <a:rPr lang="en-US" sz="2400" dirty="0"/>
              <a:t>claim addition is a complete explanation. The newts with high-poison levels don’t live forever, and they can’t reproduce quickly.</a:t>
            </a:r>
          </a:p>
        </p:txBody>
      </p:sp>
      <p:sp>
        <p:nvSpPr>
          <p:cNvPr id="5" name="Rectangle 4"/>
          <p:cNvSpPr/>
          <p:nvPr/>
        </p:nvSpPr>
        <p:spPr>
          <a:xfrm>
            <a:off x="154917" y="3373250"/>
            <a:ext cx="6592248"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smtClean="0"/>
              <a:t>Create </a:t>
            </a:r>
            <a:r>
              <a:rPr lang="en-US" sz="2400" b="1" dirty="0"/>
              <a:t>a claim that is more accurate.</a:t>
            </a:r>
            <a:r>
              <a:rPr lang="en-US" sz="2400" dirty="0"/>
              <a:t> </a:t>
            </a:r>
            <a:endParaRPr lang="en-US" sz="2400" dirty="0" smtClean="0"/>
          </a:p>
          <a:p>
            <a:endParaRPr lang="en-US" sz="2400" dirty="0"/>
          </a:p>
          <a:p>
            <a:pPr marL="342900" indent="-342900">
              <a:buFont typeface="Arial" panose="020B0604020202020204" pitchFamily="34" charset="0"/>
              <a:buChar char="•"/>
            </a:pPr>
            <a:r>
              <a:rPr lang="en-US" sz="2400" dirty="0" smtClean="0"/>
              <a:t>Talk </a:t>
            </a:r>
            <a:r>
              <a:rPr lang="en-US" sz="2400" dirty="0"/>
              <a:t>with </a:t>
            </a:r>
            <a:r>
              <a:rPr lang="en-US" sz="2400" dirty="0" smtClean="0"/>
              <a:t>your partners/table </a:t>
            </a:r>
            <a:r>
              <a:rPr lang="en-US" sz="2400" dirty="0"/>
              <a:t>to generate ideas. </a:t>
            </a:r>
            <a:endParaRPr lang="en-US" sz="2400" dirty="0" smtClean="0"/>
          </a:p>
          <a:p>
            <a:endParaRPr lang="en-US" sz="2400" dirty="0"/>
          </a:p>
          <a:p>
            <a:pPr marL="342900" indent="-342900">
              <a:buFont typeface="Arial" panose="020B0604020202020204" pitchFamily="34" charset="0"/>
              <a:buChar char="•"/>
            </a:pPr>
            <a:r>
              <a:rPr lang="en-US" sz="2400" dirty="0" smtClean="0"/>
              <a:t>You can use your </a:t>
            </a:r>
            <a:r>
              <a:rPr lang="en-US" sz="2400" dirty="0"/>
              <a:t>responses to the short-answer </a:t>
            </a:r>
            <a:r>
              <a:rPr lang="en-US" sz="2400" dirty="0" smtClean="0"/>
              <a:t>question to help.</a:t>
            </a:r>
            <a:endParaRPr lang="en-US" sz="2400" dirty="0"/>
          </a:p>
        </p:txBody>
      </p:sp>
      <p:pic>
        <p:nvPicPr>
          <p:cNvPr id="6" name="Picture 5"/>
          <p:cNvPicPr>
            <a:picLocks noChangeAspect="1"/>
          </p:cNvPicPr>
          <p:nvPr/>
        </p:nvPicPr>
        <p:blipFill>
          <a:blip r:embed="rId3"/>
          <a:stretch>
            <a:fillRect/>
          </a:stretch>
        </p:blipFill>
        <p:spPr>
          <a:xfrm>
            <a:off x="6885710" y="3071353"/>
            <a:ext cx="2424546" cy="145605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stretch>
            <a:fillRect/>
          </a:stretch>
        </p:blipFill>
        <p:spPr>
          <a:xfrm>
            <a:off x="7952508" y="4730543"/>
            <a:ext cx="3051930" cy="190206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9596003" y="3071082"/>
            <a:ext cx="2424546" cy="1456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73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162300" y="143712"/>
            <a:ext cx="8858250" cy="626310"/>
          </a:xfrm>
          <a:prstGeom prst="rect">
            <a:avLst/>
          </a:prstGeom>
          <a:solidFill>
            <a:srgbClr val="92D05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2.4.2: Reading</a:t>
            </a:r>
          </a:p>
          <a:p>
            <a:r>
              <a:rPr lang="en-US" sz="2000" dirty="0" smtClean="0"/>
              <a:t>Rereading “The Deadly Dare”</a:t>
            </a:r>
            <a:endParaRPr lang="en-US" sz="2000" dirty="0"/>
          </a:p>
        </p:txBody>
      </p:sp>
      <p:pic>
        <p:nvPicPr>
          <p:cNvPr id="2" name="Picture 1"/>
          <p:cNvPicPr>
            <a:picLocks noChangeAspect="1"/>
          </p:cNvPicPr>
          <p:nvPr/>
        </p:nvPicPr>
        <p:blipFill>
          <a:blip r:embed="rId3"/>
          <a:stretch>
            <a:fillRect/>
          </a:stretch>
        </p:blipFill>
        <p:spPr>
          <a:xfrm>
            <a:off x="154917" y="139434"/>
            <a:ext cx="2875362" cy="630588"/>
          </a:xfrm>
          <a:prstGeom prst="rect">
            <a:avLst/>
          </a:prstGeom>
          <a:ln w="38100">
            <a:solidFill>
              <a:srgbClr val="FF0000"/>
            </a:solidFill>
          </a:ln>
        </p:spPr>
      </p:pic>
      <p:pic>
        <p:nvPicPr>
          <p:cNvPr id="1026" name="Picture 2" descr="https://assets-prdd.learning.amplify.com/damAssets/0757c63e-0465-406e-ad7d-db49c832649d/83e9054d-6b01-4fa2-8027-7eb03745b8fd/MSSCI_NS_CU_121a.png"/>
          <p:cNvPicPr>
            <a:picLocks noChangeAspect="1" noChangeArrowheads="1"/>
          </p:cNvPicPr>
          <p:nvPr/>
        </p:nvPicPr>
        <p:blipFill rotWithShape="1">
          <a:blip r:embed="rId4">
            <a:extLst>
              <a:ext uri="{28A0092B-C50C-407E-A947-70E740481C1C}">
                <a14:useLocalDpi xmlns:a14="http://schemas.microsoft.com/office/drawing/2010/main" val="0"/>
              </a:ext>
            </a:extLst>
          </a:blip>
          <a:srcRect l="3723" t="30087" r="5373" b="30766"/>
          <a:stretch/>
        </p:blipFill>
        <p:spPr bwMode="auto">
          <a:xfrm>
            <a:off x="154917" y="1278527"/>
            <a:ext cx="11865633" cy="475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202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162300" y="143712"/>
            <a:ext cx="8858250" cy="626310"/>
          </a:xfrm>
          <a:prstGeom prst="rect">
            <a:avLst/>
          </a:prstGeom>
          <a:solidFill>
            <a:srgbClr val="92D05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2.4.2: Reading</a:t>
            </a:r>
          </a:p>
          <a:p>
            <a:r>
              <a:rPr lang="en-US" sz="2000" dirty="0" smtClean="0"/>
              <a:t>Rereading “The Deadly Dare”</a:t>
            </a:r>
            <a:endParaRPr lang="en-US" sz="2000" dirty="0"/>
          </a:p>
        </p:txBody>
      </p:sp>
      <p:pic>
        <p:nvPicPr>
          <p:cNvPr id="2" name="Picture 1"/>
          <p:cNvPicPr>
            <a:picLocks noChangeAspect="1"/>
          </p:cNvPicPr>
          <p:nvPr/>
        </p:nvPicPr>
        <p:blipFill>
          <a:blip r:embed="rId2"/>
          <a:stretch>
            <a:fillRect/>
          </a:stretch>
        </p:blipFill>
        <p:spPr>
          <a:xfrm>
            <a:off x="154917" y="139434"/>
            <a:ext cx="2875362" cy="630588"/>
          </a:xfrm>
          <a:prstGeom prst="rect">
            <a:avLst/>
          </a:prstGeom>
          <a:ln w="38100">
            <a:solidFill>
              <a:srgbClr val="FF0000"/>
            </a:solidFill>
          </a:ln>
        </p:spPr>
      </p:pic>
      <p:pic>
        <p:nvPicPr>
          <p:cNvPr id="4" name="Picture 3"/>
          <p:cNvPicPr>
            <a:picLocks noChangeAspect="1"/>
          </p:cNvPicPr>
          <p:nvPr/>
        </p:nvPicPr>
        <p:blipFill>
          <a:blip r:embed="rId3"/>
          <a:stretch>
            <a:fillRect/>
          </a:stretch>
        </p:blipFill>
        <p:spPr>
          <a:xfrm>
            <a:off x="154917" y="1162605"/>
            <a:ext cx="4591050" cy="466725"/>
          </a:xfrm>
          <a:prstGeom prst="rect">
            <a:avLst/>
          </a:prstGeom>
        </p:spPr>
      </p:pic>
      <p:pic>
        <p:nvPicPr>
          <p:cNvPr id="5" name="Picture 4"/>
          <p:cNvPicPr>
            <a:picLocks noChangeAspect="1"/>
          </p:cNvPicPr>
          <p:nvPr/>
        </p:nvPicPr>
        <p:blipFill>
          <a:blip r:embed="rId4"/>
          <a:stretch>
            <a:fillRect/>
          </a:stretch>
        </p:blipFill>
        <p:spPr>
          <a:xfrm>
            <a:off x="154917" y="1830484"/>
            <a:ext cx="11761780" cy="1894771"/>
          </a:xfrm>
          <a:prstGeom prst="rect">
            <a:avLst/>
          </a:prstGeom>
        </p:spPr>
      </p:pic>
      <p:pic>
        <p:nvPicPr>
          <p:cNvPr id="6" name="Picture 5"/>
          <p:cNvPicPr>
            <a:picLocks noChangeAspect="1"/>
          </p:cNvPicPr>
          <p:nvPr/>
        </p:nvPicPr>
        <p:blipFill>
          <a:blip r:embed="rId5"/>
          <a:stretch>
            <a:fillRect/>
          </a:stretch>
        </p:blipFill>
        <p:spPr>
          <a:xfrm>
            <a:off x="154917" y="3926409"/>
            <a:ext cx="11761780" cy="2725114"/>
          </a:xfrm>
          <a:prstGeom prst="rect">
            <a:avLst/>
          </a:prstGeom>
        </p:spPr>
      </p:pic>
    </p:spTree>
    <p:extLst>
      <p:ext uri="{BB962C8B-B14F-4D97-AF65-F5344CB8AC3E}">
        <p14:creationId xmlns:p14="http://schemas.microsoft.com/office/powerpoint/2010/main" val="294647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162300" y="143712"/>
            <a:ext cx="8858250" cy="626310"/>
          </a:xfrm>
          <a:prstGeom prst="rect">
            <a:avLst/>
          </a:prstGeom>
          <a:solidFill>
            <a:srgbClr val="92D05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2.4.2: Reading</a:t>
            </a:r>
          </a:p>
          <a:p>
            <a:r>
              <a:rPr lang="en-US" sz="2000" dirty="0" smtClean="0"/>
              <a:t>Rereading “The Deadly Dare”</a:t>
            </a:r>
            <a:endParaRPr lang="en-US" sz="2000" dirty="0"/>
          </a:p>
        </p:txBody>
      </p:sp>
      <p:pic>
        <p:nvPicPr>
          <p:cNvPr id="2" name="Picture 1"/>
          <p:cNvPicPr>
            <a:picLocks noChangeAspect="1"/>
          </p:cNvPicPr>
          <p:nvPr/>
        </p:nvPicPr>
        <p:blipFill>
          <a:blip r:embed="rId2"/>
          <a:stretch>
            <a:fillRect/>
          </a:stretch>
        </p:blipFill>
        <p:spPr>
          <a:xfrm>
            <a:off x="154917" y="139434"/>
            <a:ext cx="2875362" cy="630588"/>
          </a:xfrm>
          <a:prstGeom prst="rect">
            <a:avLst/>
          </a:prstGeom>
          <a:ln w="38100">
            <a:solidFill>
              <a:srgbClr val="FF0000"/>
            </a:solidFill>
          </a:ln>
        </p:spPr>
      </p:pic>
      <p:pic>
        <p:nvPicPr>
          <p:cNvPr id="2050" name="Picture 2" descr="https://assets-prdd.learning.amplify.com/damAssets/caa56834-d402-4a47-abbe-3272cf260970/1cf17db7-3ab7-43f5-8102-92782d611f4a/MSSCI_NS_CU_171.png"/>
          <p:cNvPicPr>
            <a:picLocks noChangeAspect="1" noChangeArrowheads="1"/>
          </p:cNvPicPr>
          <p:nvPr/>
        </p:nvPicPr>
        <p:blipFill rotWithShape="1">
          <a:blip r:embed="rId3">
            <a:extLst>
              <a:ext uri="{28A0092B-C50C-407E-A947-70E740481C1C}">
                <a14:useLocalDpi xmlns:a14="http://schemas.microsoft.com/office/drawing/2010/main" val="0"/>
              </a:ext>
            </a:extLst>
          </a:blip>
          <a:srcRect l="7215" t="13158" r="5506" b="71283"/>
          <a:stretch/>
        </p:blipFill>
        <p:spPr bwMode="auto">
          <a:xfrm>
            <a:off x="198663" y="1393295"/>
            <a:ext cx="11821886" cy="13788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assets-prdd.learning.amplify.com/damAssets/caa56834-d402-4a47-abbe-3272cf260970/1cf17db7-3ab7-43f5-8102-92782d611f4a/MSSCI_NS_CU_171.png"/>
          <p:cNvPicPr>
            <a:picLocks noChangeAspect="1" noChangeArrowheads="1"/>
          </p:cNvPicPr>
          <p:nvPr/>
        </p:nvPicPr>
        <p:blipFill rotWithShape="1">
          <a:blip r:embed="rId3">
            <a:extLst>
              <a:ext uri="{28A0092B-C50C-407E-A947-70E740481C1C}">
                <a14:useLocalDpi xmlns:a14="http://schemas.microsoft.com/office/drawing/2010/main" val="0"/>
              </a:ext>
            </a:extLst>
          </a:blip>
          <a:srcRect l="7215" t="46942" r="5506" b="16944"/>
          <a:stretch/>
        </p:blipFill>
        <p:spPr bwMode="auto">
          <a:xfrm>
            <a:off x="198663" y="2967709"/>
            <a:ext cx="1182188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658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33700" y="220592"/>
            <a:ext cx="9062682" cy="625569"/>
          </a:xfrm>
          <a:prstGeom prst="rect">
            <a:avLst/>
          </a:prstGeom>
          <a:solidFill>
            <a:srgbClr val="CC00FF"/>
          </a:solidFill>
          <a:ln>
            <a:solidFill>
              <a:srgbClr val="00206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2.4.3: Student Discussion</a:t>
            </a:r>
          </a:p>
          <a:p>
            <a:r>
              <a:rPr lang="en-US" sz="2400" dirty="0"/>
              <a:t>Reasoning About the Rough-Skinned Newts</a:t>
            </a:r>
            <a:endParaRPr lang="en-US" sz="1400" dirty="0"/>
          </a:p>
        </p:txBody>
      </p:sp>
      <p:pic>
        <p:nvPicPr>
          <p:cNvPr id="3" name="Picture 2"/>
          <p:cNvPicPr>
            <a:picLocks noChangeAspect="1"/>
          </p:cNvPicPr>
          <p:nvPr/>
        </p:nvPicPr>
        <p:blipFill>
          <a:blip r:embed="rId2"/>
          <a:stretch>
            <a:fillRect/>
          </a:stretch>
        </p:blipFill>
        <p:spPr>
          <a:xfrm>
            <a:off x="122332" y="220592"/>
            <a:ext cx="2702755" cy="625569"/>
          </a:xfrm>
          <a:prstGeom prst="rect">
            <a:avLst/>
          </a:prstGeom>
          <a:ln w="38100">
            <a:solidFill>
              <a:srgbClr val="FF0000"/>
            </a:solidFill>
          </a:ln>
        </p:spPr>
      </p:pic>
      <p:pic>
        <p:nvPicPr>
          <p:cNvPr id="4" name="Picture 3"/>
          <p:cNvPicPr>
            <a:picLocks noChangeAspect="1"/>
          </p:cNvPicPr>
          <p:nvPr/>
        </p:nvPicPr>
        <p:blipFill>
          <a:blip r:embed="rId3"/>
          <a:stretch>
            <a:fillRect/>
          </a:stretch>
        </p:blipFill>
        <p:spPr>
          <a:xfrm>
            <a:off x="122332" y="1383684"/>
            <a:ext cx="11874050" cy="5360330"/>
          </a:xfrm>
          <a:prstGeom prst="rect">
            <a:avLst/>
          </a:prstGeom>
        </p:spPr>
      </p:pic>
    </p:spTree>
    <p:extLst>
      <p:ext uri="{BB962C8B-B14F-4D97-AF65-F5344CB8AC3E}">
        <p14:creationId xmlns:p14="http://schemas.microsoft.com/office/powerpoint/2010/main" val="2127794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stretch>
            <a:fillRect/>
          </a:stretch>
        </p:blipFill>
        <p:spPr>
          <a:xfrm>
            <a:off x="6069920" y="3561499"/>
            <a:ext cx="2700007" cy="1564988"/>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2933700" y="220592"/>
            <a:ext cx="9062682" cy="625569"/>
          </a:xfrm>
          <a:prstGeom prst="rect">
            <a:avLst/>
          </a:prstGeom>
          <a:solidFill>
            <a:srgbClr val="CC00FF"/>
          </a:solidFill>
          <a:ln>
            <a:solidFill>
              <a:srgbClr val="00206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2.4.3: Student Discussion</a:t>
            </a:r>
          </a:p>
          <a:p>
            <a:r>
              <a:rPr lang="en-US" sz="2400" dirty="0"/>
              <a:t>Reasoning About the Rough-Skinned Newts</a:t>
            </a:r>
            <a:endParaRPr lang="en-US" sz="1400" dirty="0"/>
          </a:p>
        </p:txBody>
      </p:sp>
      <p:pic>
        <p:nvPicPr>
          <p:cNvPr id="3" name="Picture 2"/>
          <p:cNvPicPr>
            <a:picLocks noChangeAspect="1"/>
          </p:cNvPicPr>
          <p:nvPr/>
        </p:nvPicPr>
        <p:blipFill>
          <a:blip r:embed="rId3"/>
          <a:stretch>
            <a:fillRect/>
          </a:stretch>
        </p:blipFill>
        <p:spPr>
          <a:xfrm>
            <a:off x="122332" y="220592"/>
            <a:ext cx="2702755" cy="625569"/>
          </a:xfrm>
          <a:prstGeom prst="rect">
            <a:avLst/>
          </a:prstGeom>
          <a:ln w="38100">
            <a:solidFill>
              <a:srgbClr val="FF0000"/>
            </a:solidFill>
          </a:ln>
        </p:spPr>
      </p:pic>
      <p:sp>
        <p:nvSpPr>
          <p:cNvPr id="2" name="Rectangle 1"/>
          <p:cNvSpPr/>
          <p:nvPr/>
        </p:nvSpPr>
        <p:spPr>
          <a:xfrm>
            <a:off x="122332" y="1457994"/>
            <a:ext cx="6096000" cy="4524315"/>
          </a:xfrm>
          <a:prstGeom prst="rect">
            <a:avLst/>
          </a:prstGeom>
        </p:spPr>
        <p:txBody>
          <a:bodyPr>
            <a:spAutoFit/>
          </a:bodyPr>
          <a:lstStyle/>
          <a:p>
            <a:r>
              <a:rPr lang="en-US" sz="2400" dirty="0">
                <a:solidFill>
                  <a:srgbClr val="262626"/>
                </a:solidFill>
                <a:latin typeface="Benton Sans Book"/>
              </a:rPr>
              <a:t>Alex Young is eager to share our findings with the scientific community. </a:t>
            </a:r>
            <a:endParaRPr lang="en-US" sz="2400" dirty="0" smtClean="0">
              <a:solidFill>
                <a:srgbClr val="262626"/>
              </a:solidFill>
              <a:latin typeface="Benton Sans Book"/>
            </a:endParaRPr>
          </a:p>
          <a:p>
            <a:endParaRPr lang="en-US" sz="2400" dirty="0">
              <a:solidFill>
                <a:srgbClr val="262626"/>
              </a:solidFill>
              <a:latin typeface="Benton Sans Book"/>
            </a:endParaRPr>
          </a:p>
          <a:p>
            <a:r>
              <a:rPr lang="en-US" sz="2400" dirty="0" smtClean="0">
                <a:solidFill>
                  <a:srgbClr val="262626"/>
                </a:solidFill>
                <a:latin typeface="Benton Sans Book"/>
              </a:rPr>
              <a:t>We </a:t>
            </a:r>
            <a:r>
              <a:rPr lang="en-US" sz="2400" dirty="0">
                <a:solidFill>
                  <a:srgbClr val="262626"/>
                </a:solidFill>
                <a:latin typeface="Benton Sans Book"/>
              </a:rPr>
              <a:t>will continue to prepare to write an argument for the claim we think is best supported by using the Reasoning Tool. </a:t>
            </a:r>
            <a:endParaRPr lang="en-US" sz="2400" dirty="0" smtClean="0">
              <a:solidFill>
                <a:srgbClr val="262626"/>
              </a:solidFill>
              <a:latin typeface="Benton Sans Book"/>
            </a:endParaRPr>
          </a:p>
          <a:p>
            <a:endParaRPr lang="en-US" sz="2400" dirty="0">
              <a:solidFill>
                <a:srgbClr val="262626"/>
              </a:solidFill>
              <a:latin typeface="Benton Sans Book"/>
            </a:endParaRPr>
          </a:p>
          <a:p>
            <a:r>
              <a:rPr lang="en-US" sz="2400" dirty="0" smtClean="0">
                <a:solidFill>
                  <a:srgbClr val="262626"/>
                </a:solidFill>
                <a:latin typeface="Benton Sans Book"/>
              </a:rPr>
              <a:t>The </a:t>
            </a:r>
            <a:r>
              <a:rPr lang="en-US" sz="2400" dirty="0">
                <a:solidFill>
                  <a:srgbClr val="262626"/>
                </a:solidFill>
                <a:latin typeface="Benton Sans Book"/>
              </a:rPr>
              <a:t>Reasoning Tool will help us connect the evidence we have collected from the histograms and the article to a claim about why the newt population has changed so much.</a:t>
            </a:r>
            <a:endParaRPr lang="en-US" sz="2400" dirty="0"/>
          </a:p>
        </p:txBody>
      </p:sp>
      <p:grpSp>
        <p:nvGrpSpPr>
          <p:cNvPr id="4" name="Group 3"/>
          <p:cNvGrpSpPr/>
          <p:nvPr/>
        </p:nvGrpSpPr>
        <p:grpSpPr>
          <a:xfrm>
            <a:off x="8398954" y="4211364"/>
            <a:ext cx="3597428" cy="2438539"/>
            <a:chOff x="7315199" y="2765990"/>
            <a:chExt cx="3048614" cy="1779103"/>
          </a:xfrm>
        </p:grpSpPr>
        <p:pic>
          <p:nvPicPr>
            <p:cNvPr id="6" name="Picture 2" descr="https://assets-prdd.learning.amplify.com/damAssets/f8577bb7-7181-47bb-9ba1-f99b4823ba1b/24dc6d2a-abde-4be0-8ade-672226912973/MSSCI_MEE_CU_153.png"/>
            <p:cNvPicPr>
              <a:picLocks noChangeAspect="1" noChangeArrowheads="1"/>
            </p:cNvPicPr>
            <p:nvPr/>
          </p:nvPicPr>
          <p:blipFill rotWithShape="1">
            <a:blip r:embed="rId4">
              <a:extLst>
                <a:ext uri="{28A0092B-C50C-407E-A947-70E740481C1C}">
                  <a14:useLocalDpi xmlns:a14="http://schemas.microsoft.com/office/drawing/2010/main" val="0"/>
                </a:ext>
              </a:extLst>
            </a:blip>
            <a:srcRect l="7630" t="5493" r="7637" b="73240"/>
            <a:stretch/>
          </p:blipFill>
          <p:spPr bwMode="auto">
            <a:xfrm>
              <a:off x="7315199" y="2765990"/>
              <a:ext cx="3048614" cy="500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https://assets-prdd.learning.amplify.com/damAssets/f8577bb7-7181-47bb-9ba1-f99b4823ba1b/24dc6d2a-abde-4be0-8ade-672226912973/MSSCI_MEE_CU_153.png"/>
            <p:cNvPicPr>
              <a:picLocks noChangeAspect="1" noChangeArrowheads="1"/>
            </p:cNvPicPr>
            <p:nvPr/>
          </p:nvPicPr>
          <p:blipFill rotWithShape="1">
            <a:blip r:embed="rId4">
              <a:extLst>
                <a:ext uri="{28A0092B-C50C-407E-A947-70E740481C1C}">
                  <a14:useLocalDpi xmlns:a14="http://schemas.microsoft.com/office/drawing/2010/main" val="0"/>
                </a:ext>
              </a:extLst>
            </a:blip>
            <a:srcRect l="7630" t="33023" r="7637" b="12670"/>
            <a:stretch/>
          </p:blipFill>
          <p:spPr bwMode="auto">
            <a:xfrm>
              <a:off x="7315199" y="3266642"/>
              <a:ext cx="3048614" cy="1278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a:blip r:embed="rId5"/>
          <a:stretch>
            <a:fillRect/>
          </a:stretch>
        </p:blipFill>
        <p:spPr>
          <a:xfrm>
            <a:off x="6510670" y="1379768"/>
            <a:ext cx="2652441" cy="183538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a:stretch>
            <a:fillRect/>
          </a:stretch>
        </p:blipFill>
        <p:spPr>
          <a:xfrm>
            <a:off x="9336440" y="1969611"/>
            <a:ext cx="2533430" cy="1977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537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33700" y="220592"/>
            <a:ext cx="9062682" cy="625569"/>
          </a:xfrm>
          <a:prstGeom prst="rect">
            <a:avLst/>
          </a:prstGeom>
          <a:solidFill>
            <a:srgbClr val="CC00FF"/>
          </a:solidFill>
          <a:ln>
            <a:solidFill>
              <a:srgbClr val="00206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2.4.3: Student Discussion</a:t>
            </a:r>
          </a:p>
          <a:p>
            <a:r>
              <a:rPr lang="en-US" sz="2400" dirty="0"/>
              <a:t>Reasoning About the Rough-Skinned Newts</a:t>
            </a:r>
            <a:endParaRPr lang="en-US" sz="1400" dirty="0"/>
          </a:p>
        </p:txBody>
      </p:sp>
      <p:pic>
        <p:nvPicPr>
          <p:cNvPr id="3" name="Picture 2"/>
          <p:cNvPicPr>
            <a:picLocks noChangeAspect="1"/>
          </p:cNvPicPr>
          <p:nvPr/>
        </p:nvPicPr>
        <p:blipFill>
          <a:blip r:embed="rId2"/>
          <a:stretch>
            <a:fillRect/>
          </a:stretch>
        </p:blipFill>
        <p:spPr>
          <a:xfrm>
            <a:off x="122332" y="220592"/>
            <a:ext cx="2702755" cy="625569"/>
          </a:xfrm>
          <a:prstGeom prst="rect">
            <a:avLst/>
          </a:prstGeom>
          <a:ln w="38100">
            <a:solidFill>
              <a:srgbClr val="FF0000"/>
            </a:solidFill>
          </a:ln>
        </p:spPr>
      </p:pic>
      <p:pic>
        <p:nvPicPr>
          <p:cNvPr id="4098" name="Picture 2" descr="https://assets-prdd.learning.amplify.com/damAssets/f8577bb7-7181-47bb-9ba1-f99b4823ba1b/24dc6d2a-abde-4be0-8ade-672226912973/MSSCI_MEE_CU_153.png"/>
          <p:cNvPicPr>
            <a:picLocks noChangeAspect="1" noChangeArrowheads="1"/>
          </p:cNvPicPr>
          <p:nvPr/>
        </p:nvPicPr>
        <p:blipFill rotWithShape="1">
          <a:blip r:embed="rId3">
            <a:extLst>
              <a:ext uri="{28A0092B-C50C-407E-A947-70E740481C1C}">
                <a14:useLocalDpi xmlns:a14="http://schemas.microsoft.com/office/drawing/2010/main" val="0"/>
              </a:ext>
            </a:extLst>
          </a:blip>
          <a:srcRect l="7630" t="5493" r="7637" b="73240"/>
          <a:stretch/>
        </p:blipFill>
        <p:spPr bwMode="auto">
          <a:xfrm>
            <a:off x="5295900" y="1600022"/>
            <a:ext cx="64960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assets-prdd.learning.amplify.com/damAssets/f8577bb7-7181-47bb-9ba1-f99b4823ba1b/24dc6d2a-abde-4be0-8ade-672226912973/MSSCI_MEE_CU_153.png"/>
          <p:cNvPicPr>
            <a:picLocks noChangeAspect="1" noChangeArrowheads="1"/>
          </p:cNvPicPr>
          <p:nvPr/>
        </p:nvPicPr>
        <p:blipFill rotWithShape="1">
          <a:blip r:embed="rId3">
            <a:extLst>
              <a:ext uri="{28A0092B-C50C-407E-A947-70E740481C1C}">
                <a14:useLocalDpi xmlns:a14="http://schemas.microsoft.com/office/drawing/2010/main" val="0"/>
              </a:ext>
            </a:extLst>
          </a:blip>
          <a:srcRect l="7630" t="33023" r="7637" b="12670"/>
          <a:stretch/>
        </p:blipFill>
        <p:spPr bwMode="auto">
          <a:xfrm>
            <a:off x="5295900" y="2479507"/>
            <a:ext cx="6496050" cy="2724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2332" y="5295662"/>
            <a:ext cx="11874050" cy="1200329"/>
          </a:xfrm>
          <a:prstGeom prst="rect">
            <a:avLst/>
          </a:prstGeom>
        </p:spPr>
        <p:txBody>
          <a:bodyPr wrap="square">
            <a:spAutoFit/>
          </a:bodyPr>
          <a:lstStyle/>
          <a:p>
            <a:r>
              <a:rPr lang="en-US" sz="2400" dirty="0">
                <a:solidFill>
                  <a:srgbClr val="262626"/>
                </a:solidFill>
                <a:latin typeface="Benton Sans Book"/>
              </a:rPr>
              <a:t>It can be challenging to clearly say how evidence supports or goes against a claim; however, the process of reasoning is what strengthens a scientific argument or explanation.</a:t>
            </a:r>
            <a:endParaRPr lang="en-US" sz="2400" dirty="0"/>
          </a:p>
        </p:txBody>
      </p:sp>
      <p:sp>
        <p:nvSpPr>
          <p:cNvPr id="8" name="Rectangle 7"/>
          <p:cNvSpPr/>
          <p:nvPr/>
        </p:nvSpPr>
        <p:spPr>
          <a:xfrm>
            <a:off x="146577" y="1600022"/>
            <a:ext cx="5173568" cy="3416320"/>
          </a:xfrm>
          <a:prstGeom prst="rect">
            <a:avLst/>
          </a:prstGeom>
        </p:spPr>
        <p:txBody>
          <a:bodyPr wrap="square">
            <a:spAutoFit/>
          </a:bodyPr>
          <a:lstStyle/>
          <a:p>
            <a:r>
              <a:rPr lang="en-US" sz="2400" dirty="0" smtClean="0"/>
              <a:t>Remember that </a:t>
            </a:r>
            <a:r>
              <a:rPr lang="en-US" sz="2400" dirty="0"/>
              <a:t>reasoning is the process of connecting evidence to a claim in a scientific argument. </a:t>
            </a:r>
            <a:endParaRPr lang="en-US" sz="2400" dirty="0" smtClean="0"/>
          </a:p>
          <a:p>
            <a:endParaRPr lang="en-US" sz="2400" dirty="0"/>
          </a:p>
          <a:p>
            <a:r>
              <a:rPr lang="en-US" sz="2400" dirty="0" smtClean="0"/>
              <a:t>Scientists </a:t>
            </a:r>
            <a:r>
              <a:rPr lang="en-US" sz="2400" dirty="0"/>
              <a:t>use what they know about science to make these connections, and it is an important practice of science to make reasoning clear in a scientific argument.</a:t>
            </a:r>
            <a:endParaRPr lang="en-US" sz="3200" dirty="0"/>
          </a:p>
        </p:txBody>
      </p:sp>
    </p:spTree>
    <p:extLst>
      <p:ext uri="{BB962C8B-B14F-4D97-AF65-F5344CB8AC3E}">
        <p14:creationId xmlns:p14="http://schemas.microsoft.com/office/powerpoint/2010/main" val="1013526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33700" y="220592"/>
            <a:ext cx="9062682" cy="625569"/>
          </a:xfrm>
          <a:prstGeom prst="rect">
            <a:avLst/>
          </a:prstGeom>
          <a:solidFill>
            <a:srgbClr val="CC00FF"/>
          </a:solidFill>
          <a:ln>
            <a:solidFill>
              <a:srgbClr val="00206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2.4.3: Student Discussion</a:t>
            </a:r>
          </a:p>
          <a:p>
            <a:r>
              <a:rPr lang="en-US" sz="2400" dirty="0"/>
              <a:t>Reasoning About the Rough-Skinned Newts</a:t>
            </a:r>
            <a:endParaRPr lang="en-US" sz="1400" dirty="0"/>
          </a:p>
        </p:txBody>
      </p:sp>
      <p:pic>
        <p:nvPicPr>
          <p:cNvPr id="3" name="Picture 2"/>
          <p:cNvPicPr>
            <a:picLocks noChangeAspect="1"/>
          </p:cNvPicPr>
          <p:nvPr/>
        </p:nvPicPr>
        <p:blipFill>
          <a:blip r:embed="rId2"/>
          <a:stretch>
            <a:fillRect/>
          </a:stretch>
        </p:blipFill>
        <p:spPr>
          <a:xfrm>
            <a:off x="122332" y="220592"/>
            <a:ext cx="2702755" cy="625569"/>
          </a:xfrm>
          <a:prstGeom prst="rect">
            <a:avLst/>
          </a:prstGeom>
          <a:ln w="38100">
            <a:solidFill>
              <a:srgbClr val="FF0000"/>
            </a:solidFill>
          </a:ln>
        </p:spPr>
      </p:pic>
      <p:sp>
        <p:nvSpPr>
          <p:cNvPr id="2" name="Rectangle 1"/>
          <p:cNvSpPr/>
          <p:nvPr/>
        </p:nvSpPr>
        <p:spPr>
          <a:xfrm>
            <a:off x="6509981" y="2276385"/>
            <a:ext cx="5486401" cy="4339650"/>
          </a:xfrm>
          <a:prstGeom prst="rect">
            <a:avLst/>
          </a:prstGeom>
        </p:spPr>
        <p:txBody>
          <a:bodyPr wrap="square">
            <a:spAutoFit/>
          </a:bodyPr>
          <a:lstStyle/>
          <a:p>
            <a:r>
              <a:rPr lang="en-US" sz="2400" dirty="0" smtClean="0"/>
              <a:t>Even </a:t>
            </a:r>
            <a:r>
              <a:rPr lang="en-US" sz="2400" dirty="0"/>
              <a:t>if you feel sure about this claim, you still have more work to do: it is not sufficient to simply tell Alex Young which claim is supported by the evidence, you need to explain why that claim is supported by the evidence. </a:t>
            </a:r>
            <a:endParaRPr lang="en-US" sz="2400" dirty="0" smtClean="0"/>
          </a:p>
          <a:p>
            <a:endParaRPr lang="en-US" sz="1600" dirty="0"/>
          </a:p>
          <a:p>
            <a:r>
              <a:rPr lang="en-US" sz="2400" dirty="0" smtClean="0"/>
              <a:t>Without </a:t>
            </a:r>
            <a:r>
              <a:rPr lang="en-US" sz="2400" dirty="0"/>
              <a:t>this explanation, your arguments would not be convincing. </a:t>
            </a:r>
            <a:endParaRPr lang="en-US" sz="2400" dirty="0" smtClean="0"/>
          </a:p>
          <a:p>
            <a:endParaRPr lang="en-US" dirty="0"/>
          </a:p>
          <a:p>
            <a:r>
              <a:rPr lang="en-US" sz="2400" dirty="0" smtClean="0"/>
              <a:t>The </a:t>
            </a:r>
            <a:r>
              <a:rPr lang="en-US" sz="2400" dirty="0"/>
              <a:t>Reasoning Tool will help you with this important thinking.</a:t>
            </a:r>
          </a:p>
        </p:txBody>
      </p:sp>
      <p:sp>
        <p:nvSpPr>
          <p:cNvPr id="4" name="Rectangle 3"/>
          <p:cNvSpPr/>
          <p:nvPr/>
        </p:nvSpPr>
        <p:spPr>
          <a:xfrm>
            <a:off x="122332" y="1244843"/>
            <a:ext cx="11874050" cy="830997"/>
          </a:xfrm>
          <a:prstGeom prst="rect">
            <a:avLst/>
          </a:prstGeom>
        </p:spPr>
        <p:txBody>
          <a:bodyPr wrap="square">
            <a:spAutoFit/>
          </a:bodyPr>
          <a:lstStyle/>
          <a:p>
            <a:r>
              <a:rPr lang="en-US" sz="2400" b="1" dirty="0"/>
              <a:t>You will use the Reasoning Tool to connect the evidence you have collected to your newly revised claim</a:t>
            </a:r>
            <a:r>
              <a:rPr lang="en-US" sz="2400" b="1" dirty="0" smtClean="0"/>
              <a:t>.</a:t>
            </a:r>
            <a:endParaRPr lang="en-US" sz="2400" b="1" dirty="0"/>
          </a:p>
        </p:txBody>
      </p:sp>
      <p:pic>
        <p:nvPicPr>
          <p:cNvPr id="6" name="Picture 5"/>
          <p:cNvPicPr>
            <a:picLocks noChangeAspect="1"/>
          </p:cNvPicPr>
          <p:nvPr/>
        </p:nvPicPr>
        <p:blipFill>
          <a:blip r:embed="rId3"/>
          <a:stretch>
            <a:fillRect/>
          </a:stretch>
        </p:blipFill>
        <p:spPr>
          <a:xfrm>
            <a:off x="122332" y="2549978"/>
            <a:ext cx="6038927" cy="4179839"/>
          </a:xfrm>
          <a:prstGeom prst="rect">
            <a:avLst/>
          </a:prstGeom>
          <a:ln>
            <a:noFill/>
          </a:ln>
          <a:effectLst>
            <a:outerShdw blurRad="292100" dist="139700" dir="2700000" algn="tl" rotWithShape="0">
              <a:srgbClr val="333333">
                <a:alpha val="65000"/>
              </a:srgbClr>
            </a:outerShdw>
          </a:effectLst>
        </p:spPr>
      </p:pic>
      <p:sp>
        <p:nvSpPr>
          <p:cNvPr id="8" name="Down Arrow 7"/>
          <p:cNvSpPr/>
          <p:nvPr/>
        </p:nvSpPr>
        <p:spPr>
          <a:xfrm>
            <a:off x="803564" y="2481515"/>
            <a:ext cx="235527" cy="384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1999" y="2144303"/>
            <a:ext cx="4585855" cy="371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Evidence is already written down</a:t>
            </a:r>
            <a:endParaRPr lang="en-US" sz="2400" dirty="0"/>
          </a:p>
        </p:txBody>
      </p:sp>
    </p:spTree>
    <p:extLst>
      <p:ext uri="{BB962C8B-B14F-4D97-AF65-F5344CB8AC3E}">
        <p14:creationId xmlns:p14="http://schemas.microsoft.com/office/powerpoint/2010/main" val="2517083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712" y="179119"/>
            <a:ext cx="2431464" cy="722217"/>
          </a:xfrm>
          <a:prstGeom prst="rect">
            <a:avLst/>
          </a:prstGeom>
          <a:ln w="38100">
            <a:solidFill>
              <a:srgbClr val="FF0000"/>
            </a:solidFill>
          </a:ln>
        </p:spPr>
      </p:pic>
      <p:sp>
        <p:nvSpPr>
          <p:cNvPr id="5" name="Title 1"/>
          <p:cNvSpPr txBox="1">
            <a:spLocks/>
          </p:cNvSpPr>
          <p:nvPr/>
        </p:nvSpPr>
        <p:spPr>
          <a:xfrm>
            <a:off x="2695194" y="188421"/>
            <a:ext cx="9226250" cy="722217"/>
          </a:xfrm>
          <a:prstGeom prst="rect">
            <a:avLst/>
          </a:prstGeom>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5400" dirty="0" smtClean="0"/>
              <a:t>2.4.1: WARM-UP</a:t>
            </a:r>
            <a:endParaRPr lang="en-US" sz="5400" dirty="0"/>
          </a:p>
        </p:txBody>
      </p:sp>
      <p:sp>
        <p:nvSpPr>
          <p:cNvPr id="7" name="Rectangle 6"/>
          <p:cNvSpPr/>
          <p:nvPr/>
        </p:nvSpPr>
        <p:spPr>
          <a:xfrm>
            <a:off x="91712" y="1136296"/>
            <a:ext cx="11829732"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t>R</a:t>
            </a:r>
            <a:r>
              <a:rPr lang="en-US" sz="2400" dirty="0" smtClean="0"/>
              <a:t>evisit </a:t>
            </a:r>
            <a:r>
              <a:rPr lang="en-US" sz="2400" dirty="0"/>
              <a:t>the visual representation from “The Deadly Dare” and prepare for </a:t>
            </a:r>
            <a:r>
              <a:rPr lang="en-US" sz="2400" dirty="0" smtClean="0"/>
              <a:t>your </a:t>
            </a:r>
            <a:r>
              <a:rPr lang="en-US" sz="2400" dirty="0"/>
              <a:t>second read</a:t>
            </a:r>
            <a:r>
              <a:rPr lang="en-US" sz="2400" dirty="0" smtClean="0"/>
              <a:t>.</a:t>
            </a:r>
            <a:endParaRPr lang="en-US" sz="3200" dirty="0" smtClean="0"/>
          </a:p>
        </p:txBody>
      </p:sp>
      <p:pic>
        <p:nvPicPr>
          <p:cNvPr id="3" name="Picture 2"/>
          <p:cNvPicPr>
            <a:picLocks noChangeAspect="1"/>
          </p:cNvPicPr>
          <p:nvPr/>
        </p:nvPicPr>
        <p:blipFill>
          <a:blip r:embed="rId3"/>
          <a:stretch>
            <a:fillRect/>
          </a:stretch>
        </p:blipFill>
        <p:spPr>
          <a:xfrm>
            <a:off x="91711" y="1719534"/>
            <a:ext cx="11829733" cy="5019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2443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33700" y="220592"/>
            <a:ext cx="9062682" cy="625569"/>
          </a:xfrm>
          <a:prstGeom prst="rect">
            <a:avLst/>
          </a:prstGeom>
          <a:solidFill>
            <a:srgbClr val="CC00FF"/>
          </a:solidFill>
          <a:ln>
            <a:solidFill>
              <a:srgbClr val="00206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2.4.3: Student Discussion</a:t>
            </a:r>
          </a:p>
          <a:p>
            <a:r>
              <a:rPr lang="en-US" sz="2400" dirty="0"/>
              <a:t>Reasoning About the Rough-Skinned Newts</a:t>
            </a:r>
            <a:endParaRPr lang="en-US" sz="1400" dirty="0"/>
          </a:p>
        </p:txBody>
      </p:sp>
      <p:pic>
        <p:nvPicPr>
          <p:cNvPr id="3" name="Picture 2"/>
          <p:cNvPicPr>
            <a:picLocks noChangeAspect="1"/>
          </p:cNvPicPr>
          <p:nvPr/>
        </p:nvPicPr>
        <p:blipFill>
          <a:blip r:embed="rId2"/>
          <a:stretch>
            <a:fillRect/>
          </a:stretch>
        </p:blipFill>
        <p:spPr>
          <a:xfrm>
            <a:off x="122332" y="220592"/>
            <a:ext cx="2702755" cy="625569"/>
          </a:xfrm>
          <a:prstGeom prst="rect">
            <a:avLst/>
          </a:prstGeom>
          <a:ln w="38100">
            <a:solidFill>
              <a:srgbClr val="FF0000"/>
            </a:solidFill>
          </a:ln>
        </p:spPr>
      </p:pic>
      <p:sp>
        <p:nvSpPr>
          <p:cNvPr id="2" name="Rectangle 1"/>
          <p:cNvSpPr/>
          <p:nvPr/>
        </p:nvSpPr>
        <p:spPr>
          <a:xfrm>
            <a:off x="122332" y="1457994"/>
            <a:ext cx="11874050" cy="461665"/>
          </a:xfrm>
          <a:prstGeom prst="rect">
            <a:avLst/>
          </a:prstGeom>
        </p:spPr>
        <p:txBody>
          <a:bodyPr wrap="square">
            <a:spAutoFit/>
          </a:bodyPr>
          <a:lstStyle/>
          <a:p>
            <a:r>
              <a:rPr lang="en-US" sz="2400" b="1" dirty="0" smtClean="0"/>
              <a:t>Using our claim in our Reasoning Tool: </a:t>
            </a:r>
            <a:endParaRPr lang="en-US" sz="2400" dirty="0"/>
          </a:p>
        </p:txBody>
      </p:sp>
      <p:pic>
        <p:nvPicPr>
          <p:cNvPr id="4" name="Picture 3"/>
          <p:cNvPicPr>
            <a:picLocks noChangeAspect="1"/>
          </p:cNvPicPr>
          <p:nvPr/>
        </p:nvPicPr>
        <p:blipFill rotWithShape="1">
          <a:blip r:embed="rId3"/>
          <a:srcRect r="41108" b="67527"/>
          <a:stretch/>
        </p:blipFill>
        <p:spPr>
          <a:xfrm>
            <a:off x="122333" y="2000250"/>
            <a:ext cx="5135468" cy="1514474"/>
          </a:xfrm>
          <a:prstGeom prst="rect">
            <a:avLst/>
          </a:prstGeom>
        </p:spPr>
      </p:pic>
      <p:sp>
        <p:nvSpPr>
          <p:cNvPr id="8" name="Rectangle 7"/>
          <p:cNvSpPr/>
          <p:nvPr/>
        </p:nvSpPr>
        <p:spPr>
          <a:xfrm>
            <a:off x="7283162" y="4426624"/>
            <a:ext cx="4575463" cy="1938992"/>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a:spAutoFit/>
          </a:bodyPr>
          <a:lstStyle/>
          <a:p>
            <a:r>
              <a:rPr lang="en-US" sz="2400" dirty="0"/>
              <a:t>"Poison Level 10 is the most common because the newts with this trait were able to live longer and reproduce more than other newts.”</a:t>
            </a:r>
          </a:p>
        </p:txBody>
      </p:sp>
      <p:pic>
        <p:nvPicPr>
          <p:cNvPr id="9" name="Picture 8"/>
          <p:cNvPicPr>
            <a:picLocks noChangeAspect="1"/>
          </p:cNvPicPr>
          <p:nvPr/>
        </p:nvPicPr>
        <p:blipFill rotWithShape="1">
          <a:blip r:embed="rId3"/>
          <a:srcRect l="60639" r="26171" b="67527"/>
          <a:stretch/>
        </p:blipFill>
        <p:spPr>
          <a:xfrm>
            <a:off x="5391800" y="2000249"/>
            <a:ext cx="1566213" cy="1514475"/>
          </a:xfrm>
          <a:prstGeom prst="rect">
            <a:avLst/>
          </a:prstGeom>
        </p:spPr>
      </p:pic>
      <p:pic>
        <p:nvPicPr>
          <p:cNvPr id="10" name="Picture 9"/>
          <p:cNvPicPr>
            <a:picLocks noChangeAspect="1"/>
          </p:cNvPicPr>
          <p:nvPr/>
        </p:nvPicPr>
        <p:blipFill rotWithShape="1">
          <a:blip r:embed="rId3"/>
          <a:srcRect l="80126" r="261" b="67527"/>
          <a:stretch/>
        </p:blipFill>
        <p:spPr>
          <a:xfrm>
            <a:off x="7092012" y="2000249"/>
            <a:ext cx="4904370" cy="1514475"/>
          </a:xfrm>
          <a:prstGeom prst="rect">
            <a:avLst/>
          </a:prstGeom>
        </p:spPr>
      </p:pic>
      <p:sp>
        <p:nvSpPr>
          <p:cNvPr id="6" name="Rectangle 5"/>
          <p:cNvSpPr/>
          <p:nvPr/>
        </p:nvSpPr>
        <p:spPr>
          <a:xfrm>
            <a:off x="7283162" y="2729894"/>
            <a:ext cx="4575463" cy="1569660"/>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a:spAutoFit/>
          </a:bodyPr>
          <a:lstStyle/>
          <a:p>
            <a:r>
              <a:rPr lang="en-US" sz="2400" dirty="0"/>
              <a:t>“The newt population became more poisonous because the snakes in this environment caused poison to be an adaptive </a:t>
            </a:r>
            <a:r>
              <a:rPr lang="en-US" sz="2400" dirty="0" smtClean="0"/>
              <a:t>trait,</a:t>
            </a:r>
            <a:endParaRPr lang="en-US" sz="2400" dirty="0"/>
          </a:p>
        </p:txBody>
      </p:sp>
      <p:sp>
        <p:nvSpPr>
          <p:cNvPr id="11" name="Rectangle 10"/>
          <p:cNvSpPr/>
          <p:nvPr/>
        </p:nvSpPr>
        <p:spPr>
          <a:xfrm>
            <a:off x="122332" y="2702478"/>
            <a:ext cx="5155168" cy="156966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solidFill>
                  <a:srgbClr val="262626"/>
                </a:solidFill>
                <a:latin typeface="Benton Sans Book"/>
              </a:rPr>
              <a:t>A. Sometime between 50 generations ago and today, snakes became part of this newt population’s environment.</a:t>
            </a:r>
            <a:endParaRPr lang="en-US" sz="2400" dirty="0"/>
          </a:p>
        </p:txBody>
      </p:sp>
      <p:sp>
        <p:nvSpPr>
          <p:cNvPr id="7" name="Rectangle 6"/>
          <p:cNvSpPr/>
          <p:nvPr/>
        </p:nvSpPr>
        <p:spPr>
          <a:xfrm>
            <a:off x="11037566" y="3810473"/>
            <a:ext cx="821059" cy="461665"/>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a:spAutoFit/>
          </a:bodyPr>
          <a:lstStyle/>
          <a:p>
            <a:r>
              <a:rPr lang="en-US" sz="2400" dirty="0"/>
              <a:t> </a:t>
            </a:r>
            <a:r>
              <a:rPr lang="en-US" sz="2400" dirty="0" smtClean="0"/>
              <a:t>and</a:t>
            </a:r>
            <a:r>
              <a:rPr lang="en-US" sz="2400" dirty="0"/>
              <a:t>"</a:t>
            </a:r>
          </a:p>
        </p:txBody>
      </p:sp>
    </p:spTree>
    <p:extLst>
      <p:ext uri="{BB962C8B-B14F-4D97-AF65-F5344CB8AC3E}">
        <p14:creationId xmlns:p14="http://schemas.microsoft.com/office/powerpoint/2010/main" val="276298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33700" y="220592"/>
            <a:ext cx="9062682" cy="625569"/>
          </a:xfrm>
          <a:prstGeom prst="rect">
            <a:avLst/>
          </a:prstGeom>
          <a:solidFill>
            <a:srgbClr val="CC00FF"/>
          </a:solidFill>
          <a:ln>
            <a:solidFill>
              <a:srgbClr val="00206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2.4.3: Student Discussion</a:t>
            </a:r>
          </a:p>
          <a:p>
            <a:r>
              <a:rPr lang="en-US" sz="2400" dirty="0"/>
              <a:t>Reasoning About the Rough-Skinned Newts</a:t>
            </a:r>
            <a:endParaRPr lang="en-US" sz="1400" dirty="0"/>
          </a:p>
        </p:txBody>
      </p:sp>
      <p:pic>
        <p:nvPicPr>
          <p:cNvPr id="3" name="Picture 2"/>
          <p:cNvPicPr>
            <a:picLocks noChangeAspect="1"/>
          </p:cNvPicPr>
          <p:nvPr/>
        </p:nvPicPr>
        <p:blipFill>
          <a:blip r:embed="rId2"/>
          <a:stretch>
            <a:fillRect/>
          </a:stretch>
        </p:blipFill>
        <p:spPr>
          <a:xfrm>
            <a:off x="122332" y="220592"/>
            <a:ext cx="2702755" cy="625569"/>
          </a:xfrm>
          <a:prstGeom prst="rect">
            <a:avLst/>
          </a:prstGeom>
          <a:ln w="38100">
            <a:solidFill>
              <a:srgbClr val="FF0000"/>
            </a:solidFill>
          </a:ln>
        </p:spPr>
      </p:pic>
      <p:pic>
        <p:nvPicPr>
          <p:cNvPr id="9" name="Picture 8"/>
          <p:cNvPicPr>
            <a:picLocks noChangeAspect="1"/>
          </p:cNvPicPr>
          <p:nvPr/>
        </p:nvPicPr>
        <p:blipFill rotWithShape="1">
          <a:blip r:embed="rId3"/>
          <a:srcRect l="60639" r="26171" b="85450"/>
          <a:stretch/>
        </p:blipFill>
        <p:spPr>
          <a:xfrm>
            <a:off x="4426768" y="4270990"/>
            <a:ext cx="2375814" cy="643910"/>
          </a:xfrm>
          <a:prstGeom prst="rect">
            <a:avLst/>
          </a:prstGeom>
        </p:spPr>
      </p:pic>
      <p:pic>
        <p:nvPicPr>
          <p:cNvPr id="10" name="Picture 9"/>
          <p:cNvPicPr>
            <a:picLocks noChangeAspect="1"/>
          </p:cNvPicPr>
          <p:nvPr/>
        </p:nvPicPr>
        <p:blipFill rotWithShape="1">
          <a:blip r:embed="rId3"/>
          <a:srcRect l="80126" t="6295" r="261" b="67527"/>
          <a:stretch/>
        </p:blipFill>
        <p:spPr>
          <a:xfrm>
            <a:off x="9553792" y="2544251"/>
            <a:ext cx="2442590" cy="1220917"/>
          </a:xfrm>
          <a:prstGeom prst="rect">
            <a:avLst/>
          </a:prstGeom>
        </p:spPr>
      </p:pic>
      <p:sp>
        <p:nvSpPr>
          <p:cNvPr id="6" name="Rectangle 5"/>
          <p:cNvSpPr/>
          <p:nvPr/>
        </p:nvSpPr>
        <p:spPr>
          <a:xfrm>
            <a:off x="9571612" y="3039989"/>
            <a:ext cx="2446348" cy="369331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“The newt population became more poisonous because the snakes in this environment caused poison to be an adaptive </a:t>
            </a:r>
            <a:r>
              <a:rPr lang="en-US" dirty="0" smtClean="0"/>
              <a:t>trait, and </a:t>
            </a:r>
            <a:r>
              <a:rPr lang="en-US" dirty="0"/>
              <a:t>Poison Level 10 is the most common because the newts with this trait were able to live longer and reproduce more than other newts</a:t>
            </a:r>
            <a:r>
              <a:rPr lang="en-US" dirty="0" smtClean="0"/>
              <a:t>.”</a:t>
            </a:r>
            <a:endParaRPr lang="en-US" dirty="0"/>
          </a:p>
        </p:txBody>
      </p:sp>
      <p:grpSp>
        <p:nvGrpSpPr>
          <p:cNvPr id="12" name="Group 11"/>
          <p:cNvGrpSpPr/>
          <p:nvPr/>
        </p:nvGrpSpPr>
        <p:grpSpPr>
          <a:xfrm>
            <a:off x="122333" y="4323325"/>
            <a:ext cx="4186432" cy="2409983"/>
            <a:chOff x="122332" y="2276632"/>
            <a:chExt cx="5155168" cy="1995506"/>
          </a:xfrm>
        </p:grpSpPr>
        <p:pic>
          <p:nvPicPr>
            <p:cNvPr id="4" name="Picture 3"/>
            <p:cNvPicPr>
              <a:picLocks noChangeAspect="1"/>
            </p:cNvPicPr>
            <p:nvPr/>
          </p:nvPicPr>
          <p:blipFill rotWithShape="1">
            <a:blip r:embed="rId3"/>
            <a:srcRect t="5926" r="41108" b="67527"/>
            <a:stretch/>
          </p:blipFill>
          <p:spPr>
            <a:xfrm>
              <a:off x="122333" y="2276632"/>
              <a:ext cx="5135468" cy="1238091"/>
            </a:xfrm>
            <a:prstGeom prst="rect">
              <a:avLst/>
            </a:prstGeom>
          </p:spPr>
        </p:pic>
        <p:sp>
          <p:nvSpPr>
            <p:cNvPr id="11" name="Rectangle 10"/>
            <p:cNvSpPr/>
            <p:nvPr/>
          </p:nvSpPr>
          <p:spPr>
            <a:xfrm>
              <a:off x="122332" y="2702478"/>
              <a:ext cx="5155168" cy="156966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solidFill>
                    <a:srgbClr val="262626"/>
                  </a:solidFill>
                  <a:latin typeface="Benton Sans Book"/>
                </a:rPr>
                <a:t>A. Sometime between 50 generations ago and today, snakes became part of this newt population’s environment.</a:t>
              </a:r>
              <a:endParaRPr lang="en-US" sz="2400" dirty="0"/>
            </a:p>
          </p:txBody>
        </p:sp>
      </p:grpSp>
      <p:sp>
        <p:nvSpPr>
          <p:cNvPr id="13" name="Rectangle 12"/>
          <p:cNvSpPr/>
          <p:nvPr/>
        </p:nvSpPr>
        <p:spPr>
          <a:xfrm>
            <a:off x="122332" y="1713015"/>
            <a:ext cx="11895887" cy="830997"/>
          </a:xfrm>
          <a:prstGeom prst="rect">
            <a:avLst/>
          </a:prstGeom>
        </p:spPr>
        <p:txBody>
          <a:bodyPr wrap="square">
            <a:spAutoFit/>
          </a:bodyPr>
          <a:lstStyle/>
          <a:p>
            <a:r>
              <a:rPr lang="en-US" sz="2400" dirty="0"/>
              <a:t>The reasoning or thinking I'd need to do to connect this evidence to our new claim has to do with what I know about environments and how they cause different effects in populations. </a:t>
            </a:r>
            <a:endParaRPr lang="en-US" sz="2400" dirty="0" smtClean="0"/>
          </a:p>
        </p:txBody>
      </p:sp>
      <p:sp>
        <p:nvSpPr>
          <p:cNvPr id="14" name="Rectangle 13"/>
          <p:cNvSpPr/>
          <p:nvPr/>
        </p:nvSpPr>
        <p:spPr>
          <a:xfrm>
            <a:off x="122332" y="2625474"/>
            <a:ext cx="9313402" cy="1754326"/>
          </a:xfrm>
          <a:prstGeom prst="rect">
            <a:avLst/>
          </a:prstGeom>
        </p:spPr>
        <p:txBody>
          <a:bodyPr wrap="square">
            <a:spAutoFit/>
          </a:bodyPr>
          <a:lstStyle/>
          <a:p>
            <a:r>
              <a:rPr lang="en-US" sz="2400" dirty="0"/>
              <a:t>Therefore, this statement is evidence that the newts are likely to experience natural selection due to the predators in their environment. </a:t>
            </a:r>
            <a:endParaRPr lang="en-US" sz="2400" dirty="0" smtClean="0"/>
          </a:p>
          <a:p>
            <a:endParaRPr lang="en-US" sz="1050" dirty="0"/>
          </a:p>
          <a:p>
            <a:r>
              <a:rPr lang="en-US" sz="2400" dirty="0" smtClean="0"/>
              <a:t>It </a:t>
            </a:r>
            <a:r>
              <a:rPr lang="en-US" sz="2400" dirty="0"/>
              <a:t>helps me to start building a case about why Poison Level 10 is the most common.</a:t>
            </a:r>
          </a:p>
        </p:txBody>
      </p:sp>
      <p:sp>
        <p:nvSpPr>
          <p:cNvPr id="15" name="Rectangle 14"/>
          <p:cNvSpPr/>
          <p:nvPr/>
        </p:nvSpPr>
        <p:spPr>
          <a:xfrm>
            <a:off x="4444642" y="5033744"/>
            <a:ext cx="4991091"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2400" dirty="0"/>
              <a:t>“The newts that are the most common are the ones that have adaptive traits to help them avoid being killed by snakes.”</a:t>
            </a:r>
          </a:p>
        </p:txBody>
      </p:sp>
      <p:sp>
        <p:nvSpPr>
          <p:cNvPr id="16" name="Rectangle 15"/>
          <p:cNvSpPr/>
          <p:nvPr/>
        </p:nvSpPr>
        <p:spPr>
          <a:xfrm>
            <a:off x="45002" y="1186700"/>
            <a:ext cx="11951380" cy="461665"/>
          </a:xfrm>
          <a:prstGeom prst="rect">
            <a:avLst/>
          </a:prstGeom>
        </p:spPr>
        <p:txBody>
          <a:bodyPr wrap="square">
            <a:spAutoFit/>
          </a:bodyPr>
          <a:lstStyle/>
          <a:p>
            <a:r>
              <a:rPr lang="en-US" sz="2400" b="1" dirty="0" smtClean="0"/>
              <a:t>Why this evidence matters…connecting the evidence to the claim.</a:t>
            </a:r>
            <a:endParaRPr lang="en-US" sz="2400" b="1" dirty="0"/>
          </a:p>
        </p:txBody>
      </p:sp>
    </p:spTree>
    <p:extLst>
      <p:ext uri="{BB962C8B-B14F-4D97-AF65-F5344CB8AC3E}">
        <p14:creationId xmlns:p14="http://schemas.microsoft.com/office/powerpoint/2010/main" val="6234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33700" y="220592"/>
            <a:ext cx="9062682" cy="625569"/>
          </a:xfrm>
          <a:prstGeom prst="rect">
            <a:avLst/>
          </a:prstGeom>
          <a:solidFill>
            <a:srgbClr val="CC00FF"/>
          </a:solidFill>
          <a:ln>
            <a:solidFill>
              <a:srgbClr val="00206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2.4.3: Student Discussion</a:t>
            </a:r>
          </a:p>
          <a:p>
            <a:r>
              <a:rPr lang="en-US" sz="2400" dirty="0"/>
              <a:t>Reasoning About the Rough-Skinned Newts</a:t>
            </a:r>
            <a:endParaRPr lang="en-US" sz="1400" dirty="0"/>
          </a:p>
        </p:txBody>
      </p:sp>
      <p:pic>
        <p:nvPicPr>
          <p:cNvPr id="3" name="Picture 2"/>
          <p:cNvPicPr>
            <a:picLocks noChangeAspect="1"/>
          </p:cNvPicPr>
          <p:nvPr/>
        </p:nvPicPr>
        <p:blipFill>
          <a:blip r:embed="rId2"/>
          <a:stretch>
            <a:fillRect/>
          </a:stretch>
        </p:blipFill>
        <p:spPr>
          <a:xfrm>
            <a:off x="122332" y="220592"/>
            <a:ext cx="2702755" cy="625569"/>
          </a:xfrm>
          <a:prstGeom prst="rect">
            <a:avLst/>
          </a:prstGeom>
          <a:ln w="38100">
            <a:solidFill>
              <a:srgbClr val="FF0000"/>
            </a:solidFill>
          </a:ln>
        </p:spPr>
      </p:pic>
      <p:pic>
        <p:nvPicPr>
          <p:cNvPr id="4" name="Picture 3"/>
          <p:cNvPicPr>
            <a:picLocks noChangeAspect="1"/>
          </p:cNvPicPr>
          <p:nvPr/>
        </p:nvPicPr>
        <p:blipFill rotWithShape="1">
          <a:blip r:embed="rId3"/>
          <a:srcRect b="64840"/>
          <a:stretch/>
        </p:blipFill>
        <p:spPr>
          <a:xfrm>
            <a:off x="122332" y="1298189"/>
            <a:ext cx="11862096" cy="1150361"/>
          </a:xfrm>
          <a:prstGeom prst="rect">
            <a:avLst/>
          </a:prstGeom>
        </p:spPr>
      </p:pic>
      <p:pic>
        <p:nvPicPr>
          <p:cNvPr id="8" name="Picture 7"/>
          <p:cNvPicPr>
            <a:picLocks noChangeAspect="1"/>
          </p:cNvPicPr>
          <p:nvPr/>
        </p:nvPicPr>
        <p:blipFill rotWithShape="1">
          <a:blip r:embed="rId3"/>
          <a:srcRect t="52944"/>
          <a:stretch/>
        </p:blipFill>
        <p:spPr>
          <a:xfrm>
            <a:off x="122332" y="2448550"/>
            <a:ext cx="11862096" cy="1539586"/>
          </a:xfrm>
          <a:prstGeom prst="rect">
            <a:avLst/>
          </a:prstGeom>
        </p:spPr>
      </p:pic>
      <p:pic>
        <p:nvPicPr>
          <p:cNvPr id="6" name="Picture 5"/>
          <p:cNvPicPr>
            <a:picLocks noChangeAspect="1"/>
          </p:cNvPicPr>
          <p:nvPr/>
        </p:nvPicPr>
        <p:blipFill>
          <a:blip r:embed="rId4"/>
          <a:stretch>
            <a:fillRect/>
          </a:stretch>
        </p:blipFill>
        <p:spPr>
          <a:xfrm>
            <a:off x="5608830" y="3710103"/>
            <a:ext cx="5774511" cy="3069083"/>
          </a:xfrm>
          <a:prstGeom prst="rect">
            <a:avLst/>
          </a:prstGeom>
        </p:spPr>
      </p:pic>
      <p:pic>
        <p:nvPicPr>
          <p:cNvPr id="7" name="Picture 6"/>
          <p:cNvPicPr>
            <a:picLocks noChangeAspect="1"/>
          </p:cNvPicPr>
          <p:nvPr/>
        </p:nvPicPr>
        <p:blipFill>
          <a:blip r:embed="rId5"/>
          <a:stretch>
            <a:fillRect/>
          </a:stretch>
        </p:blipFill>
        <p:spPr>
          <a:xfrm>
            <a:off x="529596" y="3759012"/>
            <a:ext cx="4590982" cy="2971266"/>
          </a:xfrm>
          <a:prstGeom prst="rect">
            <a:avLst/>
          </a:prstGeom>
        </p:spPr>
      </p:pic>
      <p:sp>
        <p:nvSpPr>
          <p:cNvPr id="9" name="Rectangle 8"/>
          <p:cNvSpPr/>
          <p:nvPr/>
        </p:nvSpPr>
        <p:spPr>
          <a:xfrm>
            <a:off x="6222760" y="4229106"/>
            <a:ext cx="459320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2400" b="1" dirty="0" smtClean="0"/>
              <a:t>Complete </a:t>
            </a:r>
            <a:r>
              <a:rPr lang="en-US" sz="2400" b="1" dirty="0"/>
              <a:t>the Reasoning Tool.</a:t>
            </a:r>
            <a:r>
              <a:rPr lang="en-US" sz="2400" dirty="0"/>
              <a:t> </a:t>
            </a:r>
            <a:endParaRPr lang="en-US" sz="2400" dirty="0" smtClean="0"/>
          </a:p>
        </p:txBody>
      </p:sp>
      <p:sp>
        <p:nvSpPr>
          <p:cNvPr id="10" name="Rectangle 9"/>
          <p:cNvSpPr/>
          <p:nvPr/>
        </p:nvSpPr>
        <p:spPr>
          <a:xfrm>
            <a:off x="6222760" y="4903981"/>
            <a:ext cx="4546650"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2400" dirty="0"/>
              <a:t>Remember that you can use the key concepts posted on the </a:t>
            </a:r>
            <a:r>
              <a:rPr lang="en-US" sz="2400" dirty="0" smtClean="0"/>
              <a:t>wall!</a:t>
            </a:r>
            <a:endParaRPr lang="en-US" sz="2400" dirty="0"/>
          </a:p>
        </p:txBody>
      </p:sp>
      <p:sp>
        <p:nvSpPr>
          <p:cNvPr id="11" name="Rectangle 10"/>
          <p:cNvSpPr/>
          <p:nvPr/>
        </p:nvSpPr>
        <p:spPr>
          <a:xfrm>
            <a:off x="6222760" y="5948188"/>
            <a:ext cx="4593209"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2400" b="1" dirty="0" smtClean="0"/>
              <a:t>Be ready to share your ideas</a:t>
            </a:r>
            <a:endParaRPr lang="en-US" sz="2400" dirty="0" smtClean="0"/>
          </a:p>
        </p:txBody>
      </p:sp>
    </p:spTree>
    <p:extLst>
      <p:ext uri="{BB962C8B-B14F-4D97-AF65-F5344CB8AC3E}">
        <p14:creationId xmlns:p14="http://schemas.microsoft.com/office/powerpoint/2010/main" val="52821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33700" y="220592"/>
            <a:ext cx="9062682" cy="625569"/>
          </a:xfrm>
          <a:prstGeom prst="rect">
            <a:avLst/>
          </a:prstGeom>
          <a:solidFill>
            <a:srgbClr val="CC00FF"/>
          </a:solidFill>
          <a:ln>
            <a:solidFill>
              <a:srgbClr val="00206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2.4.3: Student Discussion</a:t>
            </a:r>
          </a:p>
          <a:p>
            <a:r>
              <a:rPr lang="en-US" sz="2400" dirty="0"/>
              <a:t>Reasoning About the Rough-Skinned Newts</a:t>
            </a:r>
            <a:endParaRPr lang="en-US" sz="1400" dirty="0"/>
          </a:p>
        </p:txBody>
      </p:sp>
      <p:pic>
        <p:nvPicPr>
          <p:cNvPr id="3" name="Picture 2"/>
          <p:cNvPicPr>
            <a:picLocks noChangeAspect="1"/>
          </p:cNvPicPr>
          <p:nvPr/>
        </p:nvPicPr>
        <p:blipFill>
          <a:blip r:embed="rId2"/>
          <a:stretch>
            <a:fillRect/>
          </a:stretch>
        </p:blipFill>
        <p:spPr>
          <a:xfrm>
            <a:off x="122332" y="220592"/>
            <a:ext cx="2702755" cy="625569"/>
          </a:xfrm>
          <a:prstGeom prst="rect">
            <a:avLst/>
          </a:prstGeom>
          <a:ln w="38100">
            <a:solidFill>
              <a:srgbClr val="FF0000"/>
            </a:solidFill>
          </a:ln>
        </p:spPr>
      </p:pic>
      <p:pic>
        <p:nvPicPr>
          <p:cNvPr id="9" name="Picture 8"/>
          <p:cNvPicPr>
            <a:picLocks noChangeAspect="1"/>
          </p:cNvPicPr>
          <p:nvPr/>
        </p:nvPicPr>
        <p:blipFill rotWithShape="1">
          <a:blip r:embed="rId3"/>
          <a:srcRect l="60639" r="26171" b="85450"/>
          <a:stretch/>
        </p:blipFill>
        <p:spPr>
          <a:xfrm>
            <a:off x="4400012" y="1686120"/>
            <a:ext cx="2375814" cy="643910"/>
          </a:xfrm>
          <a:prstGeom prst="rect">
            <a:avLst/>
          </a:prstGeom>
        </p:spPr>
      </p:pic>
      <p:pic>
        <p:nvPicPr>
          <p:cNvPr id="10" name="Picture 9"/>
          <p:cNvPicPr>
            <a:picLocks noChangeAspect="1"/>
          </p:cNvPicPr>
          <p:nvPr/>
        </p:nvPicPr>
        <p:blipFill rotWithShape="1">
          <a:blip r:embed="rId3"/>
          <a:srcRect l="80126" t="6295" r="261" b="67527"/>
          <a:stretch/>
        </p:blipFill>
        <p:spPr>
          <a:xfrm>
            <a:off x="9518099" y="1686120"/>
            <a:ext cx="2442590" cy="1220917"/>
          </a:xfrm>
          <a:prstGeom prst="rect">
            <a:avLst/>
          </a:prstGeom>
        </p:spPr>
      </p:pic>
      <p:sp>
        <p:nvSpPr>
          <p:cNvPr id="6" name="Rectangle 5"/>
          <p:cNvSpPr/>
          <p:nvPr/>
        </p:nvSpPr>
        <p:spPr>
          <a:xfrm>
            <a:off x="9550034" y="2171874"/>
            <a:ext cx="2446348" cy="369331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“The newt population became more poisonous because the snakes in this environment caused poison to be an adaptive </a:t>
            </a:r>
            <a:r>
              <a:rPr lang="en-US" dirty="0" smtClean="0"/>
              <a:t>trait, and </a:t>
            </a:r>
            <a:r>
              <a:rPr lang="en-US" dirty="0"/>
              <a:t>Poison Level 10 is the most common because the newts with this trait were able to live longer and reproduce more than other newts</a:t>
            </a:r>
            <a:r>
              <a:rPr lang="en-US" dirty="0" smtClean="0"/>
              <a:t>.”</a:t>
            </a:r>
            <a:endParaRPr lang="en-US" dirty="0"/>
          </a:p>
        </p:txBody>
      </p:sp>
      <p:grpSp>
        <p:nvGrpSpPr>
          <p:cNvPr id="12" name="Group 11"/>
          <p:cNvGrpSpPr/>
          <p:nvPr/>
        </p:nvGrpSpPr>
        <p:grpSpPr>
          <a:xfrm>
            <a:off x="122332" y="1686120"/>
            <a:ext cx="4186432" cy="2409983"/>
            <a:chOff x="122332" y="2276632"/>
            <a:chExt cx="5155168" cy="1995506"/>
          </a:xfrm>
        </p:grpSpPr>
        <p:pic>
          <p:nvPicPr>
            <p:cNvPr id="4" name="Picture 3"/>
            <p:cNvPicPr>
              <a:picLocks noChangeAspect="1"/>
            </p:cNvPicPr>
            <p:nvPr/>
          </p:nvPicPr>
          <p:blipFill rotWithShape="1">
            <a:blip r:embed="rId3"/>
            <a:srcRect t="5926" r="41108" b="67527"/>
            <a:stretch/>
          </p:blipFill>
          <p:spPr>
            <a:xfrm>
              <a:off x="122333" y="2276632"/>
              <a:ext cx="5135468" cy="1238091"/>
            </a:xfrm>
            <a:prstGeom prst="rect">
              <a:avLst/>
            </a:prstGeom>
          </p:spPr>
        </p:pic>
        <p:sp>
          <p:nvSpPr>
            <p:cNvPr id="11" name="Rectangle 10"/>
            <p:cNvSpPr/>
            <p:nvPr/>
          </p:nvSpPr>
          <p:spPr>
            <a:xfrm>
              <a:off x="122332" y="2702478"/>
              <a:ext cx="5155168" cy="156966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solidFill>
                    <a:srgbClr val="262626"/>
                  </a:solidFill>
                  <a:latin typeface="Benton Sans Book"/>
                </a:rPr>
                <a:t>A. Sometime between 50 generations ago and today, snakes became part of this newt population’s environment.</a:t>
              </a:r>
              <a:endParaRPr lang="en-US" sz="2400" dirty="0"/>
            </a:p>
          </p:txBody>
        </p:sp>
      </p:grpSp>
      <p:sp>
        <p:nvSpPr>
          <p:cNvPr id="15" name="Rectangle 14"/>
          <p:cNvSpPr/>
          <p:nvPr/>
        </p:nvSpPr>
        <p:spPr>
          <a:xfrm>
            <a:off x="4417886" y="2448874"/>
            <a:ext cx="4991091" cy="1569660"/>
          </a:xfrm>
          <a:prstGeom prst="rect">
            <a:avLst/>
          </a:prstGeom>
          <a:solidFill>
            <a:srgbClr val="00B050"/>
          </a:solidFill>
        </p:spPr>
        <p:style>
          <a:lnRef idx="3">
            <a:schemeClr val="lt1"/>
          </a:lnRef>
          <a:fillRef idx="1">
            <a:schemeClr val="accent1"/>
          </a:fillRef>
          <a:effectRef idx="1">
            <a:schemeClr val="accent1"/>
          </a:effectRef>
          <a:fontRef idx="minor">
            <a:schemeClr val="lt1"/>
          </a:fontRef>
        </p:style>
        <p:txBody>
          <a:bodyPr wrap="square">
            <a:spAutoFit/>
          </a:bodyPr>
          <a:lstStyle/>
          <a:p>
            <a:r>
              <a:rPr lang="en-US" sz="2400" dirty="0"/>
              <a:t>“The newts that are the most common are the ones that have adaptive traits to help them avoid being killed by snakes.”</a:t>
            </a:r>
          </a:p>
        </p:txBody>
      </p:sp>
      <p:sp>
        <p:nvSpPr>
          <p:cNvPr id="16" name="Rectangle 15"/>
          <p:cNvSpPr/>
          <p:nvPr/>
        </p:nvSpPr>
        <p:spPr>
          <a:xfrm>
            <a:off x="45002" y="1285558"/>
            <a:ext cx="11951380" cy="461665"/>
          </a:xfrm>
          <a:prstGeom prst="rect">
            <a:avLst/>
          </a:prstGeom>
        </p:spPr>
        <p:txBody>
          <a:bodyPr wrap="square">
            <a:spAutoFit/>
          </a:bodyPr>
          <a:lstStyle/>
          <a:p>
            <a:r>
              <a:rPr lang="en-US" sz="2400" b="1" dirty="0" smtClean="0"/>
              <a:t>A. EVIDENCE – Example</a:t>
            </a:r>
            <a:endParaRPr lang="en-US" sz="2400" b="1" dirty="0"/>
          </a:p>
        </p:txBody>
      </p:sp>
    </p:spTree>
    <p:extLst>
      <p:ext uri="{BB962C8B-B14F-4D97-AF65-F5344CB8AC3E}">
        <p14:creationId xmlns:p14="http://schemas.microsoft.com/office/powerpoint/2010/main" val="131856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33700" y="220592"/>
            <a:ext cx="9062682" cy="625569"/>
          </a:xfrm>
          <a:prstGeom prst="rect">
            <a:avLst/>
          </a:prstGeom>
          <a:solidFill>
            <a:srgbClr val="CC00FF"/>
          </a:solidFill>
          <a:ln>
            <a:solidFill>
              <a:srgbClr val="00206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2.4.3: Student Discussion</a:t>
            </a:r>
          </a:p>
          <a:p>
            <a:r>
              <a:rPr lang="en-US" sz="2400" dirty="0"/>
              <a:t>Reasoning About the Rough-Skinned Newts</a:t>
            </a:r>
            <a:endParaRPr lang="en-US" sz="1400" dirty="0"/>
          </a:p>
        </p:txBody>
      </p:sp>
      <p:pic>
        <p:nvPicPr>
          <p:cNvPr id="3" name="Picture 2"/>
          <p:cNvPicPr>
            <a:picLocks noChangeAspect="1"/>
          </p:cNvPicPr>
          <p:nvPr/>
        </p:nvPicPr>
        <p:blipFill>
          <a:blip r:embed="rId2"/>
          <a:stretch>
            <a:fillRect/>
          </a:stretch>
        </p:blipFill>
        <p:spPr>
          <a:xfrm>
            <a:off x="122332" y="220592"/>
            <a:ext cx="2702755" cy="625569"/>
          </a:xfrm>
          <a:prstGeom prst="rect">
            <a:avLst/>
          </a:prstGeom>
          <a:ln w="38100">
            <a:solidFill>
              <a:srgbClr val="FF0000"/>
            </a:solidFill>
          </a:ln>
        </p:spPr>
      </p:pic>
      <p:pic>
        <p:nvPicPr>
          <p:cNvPr id="9" name="Picture 8"/>
          <p:cNvPicPr>
            <a:picLocks noChangeAspect="1"/>
          </p:cNvPicPr>
          <p:nvPr/>
        </p:nvPicPr>
        <p:blipFill rotWithShape="1">
          <a:blip r:embed="rId3"/>
          <a:srcRect l="60639" r="26171" b="85450"/>
          <a:stretch/>
        </p:blipFill>
        <p:spPr>
          <a:xfrm>
            <a:off x="4400012" y="1686120"/>
            <a:ext cx="2375814" cy="643910"/>
          </a:xfrm>
          <a:prstGeom prst="rect">
            <a:avLst/>
          </a:prstGeom>
        </p:spPr>
      </p:pic>
      <p:pic>
        <p:nvPicPr>
          <p:cNvPr id="10" name="Picture 9"/>
          <p:cNvPicPr>
            <a:picLocks noChangeAspect="1"/>
          </p:cNvPicPr>
          <p:nvPr/>
        </p:nvPicPr>
        <p:blipFill rotWithShape="1">
          <a:blip r:embed="rId3"/>
          <a:srcRect l="80126" t="6295" r="261" b="67527"/>
          <a:stretch/>
        </p:blipFill>
        <p:spPr>
          <a:xfrm>
            <a:off x="9518099" y="1686120"/>
            <a:ext cx="2442590" cy="1220917"/>
          </a:xfrm>
          <a:prstGeom prst="rect">
            <a:avLst/>
          </a:prstGeom>
        </p:spPr>
      </p:pic>
      <p:sp>
        <p:nvSpPr>
          <p:cNvPr id="6" name="Rectangle 5"/>
          <p:cNvSpPr/>
          <p:nvPr/>
        </p:nvSpPr>
        <p:spPr>
          <a:xfrm>
            <a:off x="9550034" y="2171874"/>
            <a:ext cx="2446348" cy="369331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“The newt population became more poisonous because the snakes in this environment caused poison to be an adaptive </a:t>
            </a:r>
            <a:r>
              <a:rPr lang="en-US" dirty="0" smtClean="0"/>
              <a:t>trait, and </a:t>
            </a:r>
            <a:r>
              <a:rPr lang="en-US" dirty="0"/>
              <a:t>Poison Level 10 is the most common because the newts with this trait were able to live longer and reproduce more than other newts</a:t>
            </a:r>
            <a:r>
              <a:rPr lang="en-US" dirty="0" smtClean="0"/>
              <a:t>.”</a:t>
            </a:r>
            <a:endParaRPr lang="en-US" dirty="0"/>
          </a:p>
        </p:txBody>
      </p:sp>
      <p:grpSp>
        <p:nvGrpSpPr>
          <p:cNvPr id="12" name="Group 11"/>
          <p:cNvGrpSpPr/>
          <p:nvPr/>
        </p:nvGrpSpPr>
        <p:grpSpPr>
          <a:xfrm>
            <a:off x="122332" y="1686120"/>
            <a:ext cx="4186432" cy="2453289"/>
            <a:chOff x="122332" y="2276632"/>
            <a:chExt cx="5155168" cy="2031364"/>
          </a:xfrm>
        </p:grpSpPr>
        <p:pic>
          <p:nvPicPr>
            <p:cNvPr id="4" name="Picture 3"/>
            <p:cNvPicPr>
              <a:picLocks noChangeAspect="1"/>
            </p:cNvPicPr>
            <p:nvPr/>
          </p:nvPicPr>
          <p:blipFill rotWithShape="1">
            <a:blip r:embed="rId3"/>
            <a:srcRect t="5926" r="41108" b="67527"/>
            <a:stretch/>
          </p:blipFill>
          <p:spPr>
            <a:xfrm>
              <a:off x="122333" y="2276632"/>
              <a:ext cx="5135468" cy="1238091"/>
            </a:xfrm>
            <a:prstGeom prst="rect">
              <a:avLst/>
            </a:prstGeom>
          </p:spPr>
        </p:pic>
        <p:sp>
          <p:nvSpPr>
            <p:cNvPr id="11" name="Rectangle 10"/>
            <p:cNvSpPr/>
            <p:nvPr/>
          </p:nvSpPr>
          <p:spPr>
            <a:xfrm>
              <a:off x="122332" y="2702478"/>
              <a:ext cx="5155168" cy="160551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solidFill>
                    <a:srgbClr val="262626"/>
                  </a:solidFill>
                  <a:latin typeface="Benton Sans Book"/>
                </a:rPr>
                <a:t>B. 50 generations ago, most newts had the trait for Poison Level 1. Today, most newts have the trait for Poison Level 10.</a:t>
              </a:r>
            </a:p>
          </p:txBody>
        </p:sp>
      </p:grpSp>
      <p:sp>
        <p:nvSpPr>
          <p:cNvPr id="15" name="Rectangle 14"/>
          <p:cNvSpPr/>
          <p:nvPr/>
        </p:nvSpPr>
        <p:spPr>
          <a:xfrm>
            <a:off x="4417886" y="2448874"/>
            <a:ext cx="4991091" cy="2308324"/>
          </a:xfrm>
          <a:prstGeom prst="rect">
            <a:avLst/>
          </a:prstGeom>
          <a:solidFill>
            <a:srgbClr val="00B050"/>
          </a:solidFill>
        </p:spPr>
        <p:style>
          <a:lnRef idx="3">
            <a:schemeClr val="lt1"/>
          </a:lnRef>
          <a:fillRef idx="1">
            <a:schemeClr val="accent1"/>
          </a:fillRef>
          <a:effectRef idx="1">
            <a:schemeClr val="accent1"/>
          </a:effectRef>
          <a:fontRef idx="minor">
            <a:schemeClr val="lt1"/>
          </a:fontRef>
        </p:style>
        <p:txBody>
          <a:bodyPr wrap="square">
            <a:spAutoFit/>
          </a:bodyPr>
          <a:lstStyle/>
          <a:p>
            <a:r>
              <a:rPr lang="en-US" sz="2400" dirty="0">
                <a:solidFill>
                  <a:schemeClr val="bg1"/>
                </a:solidFill>
                <a:latin typeface="Benton Sans Book"/>
              </a:rPr>
              <a:t>The distribution of traits changing in a population is an effect caused by natural selection. This evidence suggests that Poison Level 10 is the adaptive trait for today’s environment.</a:t>
            </a:r>
          </a:p>
        </p:txBody>
      </p:sp>
      <p:sp>
        <p:nvSpPr>
          <p:cNvPr id="16" name="Rectangle 15"/>
          <p:cNvSpPr/>
          <p:nvPr/>
        </p:nvSpPr>
        <p:spPr>
          <a:xfrm>
            <a:off x="45002" y="1285558"/>
            <a:ext cx="11951380" cy="461665"/>
          </a:xfrm>
          <a:prstGeom prst="rect">
            <a:avLst/>
          </a:prstGeom>
        </p:spPr>
        <p:txBody>
          <a:bodyPr wrap="square">
            <a:spAutoFit/>
          </a:bodyPr>
          <a:lstStyle/>
          <a:p>
            <a:r>
              <a:rPr lang="en-US" sz="2400" b="1" dirty="0"/>
              <a:t>B</a:t>
            </a:r>
            <a:r>
              <a:rPr lang="en-US" sz="2400" b="1" dirty="0" smtClean="0"/>
              <a:t>. EVIDENCE – Example</a:t>
            </a:r>
            <a:endParaRPr lang="en-US" sz="2400" b="1" dirty="0"/>
          </a:p>
        </p:txBody>
      </p:sp>
    </p:spTree>
    <p:extLst>
      <p:ext uri="{BB962C8B-B14F-4D97-AF65-F5344CB8AC3E}">
        <p14:creationId xmlns:p14="http://schemas.microsoft.com/office/powerpoint/2010/main" val="308374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33700" y="220592"/>
            <a:ext cx="9062682" cy="625569"/>
          </a:xfrm>
          <a:prstGeom prst="rect">
            <a:avLst/>
          </a:prstGeom>
          <a:solidFill>
            <a:srgbClr val="CC00FF"/>
          </a:solidFill>
          <a:ln>
            <a:solidFill>
              <a:srgbClr val="00206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2.4.3: Student Discussion</a:t>
            </a:r>
          </a:p>
          <a:p>
            <a:r>
              <a:rPr lang="en-US" sz="2400" dirty="0"/>
              <a:t>Reasoning About the Rough-Skinned Newts</a:t>
            </a:r>
            <a:endParaRPr lang="en-US" sz="1400" dirty="0"/>
          </a:p>
        </p:txBody>
      </p:sp>
      <p:pic>
        <p:nvPicPr>
          <p:cNvPr id="3" name="Picture 2"/>
          <p:cNvPicPr>
            <a:picLocks noChangeAspect="1"/>
          </p:cNvPicPr>
          <p:nvPr/>
        </p:nvPicPr>
        <p:blipFill>
          <a:blip r:embed="rId2"/>
          <a:stretch>
            <a:fillRect/>
          </a:stretch>
        </p:blipFill>
        <p:spPr>
          <a:xfrm>
            <a:off x="122332" y="220592"/>
            <a:ext cx="2702755" cy="625569"/>
          </a:xfrm>
          <a:prstGeom prst="rect">
            <a:avLst/>
          </a:prstGeom>
          <a:ln w="38100">
            <a:solidFill>
              <a:srgbClr val="FF0000"/>
            </a:solidFill>
          </a:ln>
        </p:spPr>
      </p:pic>
      <p:pic>
        <p:nvPicPr>
          <p:cNvPr id="9" name="Picture 8"/>
          <p:cNvPicPr>
            <a:picLocks noChangeAspect="1"/>
          </p:cNvPicPr>
          <p:nvPr/>
        </p:nvPicPr>
        <p:blipFill rotWithShape="1">
          <a:blip r:embed="rId3"/>
          <a:srcRect l="60639" r="26171" b="85450"/>
          <a:stretch/>
        </p:blipFill>
        <p:spPr>
          <a:xfrm>
            <a:off x="4400012" y="1686120"/>
            <a:ext cx="2375814" cy="643910"/>
          </a:xfrm>
          <a:prstGeom prst="rect">
            <a:avLst/>
          </a:prstGeom>
        </p:spPr>
      </p:pic>
      <p:pic>
        <p:nvPicPr>
          <p:cNvPr id="10" name="Picture 9"/>
          <p:cNvPicPr>
            <a:picLocks noChangeAspect="1"/>
          </p:cNvPicPr>
          <p:nvPr/>
        </p:nvPicPr>
        <p:blipFill rotWithShape="1">
          <a:blip r:embed="rId3"/>
          <a:srcRect l="80126" t="6295" r="261" b="67527"/>
          <a:stretch/>
        </p:blipFill>
        <p:spPr>
          <a:xfrm>
            <a:off x="9518099" y="1686120"/>
            <a:ext cx="2442590" cy="1220917"/>
          </a:xfrm>
          <a:prstGeom prst="rect">
            <a:avLst/>
          </a:prstGeom>
        </p:spPr>
      </p:pic>
      <p:sp>
        <p:nvSpPr>
          <p:cNvPr id="6" name="Rectangle 5"/>
          <p:cNvSpPr/>
          <p:nvPr/>
        </p:nvSpPr>
        <p:spPr>
          <a:xfrm>
            <a:off x="9550034" y="2171874"/>
            <a:ext cx="2446348" cy="369331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“The newt population became more poisonous because the snakes in this environment caused poison to be an adaptive </a:t>
            </a:r>
            <a:r>
              <a:rPr lang="en-US" dirty="0" smtClean="0"/>
              <a:t>trait, and </a:t>
            </a:r>
            <a:r>
              <a:rPr lang="en-US" dirty="0"/>
              <a:t>Poison Level 10 is the most common because the newts with this trait were able to live longer and reproduce more than other newts</a:t>
            </a:r>
            <a:r>
              <a:rPr lang="en-US" dirty="0" smtClean="0"/>
              <a:t>.”</a:t>
            </a:r>
            <a:endParaRPr lang="en-US" dirty="0"/>
          </a:p>
        </p:txBody>
      </p:sp>
      <p:grpSp>
        <p:nvGrpSpPr>
          <p:cNvPr id="12" name="Group 11"/>
          <p:cNvGrpSpPr/>
          <p:nvPr/>
        </p:nvGrpSpPr>
        <p:grpSpPr>
          <a:xfrm>
            <a:off x="122332" y="1686120"/>
            <a:ext cx="4186432" cy="2453289"/>
            <a:chOff x="122332" y="2276632"/>
            <a:chExt cx="5155168" cy="2031364"/>
          </a:xfrm>
        </p:grpSpPr>
        <p:pic>
          <p:nvPicPr>
            <p:cNvPr id="4" name="Picture 3"/>
            <p:cNvPicPr>
              <a:picLocks noChangeAspect="1"/>
            </p:cNvPicPr>
            <p:nvPr/>
          </p:nvPicPr>
          <p:blipFill rotWithShape="1">
            <a:blip r:embed="rId3"/>
            <a:srcRect t="5926" r="41108" b="67527"/>
            <a:stretch/>
          </p:blipFill>
          <p:spPr>
            <a:xfrm>
              <a:off x="122333" y="2276632"/>
              <a:ext cx="5135468" cy="1238091"/>
            </a:xfrm>
            <a:prstGeom prst="rect">
              <a:avLst/>
            </a:prstGeom>
          </p:spPr>
        </p:pic>
        <p:sp>
          <p:nvSpPr>
            <p:cNvPr id="11" name="Rectangle 10"/>
            <p:cNvSpPr/>
            <p:nvPr/>
          </p:nvSpPr>
          <p:spPr>
            <a:xfrm>
              <a:off x="122332" y="2702478"/>
              <a:ext cx="5155168" cy="160551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solidFill>
                    <a:srgbClr val="262626"/>
                  </a:solidFill>
                  <a:latin typeface="Benton Sans Book"/>
                </a:rPr>
                <a:t>C. 50 generations ago, some newts had each of the poison-level traits. Today, no newts have the trait for Poison Level 1.</a:t>
              </a:r>
            </a:p>
          </p:txBody>
        </p:sp>
      </p:grpSp>
      <p:sp>
        <p:nvSpPr>
          <p:cNvPr id="15" name="Rectangle 14"/>
          <p:cNvSpPr/>
          <p:nvPr/>
        </p:nvSpPr>
        <p:spPr>
          <a:xfrm>
            <a:off x="4417886" y="2448874"/>
            <a:ext cx="4991091" cy="2308324"/>
          </a:xfrm>
          <a:prstGeom prst="rect">
            <a:avLst/>
          </a:prstGeom>
          <a:solidFill>
            <a:srgbClr val="00B050"/>
          </a:solidFill>
        </p:spPr>
        <p:style>
          <a:lnRef idx="3">
            <a:schemeClr val="lt1"/>
          </a:lnRef>
          <a:fillRef idx="1">
            <a:schemeClr val="accent1"/>
          </a:fillRef>
          <a:effectRef idx="1">
            <a:schemeClr val="accent1"/>
          </a:effectRef>
          <a:fontRef idx="minor">
            <a:schemeClr val="lt1"/>
          </a:fontRef>
        </p:style>
        <p:txBody>
          <a:bodyPr wrap="square">
            <a:spAutoFit/>
          </a:bodyPr>
          <a:lstStyle/>
          <a:p>
            <a:r>
              <a:rPr lang="en-US" sz="2400" dirty="0"/>
              <a:t>A trait disappearing from a population is an effect caused by that trait being non-adaptive. This evidence suggests that newts with Poison Level 1 do not live long enough to reproduce and pass their traits onto their offspring.</a:t>
            </a:r>
          </a:p>
        </p:txBody>
      </p:sp>
      <p:sp>
        <p:nvSpPr>
          <p:cNvPr id="16" name="Rectangle 15"/>
          <p:cNvSpPr/>
          <p:nvPr/>
        </p:nvSpPr>
        <p:spPr>
          <a:xfrm>
            <a:off x="45002" y="1285558"/>
            <a:ext cx="11951380" cy="461665"/>
          </a:xfrm>
          <a:prstGeom prst="rect">
            <a:avLst/>
          </a:prstGeom>
        </p:spPr>
        <p:txBody>
          <a:bodyPr wrap="square">
            <a:spAutoFit/>
          </a:bodyPr>
          <a:lstStyle/>
          <a:p>
            <a:r>
              <a:rPr lang="en-US" sz="2400" b="1" dirty="0"/>
              <a:t>C</a:t>
            </a:r>
            <a:r>
              <a:rPr lang="en-US" sz="2400" b="1" dirty="0" smtClean="0"/>
              <a:t>. EVIDENCE – Example</a:t>
            </a:r>
            <a:endParaRPr lang="en-US" sz="2400" b="1" dirty="0"/>
          </a:p>
        </p:txBody>
      </p:sp>
    </p:spTree>
    <p:extLst>
      <p:ext uri="{BB962C8B-B14F-4D97-AF65-F5344CB8AC3E}">
        <p14:creationId xmlns:p14="http://schemas.microsoft.com/office/powerpoint/2010/main" val="20505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33700" y="220592"/>
            <a:ext cx="9062682" cy="625569"/>
          </a:xfrm>
          <a:prstGeom prst="rect">
            <a:avLst/>
          </a:prstGeom>
          <a:solidFill>
            <a:srgbClr val="CC00FF"/>
          </a:solidFill>
          <a:ln>
            <a:solidFill>
              <a:srgbClr val="00206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2.4.3: Student Discussion</a:t>
            </a:r>
          </a:p>
          <a:p>
            <a:r>
              <a:rPr lang="en-US" sz="2400" dirty="0"/>
              <a:t>Reasoning About the Rough-Skinned Newts</a:t>
            </a:r>
            <a:endParaRPr lang="en-US" sz="1400" dirty="0"/>
          </a:p>
        </p:txBody>
      </p:sp>
      <p:pic>
        <p:nvPicPr>
          <p:cNvPr id="3" name="Picture 2"/>
          <p:cNvPicPr>
            <a:picLocks noChangeAspect="1"/>
          </p:cNvPicPr>
          <p:nvPr/>
        </p:nvPicPr>
        <p:blipFill>
          <a:blip r:embed="rId2"/>
          <a:stretch>
            <a:fillRect/>
          </a:stretch>
        </p:blipFill>
        <p:spPr>
          <a:xfrm>
            <a:off x="122332" y="220592"/>
            <a:ext cx="2702755" cy="625569"/>
          </a:xfrm>
          <a:prstGeom prst="rect">
            <a:avLst/>
          </a:prstGeom>
          <a:ln w="38100">
            <a:solidFill>
              <a:srgbClr val="FF0000"/>
            </a:solidFill>
          </a:ln>
        </p:spPr>
      </p:pic>
      <p:pic>
        <p:nvPicPr>
          <p:cNvPr id="9" name="Picture 8"/>
          <p:cNvPicPr>
            <a:picLocks noChangeAspect="1"/>
          </p:cNvPicPr>
          <p:nvPr/>
        </p:nvPicPr>
        <p:blipFill rotWithShape="1">
          <a:blip r:embed="rId3"/>
          <a:srcRect l="60639" r="26171" b="85450"/>
          <a:stretch/>
        </p:blipFill>
        <p:spPr>
          <a:xfrm>
            <a:off x="4400012" y="1686120"/>
            <a:ext cx="2375814" cy="643910"/>
          </a:xfrm>
          <a:prstGeom prst="rect">
            <a:avLst/>
          </a:prstGeom>
        </p:spPr>
      </p:pic>
      <p:pic>
        <p:nvPicPr>
          <p:cNvPr id="10" name="Picture 9"/>
          <p:cNvPicPr>
            <a:picLocks noChangeAspect="1"/>
          </p:cNvPicPr>
          <p:nvPr/>
        </p:nvPicPr>
        <p:blipFill rotWithShape="1">
          <a:blip r:embed="rId3"/>
          <a:srcRect l="80126" t="6295" r="261" b="67527"/>
          <a:stretch/>
        </p:blipFill>
        <p:spPr>
          <a:xfrm>
            <a:off x="9518099" y="1686120"/>
            <a:ext cx="2442590" cy="1220917"/>
          </a:xfrm>
          <a:prstGeom prst="rect">
            <a:avLst/>
          </a:prstGeom>
        </p:spPr>
      </p:pic>
      <p:sp>
        <p:nvSpPr>
          <p:cNvPr id="6" name="Rectangle 5"/>
          <p:cNvSpPr/>
          <p:nvPr/>
        </p:nvSpPr>
        <p:spPr>
          <a:xfrm>
            <a:off x="9550034" y="2171874"/>
            <a:ext cx="2446348" cy="369331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“The newt population became more poisonous because the snakes in this environment caused poison to be an adaptive </a:t>
            </a:r>
            <a:r>
              <a:rPr lang="en-US" dirty="0" smtClean="0"/>
              <a:t>trait, and </a:t>
            </a:r>
            <a:r>
              <a:rPr lang="en-US" dirty="0"/>
              <a:t>Poison Level 10 is the most common because the newts with this trait were able to live longer and reproduce more than other newts</a:t>
            </a:r>
            <a:r>
              <a:rPr lang="en-US" dirty="0" smtClean="0"/>
              <a:t>.”</a:t>
            </a:r>
            <a:endParaRPr lang="en-US" dirty="0"/>
          </a:p>
        </p:txBody>
      </p:sp>
      <p:grpSp>
        <p:nvGrpSpPr>
          <p:cNvPr id="12" name="Group 11"/>
          <p:cNvGrpSpPr/>
          <p:nvPr/>
        </p:nvGrpSpPr>
        <p:grpSpPr>
          <a:xfrm>
            <a:off x="122332" y="1686120"/>
            <a:ext cx="4186432" cy="4669281"/>
            <a:chOff x="122332" y="2276632"/>
            <a:chExt cx="5155168" cy="3866242"/>
          </a:xfrm>
        </p:grpSpPr>
        <p:pic>
          <p:nvPicPr>
            <p:cNvPr id="4" name="Picture 3"/>
            <p:cNvPicPr>
              <a:picLocks noChangeAspect="1"/>
            </p:cNvPicPr>
            <p:nvPr/>
          </p:nvPicPr>
          <p:blipFill rotWithShape="1">
            <a:blip r:embed="rId3"/>
            <a:srcRect t="5926" r="41108" b="67527"/>
            <a:stretch/>
          </p:blipFill>
          <p:spPr>
            <a:xfrm>
              <a:off x="122333" y="2276632"/>
              <a:ext cx="5135468" cy="1238091"/>
            </a:xfrm>
            <a:prstGeom prst="rect">
              <a:avLst/>
            </a:prstGeom>
          </p:spPr>
        </p:pic>
        <p:sp>
          <p:nvSpPr>
            <p:cNvPr id="11" name="Rectangle 10"/>
            <p:cNvSpPr/>
            <p:nvPr/>
          </p:nvSpPr>
          <p:spPr>
            <a:xfrm>
              <a:off x="122332" y="2702478"/>
              <a:ext cx="5155168" cy="344039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t>D. From “The Deadly Dare”: “Even more important, predators can smell and taste TTX poison. The main predator of rough- skinned newts is the garter snake. Scientists have found evidence that garter snakes use their senses of smell and taste to tell whether a rough-skinned newt is too poisonous to eat.”</a:t>
              </a:r>
            </a:p>
          </p:txBody>
        </p:sp>
      </p:grpSp>
      <p:sp>
        <p:nvSpPr>
          <p:cNvPr id="15" name="Rectangle 14"/>
          <p:cNvSpPr/>
          <p:nvPr/>
        </p:nvSpPr>
        <p:spPr>
          <a:xfrm>
            <a:off x="4417886" y="2448874"/>
            <a:ext cx="4991091" cy="3046988"/>
          </a:xfrm>
          <a:prstGeom prst="rect">
            <a:avLst/>
          </a:prstGeom>
          <a:solidFill>
            <a:srgbClr val="00B050"/>
          </a:solidFill>
        </p:spPr>
        <p:style>
          <a:lnRef idx="3">
            <a:schemeClr val="lt1"/>
          </a:lnRef>
          <a:fillRef idx="1">
            <a:schemeClr val="accent1"/>
          </a:fillRef>
          <a:effectRef idx="1">
            <a:schemeClr val="accent1"/>
          </a:effectRef>
          <a:fontRef idx="minor">
            <a:schemeClr val="lt1"/>
          </a:fontRef>
        </p:style>
        <p:txBody>
          <a:bodyPr wrap="square">
            <a:spAutoFit/>
          </a:bodyPr>
          <a:lstStyle/>
          <a:p>
            <a:r>
              <a:rPr lang="en-US" sz="2400" dirty="0"/>
              <a:t>This evidence suggests that Poison Level 10 is the most adaptive trait for this environment, meaning newts with Poison Level 10 tend to have the longest lives and are able to reproduce the most, which means they pass their traits onto the most offspring in the next generation.</a:t>
            </a:r>
          </a:p>
        </p:txBody>
      </p:sp>
      <p:sp>
        <p:nvSpPr>
          <p:cNvPr id="16" name="Rectangle 15"/>
          <p:cNvSpPr/>
          <p:nvPr/>
        </p:nvSpPr>
        <p:spPr>
          <a:xfrm>
            <a:off x="45002" y="1285558"/>
            <a:ext cx="11951380" cy="461665"/>
          </a:xfrm>
          <a:prstGeom prst="rect">
            <a:avLst/>
          </a:prstGeom>
        </p:spPr>
        <p:txBody>
          <a:bodyPr wrap="square">
            <a:spAutoFit/>
          </a:bodyPr>
          <a:lstStyle/>
          <a:p>
            <a:r>
              <a:rPr lang="en-US" sz="2400" b="1" dirty="0" smtClean="0"/>
              <a:t>D. EVIDENCE – Example</a:t>
            </a:r>
            <a:endParaRPr lang="en-US" sz="2400" b="1" dirty="0"/>
          </a:p>
        </p:txBody>
      </p:sp>
    </p:spTree>
    <p:extLst>
      <p:ext uri="{BB962C8B-B14F-4D97-AF65-F5344CB8AC3E}">
        <p14:creationId xmlns:p14="http://schemas.microsoft.com/office/powerpoint/2010/main" val="144759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03040" y="149963"/>
            <a:ext cx="8834282" cy="1017688"/>
          </a:xfrm>
          <a:prstGeom prst="rect">
            <a:avLst/>
          </a:prstGeom>
          <a:solidFill>
            <a:schemeClr val="bg2"/>
          </a:solidFill>
          <a:ln w="38100">
            <a:solidFill>
              <a:srgbClr val="404040"/>
            </a:solidFill>
          </a:ln>
        </p:spPr>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3200" dirty="0" smtClean="0"/>
              <a:t>2.4.4</a:t>
            </a:r>
            <a:r>
              <a:rPr lang="en-US" sz="4000" dirty="0" smtClean="0"/>
              <a:t> </a:t>
            </a:r>
            <a:r>
              <a:rPr lang="en-US" dirty="0" smtClean="0"/>
              <a:t>Teacher</a:t>
            </a:r>
          </a:p>
          <a:p>
            <a:r>
              <a:rPr lang="en-US" dirty="0"/>
              <a:t>Introducing the Homework</a:t>
            </a:r>
          </a:p>
          <a:p>
            <a:r>
              <a:rPr lang="en-US" dirty="0"/>
              <a:t/>
            </a:r>
            <a:br>
              <a:rPr lang="en-US" dirty="0"/>
            </a:br>
            <a:endParaRPr lang="en-US" sz="2000" dirty="0"/>
          </a:p>
        </p:txBody>
      </p:sp>
      <p:pic>
        <p:nvPicPr>
          <p:cNvPr id="2" name="Picture 1"/>
          <p:cNvPicPr>
            <a:picLocks noChangeAspect="1"/>
          </p:cNvPicPr>
          <p:nvPr/>
        </p:nvPicPr>
        <p:blipFill>
          <a:blip r:embed="rId2"/>
          <a:stretch>
            <a:fillRect/>
          </a:stretch>
        </p:blipFill>
        <p:spPr>
          <a:xfrm>
            <a:off x="141488" y="149963"/>
            <a:ext cx="2950134" cy="1017688"/>
          </a:xfrm>
          <a:prstGeom prst="rect">
            <a:avLst/>
          </a:prstGeom>
          <a:ln w="38100">
            <a:solidFill>
              <a:srgbClr val="FF0000"/>
            </a:solidFill>
          </a:ln>
        </p:spPr>
      </p:pic>
      <p:sp>
        <p:nvSpPr>
          <p:cNvPr id="4" name="Rectangle 3"/>
          <p:cNvSpPr/>
          <p:nvPr/>
        </p:nvSpPr>
        <p:spPr>
          <a:xfrm>
            <a:off x="141487" y="1369852"/>
            <a:ext cx="11895835" cy="1938992"/>
          </a:xfrm>
          <a:prstGeom prst="rect">
            <a:avLst/>
          </a:prstGeom>
        </p:spPr>
        <p:txBody>
          <a:bodyPr wrap="square">
            <a:spAutoFit/>
          </a:bodyPr>
          <a:lstStyle/>
          <a:p>
            <a:r>
              <a:rPr lang="en-US" sz="2400" dirty="0" smtClean="0">
                <a:solidFill>
                  <a:srgbClr val="262626"/>
                </a:solidFill>
                <a:latin typeface="Benton Sans Book"/>
              </a:rPr>
              <a:t>Now </a:t>
            </a:r>
            <a:r>
              <a:rPr lang="en-US" sz="2400" dirty="0">
                <a:solidFill>
                  <a:srgbClr val="262626"/>
                </a:solidFill>
                <a:latin typeface="Benton Sans Book"/>
              </a:rPr>
              <a:t>that </a:t>
            </a:r>
            <a:r>
              <a:rPr lang="en-US" sz="2400" dirty="0" smtClean="0">
                <a:solidFill>
                  <a:srgbClr val="262626"/>
                </a:solidFill>
                <a:latin typeface="Benton Sans Book"/>
              </a:rPr>
              <a:t>you </a:t>
            </a:r>
            <a:r>
              <a:rPr lang="en-US" sz="2400" dirty="0">
                <a:solidFill>
                  <a:srgbClr val="262626"/>
                </a:solidFill>
                <a:latin typeface="Benton Sans Book"/>
              </a:rPr>
              <a:t>have a better understanding of natural selection, </a:t>
            </a:r>
            <a:r>
              <a:rPr lang="en-US" sz="2400" dirty="0" smtClean="0">
                <a:solidFill>
                  <a:srgbClr val="262626"/>
                </a:solidFill>
                <a:latin typeface="Benton Sans Book"/>
              </a:rPr>
              <a:t>you </a:t>
            </a:r>
            <a:r>
              <a:rPr lang="en-US" sz="2400" dirty="0">
                <a:solidFill>
                  <a:srgbClr val="262626"/>
                </a:solidFill>
                <a:latin typeface="Benton Sans Book"/>
              </a:rPr>
              <a:t>will write Alex Young an argument for the claim </a:t>
            </a:r>
            <a:r>
              <a:rPr lang="en-US" sz="2400" dirty="0" smtClean="0">
                <a:solidFill>
                  <a:srgbClr val="262626"/>
                </a:solidFill>
                <a:latin typeface="Benton Sans Book"/>
              </a:rPr>
              <a:t>you </a:t>
            </a:r>
            <a:r>
              <a:rPr lang="en-US" sz="2400" dirty="0">
                <a:solidFill>
                  <a:srgbClr val="262626"/>
                </a:solidFill>
                <a:latin typeface="Benton Sans Book"/>
              </a:rPr>
              <a:t>think is best supported about the mystery of the rough-skinned newts. </a:t>
            </a:r>
            <a:endParaRPr lang="en-US" sz="2400" dirty="0" smtClean="0">
              <a:solidFill>
                <a:srgbClr val="262626"/>
              </a:solidFill>
              <a:latin typeface="Benton Sans Book"/>
            </a:endParaRPr>
          </a:p>
          <a:p>
            <a:endParaRPr lang="en-US" sz="2400" dirty="0">
              <a:solidFill>
                <a:srgbClr val="262626"/>
              </a:solidFill>
              <a:latin typeface="Benton Sans Book"/>
            </a:endParaRPr>
          </a:p>
          <a:p>
            <a:r>
              <a:rPr lang="en-US" sz="2400" dirty="0" smtClean="0">
                <a:solidFill>
                  <a:srgbClr val="262626"/>
                </a:solidFill>
                <a:latin typeface="Benton Sans Book"/>
              </a:rPr>
              <a:t>You </a:t>
            </a:r>
            <a:r>
              <a:rPr lang="en-US" sz="2400" dirty="0">
                <a:solidFill>
                  <a:srgbClr val="262626"/>
                </a:solidFill>
                <a:latin typeface="Benton Sans Book"/>
              </a:rPr>
              <a:t>will also read an article called “Invasion of the Periodical Cicadas.”</a:t>
            </a:r>
            <a:endParaRPr lang="en-US" sz="2400" dirty="0"/>
          </a:p>
        </p:txBody>
      </p:sp>
      <p:pic>
        <p:nvPicPr>
          <p:cNvPr id="5" name="Picture 2" descr="https://assets-prdd.learning.amplify.com/damAssets/7c4163f8-b15b-4b5c-8cc5-742988b186d0/09986dc6-ba9f-4490-b2a9-ace885bb1628/SCI_LS_MB_CU_183.jpg"/>
          <p:cNvPicPr>
            <a:picLocks noChangeAspect="1" noChangeArrowheads="1"/>
          </p:cNvPicPr>
          <p:nvPr/>
        </p:nvPicPr>
        <p:blipFill rotWithShape="1">
          <a:blip r:embed="rId3">
            <a:extLst>
              <a:ext uri="{28A0092B-C50C-407E-A947-70E740481C1C}">
                <a14:useLocalDpi xmlns:a14="http://schemas.microsoft.com/office/drawing/2010/main" val="0"/>
              </a:ext>
            </a:extLst>
          </a:blip>
          <a:srcRect l="10197" t="24259" r="11008" b="22771"/>
          <a:stretch/>
        </p:blipFill>
        <p:spPr bwMode="auto">
          <a:xfrm>
            <a:off x="141488" y="3511045"/>
            <a:ext cx="5940658" cy="31445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https://assets-prdd.learning.amplify.com/damAssets/ac3b3ea3-adbf-425c-b556-f195d2a900d7/ac564a13-cdc4-434d-b464-31b0b3cbb7d4/MSSCI_ES_GOM_CU_58.png.jp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399" y="3511045"/>
            <a:ext cx="5788923" cy="31445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5077691" y="3328543"/>
            <a:ext cx="2175163" cy="637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Reminder</a:t>
            </a:r>
            <a:endParaRPr lang="en-US" sz="2800" dirty="0"/>
          </a:p>
        </p:txBody>
      </p:sp>
    </p:spTree>
    <p:extLst>
      <p:ext uri="{BB962C8B-B14F-4D97-AF65-F5344CB8AC3E}">
        <p14:creationId xmlns:p14="http://schemas.microsoft.com/office/powerpoint/2010/main" val="3389085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03040" y="149963"/>
            <a:ext cx="8834282" cy="1017688"/>
          </a:xfrm>
          <a:prstGeom prst="rect">
            <a:avLst/>
          </a:prstGeom>
          <a:solidFill>
            <a:schemeClr val="bg2"/>
          </a:solidFill>
          <a:ln w="38100">
            <a:solidFill>
              <a:srgbClr val="404040"/>
            </a:solidFill>
          </a:ln>
        </p:spPr>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3200" dirty="0" smtClean="0"/>
              <a:t>2.4.4</a:t>
            </a:r>
            <a:r>
              <a:rPr lang="en-US" sz="4000" dirty="0" smtClean="0"/>
              <a:t> </a:t>
            </a:r>
            <a:r>
              <a:rPr lang="en-US" dirty="0" smtClean="0"/>
              <a:t>Teacher</a:t>
            </a:r>
          </a:p>
          <a:p>
            <a:r>
              <a:rPr lang="en-US" dirty="0"/>
              <a:t>Introducing the Homework</a:t>
            </a:r>
          </a:p>
          <a:p>
            <a:r>
              <a:rPr lang="en-US" dirty="0"/>
              <a:t/>
            </a:r>
            <a:br>
              <a:rPr lang="en-US" dirty="0"/>
            </a:br>
            <a:endParaRPr lang="en-US" sz="2000" dirty="0"/>
          </a:p>
        </p:txBody>
      </p:sp>
      <p:pic>
        <p:nvPicPr>
          <p:cNvPr id="2" name="Picture 1"/>
          <p:cNvPicPr>
            <a:picLocks noChangeAspect="1"/>
          </p:cNvPicPr>
          <p:nvPr/>
        </p:nvPicPr>
        <p:blipFill>
          <a:blip r:embed="rId2"/>
          <a:stretch>
            <a:fillRect/>
          </a:stretch>
        </p:blipFill>
        <p:spPr>
          <a:xfrm>
            <a:off x="141488" y="149963"/>
            <a:ext cx="2950134" cy="1017688"/>
          </a:xfrm>
          <a:prstGeom prst="rect">
            <a:avLst/>
          </a:prstGeom>
          <a:ln w="38100">
            <a:solidFill>
              <a:srgbClr val="FF0000"/>
            </a:solidFill>
          </a:ln>
        </p:spPr>
      </p:pic>
      <p:sp>
        <p:nvSpPr>
          <p:cNvPr id="4" name="Rectangle 3"/>
          <p:cNvSpPr/>
          <p:nvPr/>
        </p:nvSpPr>
        <p:spPr>
          <a:xfrm>
            <a:off x="141487" y="1369852"/>
            <a:ext cx="11895835" cy="830997"/>
          </a:xfrm>
          <a:prstGeom prst="rect">
            <a:avLst/>
          </a:prstGeom>
        </p:spPr>
        <p:txBody>
          <a:bodyPr wrap="square">
            <a:spAutoFit/>
          </a:bodyPr>
          <a:lstStyle/>
          <a:p>
            <a:r>
              <a:rPr lang="en-US" sz="2400" b="1" dirty="0" smtClean="0"/>
              <a:t>Use </a:t>
            </a:r>
            <a:r>
              <a:rPr lang="en-US" sz="2400" b="1" dirty="0"/>
              <a:t>the Reasoning Tool to write </a:t>
            </a:r>
            <a:r>
              <a:rPr lang="en-US" sz="2400" b="1" dirty="0" smtClean="0"/>
              <a:t>your </a:t>
            </a:r>
            <a:r>
              <a:rPr lang="en-US" sz="2400" b="1" dirty="0"/>
              <a:t>scientific argument.</a:t>
            </a:r>
            <a:r>
              <a:rPr lang="en-US" sz="2400" dirty="0"/>
              <a:t> </a:t>
            </a:r>
            <a:endParaRPr lang="en-US" sz="2400" dirty="0" smtClean="0"/>
          </a:p>
          <a:p>
            <a:r>
              <a:rPr lang="en-US" sz="2400" dirty="0" smtClean="0"/>
              <a:t>You have </a:t>
            </a:r>
            <a:r>
              <a:rPr lang="en-US" sz="2400" dirty="0"/>
              <a:t>already done a lot of the preparation work for writing </a:t>
            </a:r>
            <a:r>
              <a:rPr lang="en-US" sz="2400" dirty="0" smtClean="0"/>
              <a:t>your </a:t>
            </a:r>
            <a:r>
              <a:rPr lang="en-US" sz="2400" dirty="0"/>
              <a:t>arguments. </a:t>
            </a:r>
            <a:endParaRPr lang="en-US" sz="4800" dirty="0"/>
          </a:p>
        </p:txBody>
      </p:sp>
      <p:pic>
        <p:nvPicPr>
          <p:cNvPr id="15362" name="Picture 2" descr="https://assets-prdd.learning.amplify.com/damAssets/f8577bb7-7181-47bb-9ba1-f99b4823ba1b/24dc6d2a-abde-4be0-8ade-672226912973/MSSCI_MEE_CU_153.png"/>
          <p:cNvPicPr>
            <a:picLocks noChangeAspect="1" noChangeArrowheads="1"/>
          </p:cNvPicPr>
          <p:nvPr/>
        </p:nvPicPr>
        <p:blipFill rotWithShape="1">
          <a:blip r:embed="rId3">
            <a:extLst>
              <a:ext uri="{28A0092B-C50C-407E-A947-70E740481C1C}">
                <a14:useLocalDpi xmlns:a14="http://schemas.microsoft.com/office/drawing/2010/main" val="0"/>
              </a:ext>
            </a:extLst>
          </a:blip>
          <a:srcRect l="7315" t="5509" r="7897" b="12863"/>
          <a:stretch/>
        </p:blipFill>
        <p:spPr bwMode="auto">
          <a:xfrm>
            <a:off x="6470073" y="2403050"/>
            <a:ext cx="5567250" cy="43781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1487" y="2333685"/>
            <a:ext cx="6425568" cy="4524315"/>
          </a:xfrm>
          <a:prstGeom prst="rect">
            <a:avLst/>
          </a:prstGeom>
        </p:spPr>
        <p:txBody>
          <a:bodyPr wrap="square">
            <a:spAutoFit/>
          </a:bodyPr>
          <a:lstStyle/>
          <a:p>
            <a:r>
              <a:rPr lang="en-US" sz="2400" dirty="0">
                <a:solidFill>
                  <a:srgbClr val="262626"/>
                </a:solidFill>
                <a:latin typeface="Benton Sans Book"/>
              </a:rPr>
              <a:t>Start by stating your claim, which should be in last column of your Reasoning Tool. </a:t>
            </a:r>
            <a:endParaRPr lang="en-US" sz="2400" dirty="0" smtClean="0">
              <a:solidFill>
                <a:srgbClr val="262626"/>
              </a:solidFill>
              <a:latin typeface="Benton Sans Book"/>
            </a:endParaRPr>
          </a:p>
          <a:p>
            <a:endParaRPr lang="en-US" sz="2400" dirty="0">
              <a:solidFill>
                <a:srgbClr val="262626"/>
              </a:solidFill>
              <a:latin typeface="Benton Sans Book"/>
            </a:endParaRPr>
          </a:p>
          <a:p>
            <a:r>
              <a:rPr lang="en-US" sz="2400" dirty="0" smtClean="0">
                <a:solidFill>
                  <a:srgbClr val="262626"/>
                </a:solidFill>
                <a:latin typeface="Benton Sans Book"/>
              </a:rPr>
              <a:t>Next</a:t>
            </a:r>
            <a:r>
              <a:rPr lang="en-US" sz="2400" dirty="0">
                <a:solidFill>
                  <a:srgbClr val="262626"/>
                </a:solidFill>
                <a:latin typeface="Benton Sans Book"/>
              </a:rPr>
              <a:t>, list your strongest piece of evidence from the first column. </a:t>
            </a:r>
            <a:endParaRPr lang="en-US" sz="2400" dirty="0" smtClean="0">
              <a:solidFill>
                <a:srgbClr val="262626"/>
              </a:solidFill>
              <a:latin typeface="Benton Sans Book"/>
            </a:endParaRPr>
          </a:p>
          <a:p>
            <a:endParaRPr lang="en-US" sz="2400" dirty="0">
              <a:solidFill>
                <a:srgbClr val="262626"/>
              </a:solidFill>
              <a:latin typeface="Benton Sans Book"/>
            </a:endParaRPr>
          </a:p>
          <a:p>
            <a:r>
              <a:rPr lang="en-US" sz="2400" dirty="0" smtClean="0">
                <a:solidFill>
                  <a:srgbClr val="262626"/>
                </a:solidFill>
                <a:latin typeface="Benton Sans Book"/>
              </a:rPr>
              <a:t>After </a:t>
            </a:r>
            <a:r>
              <a:rPr lang="en-US" sz="2400" dirty="0">
                <a:solidFill>
                  <a:srgbClr val="262626"/>
                </a:solidFill>
                <a:latin typeface="Benton Sans Book"/>
              </a:rPr>
              <a:t>that, explain why this evidence matters by using what you wrote in the middle column. </a:t>
            </a:r>
            <a:endParaRPr lang="en-US" sz="2400" dirty="0" smtClean="0">
              <a:solidFill>
                <a:srgbClr val="262626"/>
              </a:solidFill>
              <a:latin typeface="Benton Sans Book"/>
            </a:endParaRPr>
          </a:p>
          <a:p>
            <a:endParaRPr lang="en-US" sz="2400" dirty="0">
              <a:solidFill>
                <a:srgbClr val="262626"/>
              </a:solidFill>
              <a:latin typeface="Benton Sans Book"/>
            </a:endParaRPr>
          </a:p>
          <a:p>
            <a:r>
              <a:rPr lang="en-US" sz="2400" dirty="0" smtClean="0">
                <a:solidFill>
                  <a:srgbClr val="262626"/>
                </a:solidFill>
                <a:latin typeface="Benton Sans Book"/>
              </a:rPr>
              <a:t>Be </a:t>
            </a:r>
            <a:r>
              <a:rPr lang="en-US" sz="2400" dirty="0">
                <a:solidFill>
                  <a:srgbClr val="262626"/>
                </a:solidFill>
                <a:latin typeface="Benton Sans Book"/>
              </a:rPr>
              <a:t>sure to follow this process for each piece of evidence that you want to use to support your argument.</a:t>
            </a:r>
            <a:endParaRPr lang="en-US" sz="2400" dirty="0"/>
          </a:p>
        </p:txBody>
      </p:sp>
    </p:spTree>
    <p:extLst>
      <p:ext uri="{BB962C8B-B14F-4D97-AF65-F5344CB8AC3E}">
        <p14:creationId xmlns:p14="http://schemas.microsoft.com/office/powerpoint/2010/main" val="3531688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03040" y="149963"/>
            <a:ext cx="7081806" cy="1017688"/>
          </a:xfrm>
          <a:prstGeom prst="rect">
            <a:avLst/>
          </a:prstGeom>
          <a:solidFill>
            <a:schemeClr val="bg2"/>
          </a:solidFill>
          <a:ln w="38100">
            <a:solidFill>
              <a:srgbClr val="404040"/>
            </a:solidFill>
          </a:ln>
        </p:spPr>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3200" dirty="0" smtClean="0"/>
              <a:t>2.4.4</a:t>
            </a:r>
            <a:r>
              <a:rPr lang="en-US" sz="4000" dirty="0" smtClean="0"/>
              <a:t> </a:t>
            </a:r>
            <a:r>
              <a:rPr lang="en-US" dirty="0" smtClean="0"/>
              <a:t>Homework</a:t>
            </a:r>
          </a:p>
          <a:p>
            <a:r>
              <a:rPr lang="en-US" dirty="0" smtClean="0"/>
              <a:t>Write Scientific Argument</a:t>
            </a:r>
            <a:endParaRPr lang="en-US" sz="2000" dirty="0"/>
          </a:p>
        </p:txBody>
      </p:sp>
      <p:pic>
        <p:nvPicPr>
          <p:cNvPr id="17" name="Picture 16"/>
          <p:cNvPicPr>
            <a:picLocks noChangeAspect="1"/>
          </p:cNvPicPr>
          <p:nvPr/>
        </p:nvPicPr>
        <p:blipFill>
          <a:blip r:embed="rId2"/>
          <a:stretch>
            <a:fillRect/>
          </a:stretch>
        </p:blipFill>
        <p:spPr>
          <a:xfrm>
            <a:off x="10396264" y="294127"/>
            <a:ext cx="1641059" cy="729360"/>
          </a:xfrm>
          <a:prstGeom prst="rect">
            <a:avLst/>
          </a:prstGeom>
          <a:ln w="38100">
            <a:solidFill>
              <a:schemeClr val="tx1"/>
            </a:solidFill>
          </a:ln>
        </p:spPr>
      </p:pic>
      <p:pic>
        <p:nvPicPr>
          <p:cNvPr id="8" name="Picture 7"/>
          <p:cNvPicPr>
            <a:picLocks noChangeAspect="1"/>
          </p:cNvPicPr>
          <p:nvPr/>
        </p:nvPicPr>
        <p:blipFill rotWithShape="1">
          <a:blip r:embed="rId3"/>
          <a:srcRect b="7618"/>
          <a:stretch/>
        </p:blipFill>
        <p:spPr>
          <a:xfrm>
            <a:off x="78510" y="156366"/>
            <a:ext cx="3013112" cy="1004881"/>
          </a:xfrm>
          <a:prstGeom prst="rect">
            <a:avLst/>
          </a:prstGeom>
          <a:ln w="38100">
            <a:solidFill>
              <a:srgbClr val="FF0000"/>
            </a:solidFill>
          </a:ln>
        </p:spPr>
      </p:pic>
      <p:sp>
        <p:nvSpPr>
          <p:cNvPr id="2" name="Rectangle 1"/>
          <p:cNvSpPr/>
          <p:nvPr/>
        </p:nvSpPr>
        <p:spPr>
          <a:xfrm>
            <a:off x="78509" y="1452433"/>
            <a:ext cx="11958813" cy="830997"/>
          </a:xfrm>
          <a:prstGeom prst="rect">
            <a:avLst/>
          </a:prstGeom>
        </p:spPr>
        <p:txBody>
          <a:bodyPr wrap="square">
            <a:spAutoFit/>
          </a:bodyPr>
          <a:lstStyle/>
          <a:p>
            <a:r>
              <a:rPr lang="en-US" sz="2400" dirty="0" smtClean="0">
                <a:solidFill>
                  <a:srgbClr val="262626"/>
                </a:solidFill>
                <a:latin typeface="Benton Sans Medium"/>
              </a:rPr>
              <a:t>Write </a:t>
            </a:r>
            <a:r>
              <a:rPr lang="en-US" sz="2400" dirty="0">
                <a:solidFill>
                  <a:srgbClr val="262626"/>
                </a:solidFill>
                <a:latin typeface="Benton Sans Medium"/>
              </a:rPr>
              <a:t>a scientific argument to Alex Young explaining why the newt population has become so much more poisonous in the past 50 generations.</a:t>
            </a:r>
            <a:endParaRPr lang="en-US" sz="2400" dirty="0"/>
          </a:p>
        </p:txBody>
      </p:sp>
      <p:pic>
        <p:nvPicPr>
          <p:cNvPr id="4" name="Picture 3"/>
          <p:cNvPicPr>
            <a:picLocks noChangeAspect="1"/>
          </p:cNvPicPr>
          <p:nvPr/>
        </p:nvPicPr>
        <p:blipFill rotWithShape="1">
          <a:blip r:embed="rId4"/>
          <a:srcRect b="73525"/>
          <a:stretch/>
        </p:blipFill>
        <p:spPr>
          <a:xfrm>
            <a:off x="78509" y="2283431"/>
            <a:ext cx="11958813" cy="55530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78508" y="3944558"/>
            <a:ext cx="4759302" cy="219341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a:stretch>
            <a:fillRect/>
          </a:stretch>
        </p:blipFill>
        <p:spPr>
          <a:xfrm>
            <a:off x="4979868" y="3944558"/>
            <a:ext cx="7057453" cy="2196846"/>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rotWithShape="1">
          <a:blip r:embed="rId4"/>
          <a:srcRect t="62154" b="5312"/>
          <a:stretch/>
        </p:blipFill>
        <p:spPr>
          <a:xfrm>
            <a:off x="78508" y="3048058"/>
            <a:ext cx="11958813" cy="682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8662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712" y="179119"/>
            <a:ext cx="2431464" cy="722217"/>
          </a:xfrm>
          <a:prstGeom prst="rect">
            <a:avLst/>
          </a:prstGeom>
          <a:ln w="38100">
            <a:solidFill>
              <a:srgbClr val="FF0000"/>
            </a:solidFill>
          </a:ln>
        </p:spPr>
      </p:pic>
      <p:sp>
        <p:nvSpPr>
          <p:cNvPr id="5" name="Title 1"/>
          <p:cNvSpPr txBox="1">
            <a:spLocks/>
          </p:cNvSpPr>
          <p:nvPr/>
        </p:nvSpPr>
        <p:spPr>
          <a:xfrm>
            <a:off x="2695194" y="188421"/>
            <a:ext cx="7109988" cy="722217"/>
          </a:xfrm>
          <a:prstGeom prst="rect">
            <a:avLst/>
          </a:prstGeom>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5400" dirty="0" smtClean="0"/>
              <a:t>2.4.1: WARM-UP</a:t>
            </a:r>
            <a:endParaRPr lang="en-US" sz="5400" dirty="0"/>
          </a:p>
        </p:txBody>
      </p:sp>
      <p:pic>
        <p:nvPicPr>
          <p:cNvPr id="11" name="Picture 10"/>
          <p:cNvPicPr>
            <a:picLocks noChangeAspect="1"/>
          </p:cNvPicPr>
          <p:nvPr/>
        </p:nvPicPr>
        <p:blipFill>
          <a:blip r:embed="rId3"/>
          <a:stretch>
            <a:fillRect/>
          </a:stretch>
        </p:blipFill>
        <p:spPr>
          <a:xfrm>
            <a:off x="9977199" y="188421"/>
            <a:ext cx="1641059" cy="729360"/>
          </a:xfrm>
          <a:prstGeom prst="rect">
            <a:avLst/>
          </a:prstGeom>
          <a:ln w="38100">
            <a:solidFill>
              <a:schemeClr val="tx1"/>
            </a:solidFill>
          </a:ln>
        </p:spPr>
      </p:pic>
      <p:sp>
        <p:nvSpPr>
          <p:cNvPr id="7" name="Rectangle 6"/>
          <p:cNvSpPr/>
          <p:nvPr/>
        </p:nvSpPr>
        <p:spPr>
          <a:xfrm>
            <a:off x="91712" y="1136296"/>
            <a:ext cx="11938192"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t>R</a:t>
            </a:r>
            <a:r>
              <a:rPr lang="en-US" sz="2400" dirty="0" smtClean="0"/>
              <a:t>evisit </a:t>
            </a:r>
            <a:r>
              <a:rPr lang="en-US" sz="2400" dirty="0"/>
              <a:t>the visual representation from “The Deadly Dare” and prepare for </a:t>
            </a:r>
            <a:r>
              <a:rPr lang="en-US" sz="2400" dirty="0" smtClean="0"/>
              <a:t>your </a:t>
            </a:r>
            <a:r>
              <a:rPr lang="en-US" sz="2400" dirty="0"/>
              <a:t>second read</a:t>
            </a:r>
            <a:r>
              <a:rPr lang="en-US" sz="2400" dirty="0" smtClean="0"/>
              <a:t>.</a:t>
            </a:r>
            <a:endParaRPr lang="en-US" sz="3200" dirty="0" smtClean="0"/>
          </a:p>
        </p:txBody>
      </p:sp>
      <p:pic>
        <p:nvPicPr>
          <p:cNvPr id="6" name="Picture 5"/>
          <p:cNvPicPr>
            <a:picLocks noChangeAspect="1"/>
          </p:cNvPicPr>
          <p:nvPr/>
        </p:nvPicPr>
        <p:blipFill>
          <a:blip r:embed="rId4"/>
          <a:stretch>
            <a:fillRect/>
          </a:stretch>
        </p:blipFill>
        <p:spPr>
          <a:xfrm>
            <a:off x="91712" y="1816476"/>
            <a:ext cx="6248400" cy="226695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a:stretch>
            <a:fillRect/>
          </a:stretch>
        </p:blipFill>
        <p:spPr>
          <a:xfrm>
            <a:off x="91712" y="4716246"/>
            <a:ext cx="6248400" cy="97897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6444343" y="1816476"/>
            <a:ext cx="5585561" cy="233362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6485709" y="4301941"/>
            <a:ext cx="5544195" cy="1133475"/>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95943" y="3046856"/>
            <a:ext cx="6048103" cy="467053"/>
          </a:xfrm>
          <a:prstGeom prst="rect">
            <a:avLst/>
          </a:prstGeom>
          <a:solidFill>
            <a:srgbClr val="CC00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93335" y="4744289"/>
            <a:ext cx="746778" cy="389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a:t>
            </a:r>
            <a:endParaRPr lang="en-US" dirty="0"/>
          </a:p>
        </p:txBody>
      </p:sp>
      <p:sp>
        <p:nvSpPr>
          <p:cNvPr id="13" name="Rectangle 12"/>
          <p:cNvSpPr/>
          <p:nvPr/>
        </p:nvSpPr>
        <p:spPr>
          <a:xfrm>
            <a:off x="4515729" y="5240529"/>
            <a:ext cx="754409" cy="389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a:t>
            </a:r>
            <a:endParaRPr lang="en-US" dirty="0"/>
          </a:p>
        </p:txBody>
      </p:sp>
      <p:sp>
        <p:nvSpPr>
          <p:cNvPr id="14" name="Rectangle 13"/>
          <p:cNvSpPr/>
          <p:nvPr/>
        </p:nvSpPr>
        <p:spPr>
          <a:xfrm>
            <a:off x="6555795" y="3616373"/>
            <a:ext cx="5404021" cy="467053"/>
          </a:xfrm>
          <a:prstGeom prst="rect">
            <a:avLst/>
          </a:prstGeom>
          <a:solidFill>
            <a:srgbClr val="CC00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12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txBox="1">
            <a:spLocks/>
          </p:cNvSpPr>
          <p:nvPr/>
        </p:nvSpPr>
        <p:spPr>
          <a:xfrm>
            <a:off x="3203040" y="149963"/>
            <a:ext cx="8834282" cy="1011284"/>
          </a:xfrm>
          <a:prstGeom prst="rect">
            <a:avLst/>
          </a:prstGeom>
          <a:solidFill>
            <a:schemeClr val="bg2"/>
          </a:solidFill>
          <a:ln w="38100">
            <a:solidFill>
              <a:srgbClr val="404040"/>
            </a:solidFill>
          </a:ln>
        </p:spPr>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3200" b="1" dirty="0" smtClean="0"/>
              <a:t>Hidden SLIDE!</a:t>
            </a:r>
          </a:p>
          <a:p>
            <a:r>
              <a:rPr lang="en-US" sz="3200" b="1" dirty="0" smtClean="0"/>
              <a:t>EXAMPLE</a:t>
            </a:r>
            <a:r>
              <a:rPr lang="en-US" sz="3200" dirty="0" smtClean="0"/>
              <a:t> </a:t>
            </a:r>
            <a:r>
              <a:rPr lang="en-US" sz="3200" b="1" dirty="0" smtClean="0"/>
              <a:t>Scientific</a:t>
            </a:r>
            <a:r>
              <a:rPr lang="en-US" sz="3200" dirty="0" smtClean="0"/>
              <a:t> </a:t>
            </a:r>
            <a:r>
              <a:rPr lang="en-US" sz="3200" b="1" dirty="0" smtClean="0"/>
              <a:t>Argument</a:t>
            </a:r>
            <a:endParaRPr lang="en-US" sz="2000" b="1" dirty="0"/>
          </a:p>
        </p:txBody>
      </p:sp>
      <p:pic>
        <p:nvPicPr>
          <p:cNvPr id="8" name="Picture 7"/>
          <p:cNvPicPr>
            <a:picLocks noChangeAspect="1"/>
          </p:cNvPicPr>
          <p:nvPr/>
        </p:nvPicPr>
        <p:blipFill rotWithShape="1">
          <a:blip r:embed="rId2"/>
          <a:srcRect b="7618"/>
          <a:stretch/>
        </p:blipFill>
        <p:spPr>
          <a:xfrm>
            <a:off x="78510" y="156366"/>
            <a:ext cx="3013112" cy="1004881"/>
          </a:xfrm>
          <a:prstGeom prst="rect">
            <a:avLst/>
          </a:prstGeom>
          <a:ln w="38100">
            <a:solidFill>
              <a:srgbClr val="FF0000"/>
            </a:solidFill>
          </a:ln>
        </p:spPr>
      </p:pic>
      <p:sp>
        <p:nvSpPr>
          <p:cNvPr id="2" name="Rectangle 1"/>
          <p:cNvSpPr/>
          <p:nvPr/>
        </p:nvSpPr>
        <p:spPr>
          <a:xfrm>
            <a:off x="78509" y="1452433"/>
            <a:ext cx="11958813" cy="5078313"/>
          </a:xfrm>
          <a:prstGeom prst="rect">
            <a:avLst/>
          </a:prstGeom>
        </p:spPr>
        <p:txBody>
          <a:bodyPr wrap="square">
            <a:spAutoFit/>
          </a:bodyPr>
          <a:lstStyle/>
          <a:p>
            <a:r>
              <a:rPr lang="en-US" dirty="0"/>
              <a:t>Dear Alex Young</a:t>
            </a:r>
            <a:r>
              <a:rPr lang="en-US" dirty="0" smtClean="0"/>
              <a:t>,</a:t>
            </a:r>
          </a:p>
          <a:p>
            <a:r>
              <a:rPr lang="en-US" dirty="0"/>
              <a:t/>
            </a:r>
            <a:br>
              <a:rPr lang="en-US" dirty="0"/>
            </a:br>
            <a:r>
              <a:rPr lang="en-US" dirty="0"/>
              <a:t>This is how I think the rough-skinned newts in Oregon State Park become extremely poisonous</a:t>
            </a:r>
            <a:r>
              <a:rPr lang="en-US" dirty="0" smtClean="0"/>
              <a:t>:</a:t>
            </a:r>
          </a:p>
          <a:p>
            <a:endParaRPr lang="en-US" dirty="0"/>
          </a:p>
          <a:p>
            <a:r>
              <a:rPr lang="en-US" dirty="0"/>
              <a:t>Within the current and previous newt populations, there was variation among traits for amount of poison. Some individual newts had traits for no poison, some had traits for a low level of poison, some had traits for a moderate amount of poison, and some had the trait for a lot of poison. Over time, the newt population was able to become more poisonous because the initial population had at least some newts with high-poison levels</a:t>
            </a:r>
            <a:r>
              <a:rPr lang="en-US" dirty="0" smtClean="0"/>
              <a:t>.</a:t>
            </a:r>
          </a:p>
          <a:p>
            <a:endParaRPr lang="en-US" dirty="0"/>
          </a:p>
          <a:p>
            <a:r>
              <a:rPr lang="en-US" dirty="0"/>
              <a:t>Since </a:t>
            </a:r>
            <a:r>
              <a:rPr lang="en-US" dirty="0" smtClean="0"/>
              <a:t>predators (snakes</a:t>
            </a:r>
            <a:r>
              <a:rPr lang="en-US" dirty="0"/>
              <a:t>) were present in the environment, the more poisonous traits were adaptive in the newt population. This is because a high level of poison helped the newts survive as the poison helped them avoid being eaten by the snakes. Over time, the newts with high-poison levels became more common in the newt population, and the newts with low-poison levels became less common. The population of newts couldn’t just become poisonous because they needed to. The high-poison levels became more common in the newt population because newts with higher levels of poison were more likely to survive longer than newts without them. Surviving longer means the newts had more chances to reproduce and pass their traits onto their offspring. Since offspring inherit their genes for their traits from their parents, newts have poison levels that are similar to their parents. So, because the newts with high-poison levels could survive longer and have more offspring, the more poisonous newts became more common in the population.</a:t>
            </a:r>
          </a:p>
        </p:txBody>
      </p:sp>
    </p:spTree>
    <p:extLst>
      <p:ext uri="{BB962C8B-B14F-4D97-AF65-F5344CB8AC3E}">
        <p14:creationId xmlns:p14="http://schemas.microsoft.com/office/powerpoint/2010/main" val="4214605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162300" y="143711"/>
            <a:ext cx="8858250" cy="628141"/>
          </a:xfrm>
          <a:prstGeom prst="rect">
            <a:avLst/>
          </a:prstGeom>
          <a:solidFill>
            <a:srgbClr val="92D05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2.4.2: Reading</a:t>
            </a:r>
          </a:p>
          <a:p>
            <a:r>
              <a:rPr lang="en-US" sz="2000" dirty="0" smtClean="0"/>
              <a:t>Rereading “The Deadly Dare”</a:t>
            </a:r>
            <a:endParaRPr lang="en-US" sz="2000" dirty="0"/>
          </a:p>
        </p:txBody>
      </p:sp>
      <p:pic>
        <p:nvPicPr>
          <p:cNvPr id="2" name="Picture 1"/>
          <p:cNvPicPr>
            <a:picLocks noChangeAspect="1"/>
          </p:cNvPicPr>
          <p:nvPr/>
        </p:nvPicPr>
        <p:blipFill>
          <a:blip r:embed="rId2"/>
          <a:stretch>
            <a:fillRect/>
          </a:stretch>
        </p:blipFill>
        <p:spPr>
          <a:xfrm>
            <a:off x="154917" y="139434"/>
            <a:ext cx="2875362" cy="632418"/>
          </a:xfrm>
          <a:prstGeom prst="rect">
            <a:avLst/>
          </a:prstGeom>
          <a:ln w="38100">
            <a:solidFill>
              <a:srgbClr val="FF0000"/>
            </a:solidFill>
          </a:ln>
        </p:spPr>
      </p:pic>
      <p:sp>
        <p:nvSpPr>
          <p:cNvPr id="5" name="Rectangle 4"/>
          <p:cNvSpPr/>
          <p:nvPr/>
        </p:nvSpPr>
        <p:spPr>
          <a:xfrm>
            <a:off x="119094" y="1202432"/>
            <a:ext cx="1190145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solidFill>
                  <a:srgbClr val="262626"/>
                </a:solidFill>
                <a:latin typeface="Benton Sans Medium"/>
              </a:rPr>
              <a:t>Reread </a:t>
            </a:r>
            <a:r>
              <a:rPr lang="en-US" dirty="0">
                <a:solidFill>
                  <a:srgbClr val="262626"/>
                </a:solidFill>
                <a:latin typeface="Benton Sans Medium"/>
              </a:rPr>
              <a:t>part of the article </a:t>
            </a:r>
            <a:r>
              <a:rPr lang="en-US" dirty="0" smtClean="0">
                <a:solidFill>
                  <a:srgbClr val="262626"/>
                </a:solidFill>
                <a:latin typeface="Benton Sans Medium"/>
              </a:rPr>
              <a:t>you </a:t>
            </a:r>
            <a:r>
              <a:rPr lang="en-US" dirty="0">
                <a:solidFill>
                  <a:srgbClr val="262626"/>
                </a:solidFill>
                <a:latin typeface="Benton Sans Medium"/>
              </a:rPr>
              <a:t>read in the previous lesson, with a focus on looking for information that will help </a:t>
            </a:r>
            <a:r>
              <a:rPr lang="en-US" dirty="0" smtClean="0">
                <a:solidFill>
                  <a:srgbClr val="262626"/>
                </a:solidFill>
                <a:latin typeface="Benton Sans Medium"/>
              </a:rPr>
              <a:t>you </a:t>
            </a:r>
            <a:r>
              <a:rPr lang="en-US" dirty="0">
                <a:solidFill>
                  <a:srgbClr val="262626"/>
                </a:solidFill>
                <a:latin typeface="Benton Sans Medium"/>
              </a:rPr>
              <a:t>answer the Chapter 2 Question</a:t>
            </a:r>
            <a:r>
              <a:rPr lang="en-US" dirty="0" smtClean="0">
                <a:solidFill>
                  <a:srgbClr val="262626"/>
                </a:solidFill>
                <a:latin typeface="Benton Sans Medium"/>
              </a:rPr>
              <a:t>. </a:t>
            </a:r>
            <a:r>
              <a:rPr lang="en-US" dirty="0" smtClean="0">
                <a:solidFill>
                  <a:srgbClr val="262626"/>
                </a:solidFill>
                <a:latin typeface="Benton Sans Book"/>
              </a:rPr>
              <a:t>(</a:t>
            </a:r>
            <a:r>
              <a:rPr lang="en-US" dirty="0">
                <a:solidFill>
                  <a:srgbClr val="262626"/>
                </a:solidFill>
                <a:latin typeface="Benton Sans Book"/>
              </a:rPr>
              <a:t>20 min)</a:t>
            </a:r>
            <a:endParaRPr lang="en-US" dirty="0"/>
          </a:p>
        </p:txBody>
      </p:sp>
      <p:pic>
        <p:nvPicPr>
          <p:cNvPr id="7" name="Picture 6"/>
          <p:cNvPicPr>
            <a:picLocks noChangeAspect="1"/>
          </p:cNvPicPr>
          <p:nvPr/>
        </p:nvPicPr>
        <p:blipFill>
          <a:blip r:embed="rId3"/>
          <a:stretch>
            <a:fillRect/>
          </a:stretch>
        </p:blipFill>
        <p:spPr>
          <a:xfrm>
            <a:off x="154917" y="1958860"/>
            <a:ext cx="11855232" cy="239657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5515277" y="3375009"/>
            <a:ext cx="4152295" cy="2744476"/>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54917" y="4488576"/>
            <a:ext cx="6096000" cy="1200329"/>
          </a:xfrm>
          <a:prstGeom prst="rect">
            <a:avLst/>
          </a:prstGeom>
          <a:solidFill>
            <a:schemeClr val="accent6">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r>
              <a:rPr lang="en-US" sz="2400" dirty="0">
                <a:solidFill>
                  <a:schemeClr val="bg1"/>
                </a:solidFill>
                <a:latin typeface="Benton Sans Book"/>
              </a:rPr>
              <a:t>Today, you will read part of “The Deadly Dare” once more in order to find evidence to answer questions from Alex Young.</a:t>
            </a:r>
            <a:endParaRPr lang="en-US" sz="2400" dirty="0">
              <a:solidFill>
                <a:schemeClr val="bg1"/>
              </a:solidFill>
            </a:endParaRPr>
          </a:p>
        </p:txBody>
      </p:sp>
      <p:sp>
        <p:nvSpPr>
          <p:cNvPr id="13" name="Rectangle 12"/>
          <p:cNvSpPr/>
          <p:nvPr/>
        </p:nvSpPr>
        <p:spPr>
          <a:xfrm>
            <a:off x="9082212" y="3722913"/>
            <a:ext cx="2938338"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smtClean="0">
                <a:solidFill>
                  <a:srgbClr val="262626"/>
                </a:solidFill>
                <a:latin typeface="Benton Sans Book"/>
              </a:rPr>
              <a:t>Use </a:t>
            </a:r>
            <a:r>
              <a:rPr lang="en-US" sz="2400" dirty="0">
                <a:solidFill>
                  <a:srgbClr val="262626"/>
                </a:solidFill>
                <a:latin typeface="Benton Sans Book"/>
              </a:rPr>
              <a:t>a different color than the one </a:t>
            </a:r>
            <a:r>
              <a:rPr lang="en-US" sz="2400" dirty="0" smtClean="0">
                <a:solidFill>
                  <a:srgbClr val="262626"/>
                </a:solidFill>
                <a:latin typeface="Benton Sans Book"/>
              </a:rPr>
              <a:t>you </a:t>
            </a:r>
            <a:r>
              <a:rPr lang="en-US" sz="2400" dirty="0">
                <a:solidFill>
                  <a:srgbClr val="262626"/>
                </a:solidFill>
                <a:latin typeface="Benton Sans Book"/>
              </a:rPr>
              <a:t>used in the previous lesson to identify information that helps </a:t>
            </a:r>
            <a:r>
              <a:rPr lang="en-US" sz="2400" dirty="0" smtClean="0">
                <a:solidFill>
                  <a:srgbClr val="262626"/>
                </a:solidFill>
                <a:latin typeface="Benton Sans Book"/>
              </a:rPr>
              <a:t>answer </a:t>
            </a:r>
            <a:r>
              <a:rPr lang="en-US" sz="2400" dirty="0">
                <a:solidFill>
                  <a:srgbClr val="262626"/>
                </a:solidFill>
                <a:latin typeface="Benton Sans Book"/>
              </a:rPr>
              <a:t>the questions next to the article.</a:t>
            </a:r>
            <a:endParaRPr lang="en-US" sz="2400" dirty="0"/>
          </a:p>
        </p:txBody>
      </p:sp>
      <p:cxnSp>
        <p:nvCxnSpPr>
          <p:cNvPr id="17" name="Straight Arrow Connector 16"/>
          <p:cNvCxnSpPr>
            <a:stCxn id="10" idx="3"/>
          </p:cNvCxnSpPr>
          <p:nvPr/>
        </p:nvCxnSpPr>
        <p:spPr>
          <a:xfrm>
            <a:off x="6250917" y="5088741"/>
            <a:ext cx="246136" cy="82462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99149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162300" y="143712"/>
            <a:ext cx="8858250" cy="626310"/>
          </a:xfrm>
          <a:prstGeom prst="rect">
            <a:avLst/>
          </a:prstGeom>
          <a:solidFill>
            <a:srgbClr val="92D05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2.4.2: Reading</a:t>
            </a:r>
          </a:p>
          <a:p>
            <a:r>
              <a:rPr lang="en-US" sz="2000" dirty="0" smtClean="0"/>
              <a:t>Rereading “The Deadly Dare”</a:t>
            </a:r>
            <a:endParaRPr lang="en-US" sz="2000" dirty="0"/>
          </a:p>
        </p:txBody>
      </p:sp>
      <p:pic>
        <p:nvPicPr>
          <p:cNvPr id="2" name="Picture 1"/>
          <p:cNvPicPr>
            <a:picLocks noChangeAspect="1"/>
          </p:cNvPicPr>
          <p:nvPr/>
        </p:nvPicPr>
        <p:blipFill>
          <a:blip r:embed="rId2"/>
          <a:stretch>
            <a:fillRect/>
          </a:stretch>
        </p:blipFill>
        <p:spPr>
          <a:xfrm>
            <a:off x="154917" y="139434"/>
            <a:ext cx="2875362" cy="630588"/>
          </a:xfrm>
          <a:prstGeom prst="rect">
            <a:avLst/>
          </a:prstGeom>
          <a:ln w="38100">
            <a:solidFill>
              <a:srgbClr val="FF0000"/>
            </a:solidFill>
          </a:ln>
        </p:spPr>
      </p:pic>
      <p:pic>
        <p:nvPicPr>
          <p:cNvPr id="7" name="Picture 6"/>
          <p:cNvPicPr>
            <a:picLocks noChangeAspect="1"/>
          </p:cNvPicPr>
          <p:nvPr/>
        </p:nvPicPr>
        <p:blipFill>
          <a:blip r:embed="rId3"/>
          <a:stretch>
            <a:fillRect/>
          </a:stretch>
        </p:blipFill>
        <p:spPr>
          <a:xfrm>
            <a:off x="154917" y="1164775"/>
            <a:ext cx="11855232" cy="239657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491801" y="3443788"/>
            <a:ext cx="7772400" cy="962025"/>
          </a:xfrm>
          <a:prstGeom prst="rect">
            <a:avLst/>
          </a:prstGeom>
          <a:ln w="38100">
            <a:solidFill>
              <a:srgbClr val="FF0000"/>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1392145" y="4289007"/>
            <a:ext cx="7734300" cy="885825"/>
          </a:xfrm>
          <a:prstGeom prst="rect">
            <a:avLst/>
          </a:prstGeom>
          <a:ln w="38100">
            <a:solidFill>
              <a:srgbClr val="FF0000"/>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stretch>
            <a:fillRect/>
          </a:stretch>
        </p:blipFill>
        <p:spPr>
          <a:xfrm>
            <a:off x="2402798" y="5084469"/>
            <a:ext cx="7829550" cy="990600"/>
          </a:xfrm>
          <a:prstGeom prst="rect">
            <a:avLst/>
          </a:prstGeom>
          <a:ln w="38100">
            <a:solidFill>
              <a:srgbClr val="FF0000"/>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3543783" y="5970294"/>
            <a:ext cx="7800975" cy="800100"/>
          </a:xfrm>
          <a:prstGeom prst="rect">
            <a:avLst/>
          </a:prstGeom>
          <a:ln w="38100">
            <a:solidFill>
              <a:srgbClr val="FF0000"/>
            </a:solidFill>
          </a:ln>
          <a:effectLst>
            <a:outerShdw blurRad="292100" dist="139700" dir="2700000" algn="tl" rotWithShape="0">
              <a:srgbClr val="333333">
                <a:alpha val="65000"/>
              </a:srgbClr>
            </a:outerShdw>
          </a:effectLst>
        </p:spPr>
      </p:pic>
      <p:sp>
        <p:nvSpPr>
          <p:cNvPr id="11" name="Oval Callout 10"/>
          <p:cNvSpPr/>
          <p:nvPr/>
        </p:nvSpPr>
        <p:spPr>
          <a:xfrm>
            <a:off x="8626642" y="2577704"/>
            <a:ext cx="3393908" cy="1831681"/>
          </a:xfrm>
          <a:prstGeom prst="wedgeEllipseCallout">
            <a:avLst>
              <a:gd name="adj1" fmla="val -34659"/>
              <a:gd name="adj2" fmla="val 861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Answer Questions at the end of article on 2.4.2</a:t>
            </a:r>
            <a:endParaRPr lang="en-US" sz="2400" dirty="0"/>
          </a:p>
        </p:txBody>
      </p:sp>
    </p:spTree>
    <p:extLst>
      <p:ext uri="{BB962C8B-B14F-4D97-AF65-F5344CB8AC3E}">
        <p14:creationId xmlns:p14="http://schemas.microsoft.com/office/powerpoint/2010/main" val="563957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162300" y="143712"/>
            <a:ext cx="8858250" cy="626310"/>
          </a:xfrm>
          <a:prstGeom prst="rect">
            <a:avLst/>
          </a:prstGeom>
          <a:solidFill>
            <a:srgbClr val="92D05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2.4.2: Reading</a:t>
            </a:r>
          </a:p>
          <a:p>
            <a:r>
              <a:rPr lang="en-US" sz="2000" dirty="0" smtClean="0"/>
              <a:t>Rereading “The Deadly Dare”</a:t>
            </a:r>
            <a:endParaRPr lang="en-US" sz="2000" dirty="0"/>
          </a:p>
        </p:txBody>
      </p:sp>
      <p:pic>
        <p:nvPicPr>
          <p:cNvPr id="2" name="Picture 1"/>
          <p:cNvPicPr>
            <a:picLocks noChangeAspect="1"/>
          </p:cNvPicPr>
          <p:nvPr/>
        </p:nvPicPr>
        <p:blipFill>
          <a:blip r:embed="rId2"/>
          <a:stretch>
            <a:fillRect/>
          </a:stretch>
        </p:blipFill>
        <p:spPr>
          <a:xfrm>
            <a:off x="154917" y="139434"/>
            <a:ext cx="2875362" cy="630588"/>
          </a:xfrm>
          <a:prstGeom prst="rect">
            <a:avLst/>
          </a:prstGeom>
          <a:ln w="38100">
            <a:solidFill>
              <a:srgbClr val="FF0000"/>
            </a:solidFill>
          </a:ln>
        </p:spPr>
      </p:pic>
      <p:pic>
        <p:nvPicPr>
          <p:cNvPr id="3" name="Picture 2"/>
          <p:cNvPicPr>
            <a:picLocks noChangeAspect="1"/>
          </p:cNvPicPr>
          <p:nvPr/>
        </p:nvPicPr>
        <p:blipFill>
          <a:blip r:embed="rId3"/>
          <a:stretch>
            <a:fillRect/>
          </a:stretch>
        </p:blipFill>
        <p:spPr>
          <a:xfrm>
            <a:off x="154916" y="1255812"/>
            <a:ext cx="11822507" cy="1848335"/>
          </a:xfrm>
          <a:prstGeom prst="rect">
            <a:avLst/>
          </a:prstGeom>
          <a:ln w="38100">
            <a:solidFill>
              <a:srgbClr val="FF0000"/>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154916" y="4027685"/>
            <a:ext cx="11790860" cy="1350431"/>
          </a:xfrm>
          <a:prstGeom prst="rect">
            <a:avLst/>
          </a:prstGeom>
          <a:ln w="38100">
            <a:solidFill>
              <a:srgbClr val="FF0000"/>
            </a:solidFill>
          </a:ln>
          <a:effectLst>
            <a:outerShdw blurRad="292100" dist="139700" dir="2700000" algn="tl" rotWithShape="0">
              <a:srgbClr val="333333">
                <a:alpha val="65000"/>
              </a:srgbClr>
            </a:outerShdw>
          </a:effectLst>
        </p:spPr>
      </p:pic>
      <p:sp>
        <p:nvSpPr>
          <p:cNvPr id="5" name="Rectangle 4"/>
          <p:cNvSpPr/>
          <p:nvPr/>
        </p:nvSpPr>
        <p:spPr>
          <a:xfrm>
            <a:off x="310554" y="2287067"/>
            <a:ext cx="1151123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solidFill>
                  <a:srgbClr val="262626"/>
                </a:solidFill>
                <a:latin typeface="Benton Sans Book"/>
              </a:rPr>
              <a:t>The individuals most likely to die before reproducing are those with non-adaptive traits, because their non-adaptive traits make it hard for them to survive. In the newt population, the newts with low poison died because they couldn’t escape their predators, the snakes.</a:t>
            </a:r>
            <a:endParaRPr lang="en-US" sz="2400" dirty="0"/>
          </a:p>
        </p:txBody>
      </p:sp>
      <p:sp>
        <p:nvSpPr>
          <p:cNvPr id="9" name="Rectangle 8"/>
          <p:cNvSpPr/>
          <p:nvPr/>
        </p:nvSpPr>
        <p:spPr>
          <a:xfrm>
            <a:off x="310554" y="4930698"/>
            <a:ext cx="1151123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solidFill>
                  <a:srgbClr val="262626"/>
                </a:solidFill>
                <a:latin typeface="Benton Sans Book"/>
              </a:rPr>
              <a:t>If most individuals with a specific trait die before reproducing, that trait will decrease and/or be eventually eliminated from the population because no parents are passing on that trait to their offspring.</a:t>
            </a:r>
            <a:endParaRPr lang="en-US" sz="2400" dirty="0"/>
          </a:p>
        </p:txBody>
      </p:sp>
    </p:spTree>
    <p:extLst>
      <p:ext uri="{BB962C8B-B14F-4D97-AF65-F5344CB8AC3E}">
        <p14:creationId xmlns:p14="http://schemas.microsoft.com/office/powerpoint/2010/main" val="61791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162300" y="143712"/>
            <a:ext cx="8858250" cy="626310"/>
          </a:xfrm>
          <a:prstGeom prst="rect">
            <a:avLst/>
          </a:prstGeom>
          <a:solidFill>
            <a:srgbClr val="92D05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2.4.2: Reading</a:t>
            </a:r>
          </a:p>
          <a:p>
            <a:r>
              <a:rPr lang="en-US" sz="2000" dirty="0" smtClean="0"/>
              <a:t>Rereading “The Deadly Dare”</a:t>
            </a:r>
            <a:endParaRPr lang="en-US" sz="2000" dirty="0"/>
          </a:p>
        </p:txBody>
      </p:sp>
      <p:pic>
        <p:nvPicPr>
          <p:cNvPr id="2" name="Picture 1"/>
          <p:cNvPicPr>
            <a:picLocks noChangeAspect="1"/>
          </p:cNvPicPr>
          <p:nvPr/>
        </p:nvPicPr>
        <p:blipFill>
          <a:blip r:embed="rId2"/>
          <a:stretch>
            <a:fillRect/>
          </a:stretch>
        </p:blipFill>
        <p:spPr>
          <a:xfrm>
            <a:off x="154917" y="139434"/>
            <a:ext cx="2875362" cy="630588"/>
          </a:xfrm>
          <a:prstGeom prst="rect">
            <a:avLst/>
          </a:prstGeom>
          <a:ln w="38100">
            <a:solidFill>
              <a:srgbClr val="FF0000"/>
            </a:solidFill>
          </a:ln>
        </p:spPr>
      </p:pic>
      <p:pic>
        <p:nvPicPr>
          <p:cNvPr id="6" name="Picture 5"/>
          <p:cNvPicPr>
            <a:picLocks noChangeAspect="1"/>
          </p:cNvPicPr>
          <p:nvPr/>
        </p:nvPicPr>
        <p:blipFill>
          <a:blip r:embed="rId3"/>
          <a:stretch>
            <a:fillRect/>
          </a:stretch>
        </p:blipFill>
        <p:spPr>
          <a:xfrm>
            <a:off x="154916" y="1234364"/>
            <a:ext cx="11865634" cy="1508836"/>
          </a:xfrm>
          <a:prstGeom prst="rect">
            <a:avLst/>
          </a:prstGeom>
          <a:ln w="38100">
            <a:solidFill>
              <a:srgbClr val="FF0000"/>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154916" y="4528066"/>
            <a:ext cx="11865634" cy="1216988"/>
          </a:xfrm>
          <a:prstGeom prst="rect">
            <a:avLst/>
          </a:prstGeom>
          <a:ln w="38100">
            <a:solidFill>
              <a:srgbClr val="FF0000"/>
            </a:solidFill>
          </a:ln>
          <a:effectLst>
            <a:outerShdw blurRad="292100" dist="139700" dir="2700000" algn="tl" rotWithShape="0">
              <a:srgbClr val="333333">
                <a:alpha val="65000"/>
              </a:srgbClr>
            </a:outerShdw>
          </a:effectLst>
        </p:spPr>
      </p:pic>
      <p:sp>
        <p:nvSpPr>
          <p:cNvPr id="7" name="Rectangle 6"/>
          <p:cNvSpPr/>
          <p:nvPr/>
        </p:nvSpPr>
        <p:spPr>
          <a:xfrm>
            <a:off x="335206" y="2031300"/>
            <a:ext cx="11490157"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solidFill>
                  <a:srgbClr val="262626"/>
                </a:solidFill>
                <a:latin typeface="Benton Sans Book"/>
              </a:rPr>
              <a:t>There are more individuals with high-poison levels in the newt population in Diagram 3 because high poison is an adaptive trait. Individuals with adaptive traits (high-poison levels) were able to survive and reproduce more than individuals with low-poison levels. Over generations, this led to more newts with high-poison levels. This process of change in the distribution of traits in a population over time is called natural selection.</a:t>
            </a:r>
            <a:endParaRPr lang="en-US" sz="2400" dirty="0"/>
          </a:p>
        </p:txBody>
      </p:sp>
      <p:sp>
        <p:nvSpPr>
          <p:cNvPr id="9" name="Rectangle 8"/>
          <p:cNvSpPr/>
          <p:nvPr/>
        </p:nvSpPr>
        <p:spPr>
          <a:xfrm>
            <a:off x="347831" y="5108172"/>
            <a:ext cx="11479804" cy="1631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dirty="0">
                <a:solidFill>
                  <a:srgbClr val="262626"/>
                </a:solidFill>
                <a:latin typeface="Benton Sans Book"/>
              </a:rPr>
              <a:t>The newts in the population in Diagram 3 are not the oldest newts. I know this because in Diagram 2, there were only four newts with high poison. All of them reproduced, and in Diagram 3, there were eight newts with high poison. Some of the newts in Diagram 3 might be the oldest newts, but the trait is not becoming more common simply because newts with that trait aren’t dying; it’s more common also because the newts with this trait are passing their traits onto the most offspring.</a:t>
            </a:r>
            <a:endParaRPr lang="en-US" sz="2000" dirty="0"/>
          </a:p>
        </p:txBody>
      </p:sp>
    </p:spTree>
    <p:extLst>
      <p:ext uri="{BB962C8B-B14F-4D97-AF65-F5344CB8AC3E}">
        <p14:creationId xmlns:p14="http://schemas.microsoft.com/office/powerpoint/2010/main" val="43532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162300" y="143712"/>
            <a:ext cx="8858250" cy="626310"/>
          </a:xfrm>
          <a:prstGeom prst="rect">
            <a:avLst/>
          </a:prstGeom>
          <a:solidFill>
            <a:srgbClr val="92D05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2.4.2: Reading</a:t>
            </a:r>
          </a:p>
          <a:p>
            <a:r>
              <a:rPr lang="en-US" sz="2000" dirty="0" smtClean="0"/>
              <a:t>Rereading “The Deadly Dare”</a:t>
            </a:r>
            <a:endParaRPr lang="en-US" sz="2000" dirty="0"/>
          </a:p>
        </p:txBody>
      </p:sp>
      <p:pic>
        <p:nvPicPr>
          <p:cNvPr id="2" name="Picture 1"/>
          <p:cNvPicPr>
            <a:picLocks noChangeAspect="1"/>
          </p:cNvPicPr>
          <p:nvPr/>
        </p:nvPicPr>
        <p:blipFill>
          <a:blip r:embed="rId2"/>
          <a:stretch>
            <a:fillRect/>
          </a:stretch>
        </p:blipFill>
        <p:spPr>
          <a:xfrm>
            <a:off x="154917" y="139434"/>
            <a:ext cx="2875362" cy="630588"/>
          </a:xfrm>
          <a:prstGeom prst="rect">
            <a:avLst/>
          </a:prstGeom>
          <a:ln w="38100">
            <a:solidFill>
              <a:srgbClr val="FF0000"/>
            </a:solidFill>
          </a:ln>
        </p:spPr>
      </p:pic>
      <p:sp>
        <p:nvSpPr>
          <p:cNvPr id="7" name="Rectangle 6"/>
          <p:cNvSpPr/>
          <p:nvPr/>
        </p:nvSpPr>
        <p:spPr>
          <a:xfrm>
            <a:off x="154917" y="1444353"/>
            <a:ext cx="7278270"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smtClean="0"/>
              <a:t>Connecting to </a:t>
            </a:r>
            <a:r>
              <a:rPr lang="en-US" sz="2800" b="1" dirty="0"/>
              <a:t>the claims about the newts.</a:t>
            </a:r>
            <a:endParaRPr lang="en-US" sz="2800" dirty="0"/>
          </a:p>
          <a:p>
            <a:endParaRPr lang="en-US" sz="2800" dirty="0" smtClean="0"/>
          </a:p>
          <a:p>
            <a:r>
              <a:rPr lang="en-US" sz="2400" dirty="0" smtClean="0"/>
              <a:t>Now </a:t>
            </a:r>
            <a:r>
              <a:rPr lang="en-US" sz="2400" dirty="0"/>
              <a:t>that we understand more about the process of natural selection, we are ready to answer the Chapter 2 Question: </a:t>
            </a:r>
            <a:endParaRPr lang="en-US" sz="2400" dirty="0" smtClean="0"/>
          </a:p>
          <a:p>
            <a:endParaRPr lang="en-US" sz="2400" i="1" dirty="0"/>
          </a:p>
          <a:p>
            <a:r>
              <a:rPr lang="en-US" sz="2400" i="1" dirty="0" smtClean="0">
                <a:solidFill>
                  <a:srgbClr val="00B0F0"/>
                </a:solidFill>
              </a:rPr>
              <a:t>How </a:t>
            </a:r>
            <a:r>
              <a:rPr lang="en-US" sz="2400" i="1" dirty="0">
                <a:solidFill>
                  <a:srgbClr val="00B0F0"/>
                </a:solidFill>
              </a:rPr>
              <a:t>did the trait for increased poison level become more common in the newt population</a:t>
            </a:r>
            <a:r>
              <a:rPr lang="en-US" sz="2400" i="1" dirty="0" smtClean="0">
                <a:solidFill>
                  <a:srgbClr val="00B0F0"/>
                </a:solidFill>
              </a:rPr>
              <a:t>?</a:t>
            </a:r>
          </a:p>
          <a:p>
            <a:endParaRPr lang="en-US" sz="2400" dirty="0"/>
          </a:p>
          <a:p>
            <a:r>
              <a:rPr lang="en-US" sz="2400" dirty="0"/>
              <a:t>In order to do this, we will take another look at the claim additions and see which one is best supported by evidence. This will help us make the most complete and accurate explanation.</a:t>
            </a:r>
          </a:p>
        </p:txBody>
      </p:sp>
      <p:pic>
        <p:nvPicPr>
          <p:cNvPr id="3" name="Picture 2"/>
          <p:cNvPicPr>
            <a:picLocks noChangeAspect="1"/>
          </p:cNvPicPr>
          <p:nvPr/>
        </p:nvPicPr>
        <p:blipFill>
          <a:blip r:embed="rId3"/>
          <a:stretch>
            <a:fillRect/>
          </a:stretch>
        </p:blipFill>
        <p:spPr>
          <a:xfrm>
            <a:off x="7591425" y="1444353"/>
            <a:ext cx="4452104" cy="212407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stretch>
            <a:fillRect/>
          </a:stretch>
        </p:blipFill>
        <p:spPr>
          <a:xfrm>
            <a:off x="7591424" y="3686415"/>
            <a:ext cx="4452105" cy="277469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10874144" y="176556"/>
            <a:ext cx="1146406" cy="556344"/>
          </a:xfrm>
          <a:prstGeom prst="rect">
            <a:avLst/>
          </a:prstGeom>
          <a:ln w="38100">
            <a:solidFill>
              <a:schemeClr val="accent1"/>
            </a:solidFill>
          </a:ln>
        </p:spPr>
      </p:pic>
    </p:spTree>
    <p:extLst>
      <p:ext uri="{BB962C8B-B14F-4D97-AF65-F5344CB8AC3E}">
        <p14:creationId xmlns:p14="http://schemas.microsoft.com/office/powerpoint/2010/main" val="415124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162300" y="143712"/>
            <a:ext cx="8858250" cy="626310"/>
          </a:xfrm>
          <a:prstGeom prst="rect">
            <a:avLst/>
          </a:prstGeom>
          <a:solidFill>
            <a:srgbClr val="92D050"/>
          </a:solidFill>
          <a:ln/>
        </p:spPr>
        <p:style>
          <a:lnRef idx="3">
            <a:schemeClr val="lt1"/>
          </a:lnRef>
          <a:fillRef idx="1">
            <a:schemeClr val="accent2"/>
          </a:fillRef>
          <a:effectRef idx="1">
            <a:schemeClr val="accent2"/>
          </a:effectRef>
          <a:fontRef idx="minor">
            <a:schemeClr val="lt1"/>
          </a:fontRef>
        </p:style>
        <p:txBody>
          <a:bodyP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800" dirty="0" smtClean="0"/>
              <a:t>2.4.2: Reading</a:t>
            </a:r>
          </a:p>
          <a:p>
            <a:r>
              <a:rPr lang="en-US" sz="2000" dirty="0" smtClean="0"/>
              <a:t>Rereading “The Deadly Dare”</a:t>
            </a:r>
            <a:endParaRPr lang="en-US" sz="2000" dirty="0"/>
          </a:p>
        </p:txBody>
      </p:sp>
      <p:pic>
        <p:nvPicPr>
          <p:cNvPr id="2" name="Picture 1"/>
          <p:cNvPicPr>
            <a:picLocks noChangeAspect="1"/>
          </p:cNvPicPr>
          <p:nvPr/>
        </p:nvPicPr>
        <p:blipFill>
          <a:blip r:embed="rId2"/>
          <a:stretch>
            <a:fillRect/>
          </a:stretch>
        </p:blipFill>
        <p:spPr>
          <a:xfrm>
            <a:off x="154917" y="139434"/>
            <a:ext cx="2875362" cy="630588"/>
          </a:xfrm>
          <a:prstGeom prst="rect">
            <a:avLst/>
          </a:prstGeom>
          <a:ln w="38100">
            <a:solidFill>
              <a:srgbClr val="FF0000"/>
            </a:solidFill>
          </a:ln>
        </p:spPr>
      </p:pic>
      <p:sp>
        <p:nvSpPr>
          <p:cNvPr id="3" name="Rectangle 2"/>
          <p:cNvSpPr/>
          <p:nvPr/>
        </p:nvSpPr>
        <p:spPr>
          <a:xfrm>
            <a:off x="154915" y="1111830"/>
            <a:ext cx="11865633" cy="1046440"/>
          </a:xfrm>
          <a:prstGeom prst="rect">
            <a:avLst/>
          </a:prstGeom>
        </p:spPr>
        <p:txBody>
          <a:bodyPr wrap="square">
            <a:spAutoFit/>
          </a:bodyPr>
          <a:lstStyle/>
          <a:p>
            <a:r>
              <a:rPr lang="en-US" b="1" dirty="0" smtClean="0">
                <a:solidFill>
                  <a:srgbClr val="262626"/>
                </a:solidFill>
                <a:latin typeface="Benton Sans Book"/>
              </a:rPr>
              <a:t>Let’s consider </a:t>
            </a:r>
            <a:r>
              <a:rPr lang="en-US" b="1" dirty="0">
                <a:solidFill>
                  <a:srgbClr val="262626"/>
                </a:solidFill>
                <a:latin typeface="Benton Sans Book"/>
              </a:rPr>
              <a:t>the questions on </a:t>
            </a:r>
            <a:r>
              <a:rPr lang="en-US" b="1" dirty="0" smtClean="0">
                <a:solidFill>
                  <a:srgbClr val="262626"/>
                </a:solidFill>
                <a:latin typeface="Benton Sans Book"/>
              </a:rPr>
              <a:t>your screens.</a:t>
            </a:r>
            <a:r>
              <a:rPr lang="en-US" dirty="0">
                <a:solidFill>
                  <a:srgbClr val="262626"/>
                </a:solidFill>
                <a:latin typeface="Benton Sans Book"/>
              </a:rPr>
              <a:t> </a:t>
            </a:r>
            <a:endParaRPr lang="en-US" dirty="0" smtClean="0">
              <a:solidFill>
                <a:srgbClr val="262626"/>
              </a:solidFill>
              <a:latin typeface="Benton Sans Book"/>
            </a:endParaRPr>
          </a:p>
          <a:p>
            <a:endParaRPr lang="en-US" sz="800" dirty="0">
              <a:solidFill>
                <a:srgbClr val="262626"/>
              </a:solidFill>
              <a:latin typeface="Benton Sans Book"/>
            </a:endParaRPr>
          </a:p>
          <a:p>
            <a:r>
              <a:rPr lang="en-US" dirty="0" smtClean="0">
                <a:solidFill>
                  <a:srgbClr val="262626"/>
                </a:solidFill>
                <a:latin typeface="Benton Sans Book"/>
              </a:rPr>
              <a:t>Take a few minutes to read </a:t>
            </a:r>
            <a:r>
              <a:rPr lang="en-US" dirty="0">
                <a:solidFill>
                  <a:srgbClr val="262626"/>
                </a:solidFill>
                <a:latin typeface="Benton Sans Book"/>
              </a:rPr>
              <a:t>and respond to the question and the </a:t>
            </a:r>
            <a:r>
              <a:rPr lang="en-US" dirty="0" smtClean="0">
                <a:solidFill>
                  <a:srgbClr val="262626"/>
                </a:solidFill>
                <a:latin typeface="Benton Sans Book"/>
              </a:rPr>
              <a:t>poll. </a:t>
            </a:r>
          </a:p>
          <a:p>
            <a:endParaRPr lang="en-US" dirty="0">
              <a:solidFill>
                <a:srgbClr val="262626"/>
              </a:solidFill>
              <a:latin typeface="Benton Sans Book"/>
            </a:endParaRPr>
          </a:p>
        </p:txBody>
      </p:sp>
      <p:pic>
        <p:nvPicPr>
          <p:cNvPr id="5" name="Picture 4"/>
          <p:cNvPicPr>
            <a:picLocks noChangeAspect="1"/>
          </p:cNvPicPr>
          <p:nvPr/>
        </p:nvPicPr>
        <p:blipFill rotWithShape="1">
          <a:blip r:embed="rId3"/>
          <a:srcRect t="7201"/>
          <a:stretch/>
        </p:blipFill>
        <p:spPr>
          <a:xfrm>
            <a:off x="154915" y="1881862"/>
            <a:ext cx="11865633" cy="205346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154914" y="4019264"/>
            <a:ext cx="4623564" cy="2691252"/>
          </a:xfrm>
          <a:prstGeom prst="rect">
            <a:avLst/>
          </a:prstGeom>
          <a:ln w="38100">
            <a:solidFill>
              <a:srgbClr val="FF0000"/>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4984955" y="4019264"/>
            <a:ext cx="7035592" cy="2691252"/>
          </a:xfrm>
          <a:prstGeom prst="rect">
            <a:avLst/>
          </a:prstGeom>
          <a:ln w="38100">
            <a:solidFill>
              <a:srgbClr val="FF0000"/>
            </a:solidFill>
          </a:ln>
          <a:effectLst>
            <a:outerShdw blurRad="292100" dist="139700" dir="2700000" algn="tl" rotWithShape="0">
              <a:srgbClr val="333333">
                <a:alpha val="65000"/>
              </a:srgbClr>
            </a:outerShdw>
          </a:effectLst>
        </p:spPr>
      </p:pic>
      <p:sp>
        <p:nvSpPr>
          <p:cNvPr id="4" name="Rectangle 3"/>
          <p:cNvSpPr/>
          <p:nvPr/>
        </p:nvSpPr>
        <p:spPr>
          <a:xfrm>
            <a:off x="228656" y="4084073"/>
            <a:ext cx="4476080" cy="132343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a:solidFill>
                  <a:srgbClr val="262626"/>
                </a:solidFill>
                <a:latin typeface="Benton Sans Book"/>
              </a:rPr>
              <a:t>Add more detail to this statement to make it more accurate: “The less poisonous newts died and the more poisonous ones lived.” (</a:t>
            </a:r>
            <a:r>
              <a:rPr lang="en-US" sz="1600" i="1" dirty="0">
                <a:solidFill>
                  <a:srgbClr val="262626"/>
                </a:solidFill>
                <a:latin typeface="Benton Sans Book"/>
              </a:rPr>
              <a:t>Hint: Start with “The less poisonous newts . . . and the more poisonous ones . . .”</a:t>
            </a:r>
            <a:r>
              <a:rPr lang="en-US" sz="1600" dirty="0">
                <a:solidFill>
                  <a:srgbClr val="262626"/>
                </a:solidFill>
                <a:latin typeface="Benton Sans Book"/>
              </a:rPr>
              <a:t>)</a:t>
            </a:r>
            <a:endParaRPr lang="en-US" sz="1600" dirty="0"/>
          </a:p>
        </p:txBody>
      </p:sp>
      <p:sp>
        <p:nvSpPr>
          <p:cNvPr id="14" name="Rectangle 13"/>
          <p:cNvSpPr/>
          <p:nvPr/>
        </p:nvSpPr>
        <p:spPr>
          <a:xfrm>
            <a:off x="4984956" y="4019264"/>
            <a:ext cx="7035591"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a:solidFill>
                  <a:srgbClr val="262626"/>
                </a:solidFill>
                <a:latin typeface="Benton Sans Book"/>
              </a:rPr>
              <a:t>The newt population became more poisonous because the snakes in this environment caused poison to be an adaptive trait. Which claim addition provides the most accurate explanation for this change?</a:t>
            </a:r>
            <a:endParaRPr lang="en-US" sz="1600" dirty="0"/>
          </a:p>
        </p:txBody>
      </p:sp>
      <p:pic>
        <p:nvPicPr>
          <p:cNvPr id="15" name="Picture 14"/>
          <p:cNvPicPr>
            <a:picLocks noChangeAspect="1"/>
          </p:cNvPicPr>
          <p:nvPr/>
        </p:nvPicPr>
        <p:blipFill>
          <a:blip r:embed="rId6"/>
          <a:stretch>
            <a:fillRect/>
          </a:stretch>
        </p:blipFill>
        <p:spPr>
          <a:xfrm>
            <a:off x="10613749" y="912698"/>
            <a:ext cx="1406798" cy="627356"/>
          </a:xfrm>
          <a:prstGeom prst="rect">
            <a:avLst/>
          </a:prstGeom>
          <a:ln w="57150">
            <a:solidFill>
              <a:srgbClr val="FF0000"/>
            </a:solidFill>
          </a:ln>
        </p:spPr>
      </p:pic>
    </p:spTree>
    <p:extLst>
      <p:ext uri="{BB962C8B-B14F-4D97-AF65-F5344CB8AC3E}">
        <p14:creationId xmlns:p14="http://schemas.microsoft.com/office/powerpoint/2010/main" val="2371548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Custom 1">
      <a:dk1>
        <a:sysClr val="windowText" lastClr="000000"/>
      </a:dk1>
      <a:lt1>
        <a:sysClr val="window" lastClr="FFFFFF"/>
      </a:lt1>
      <a:dk2>
        <a:srgbClr val="373545"/>
      </a:dk2>
      <a:lt2>
        <a:srgbClr val="D3ECB9"/>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5096</TotalTime>
  <Words>2189</Words>
  <Application>Microsoft Office PowerPoint</Application>
  <PresentationFormat>Widescreen</PresentationFormat>
  <Paragraphs>177</Paragraphs>
  <Slides>30</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Benton Sans Book</vt:lpstr>
      <vt:lpstr>Benton Sans Medium</vt:lpstr>
      <vt:lpstr>Calibri</vt:lpstr>
      <vt:lpstr>Gill Sans MT</vt:lpstr>
      <vt:lpstr>Parcel</vt:lpstr>
      <vt:lpstr>Chapter 2 – Natural Selection     and Reproduction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Neshaminy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 Writing an Argument About the Channel on Mars</dc:title>
  <dc:creator>dwinter</dc:creator>
  <cp:lastModifiedBy>Winter, Dan</cp:lastModifiedBy>
  <cp:revision>197</cp:revision>
  <dcterms:created xsi:type="dcterms:W3CDTF">2017-10-04T14:19:20Z</dcterms:created>
  <dcterms:modified xsi:type="dcterms:W3CDTF">2017-10-30T11:22:12Z</dcterms:modified>
</cp:coreProperties>
</file>