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2" r:id="rId3"/>
    <p:sldId id="257" r:id="rId4"/>
    <p:sldId id="263" r:id="rId5"/>
    <p:sldId id="258" r:id="rId6"/>
    <p:sldId id="264" r:id="rId7"/>
    <p:sldId id="265" r:id="rId8"/>
    <p:sldId id="259" r:id="rId9"/>
    <p:sldId id="266" r:id="rId10"/>
  </p:sldIdLst>
  <p:sldSz cx="12192000" cy="6858000"/>
  <p:notesSz cx="6858000" cy="9144000"/>
  <p:embeddedFontLst>
    <p:embeddedFont>
      <p:font typeface="Trebuchet MS" panose="020B0603020202020204" pitchFamily="34" charset="0"/>
      <p:regular r:id="rId11"/>
      <p:bold r:id="rId12"/>
      <p:italic r:id="rId13"/>
      <p:boldItalic r:id="rId14"/>
    </p:embeddedFont>
    <p:embeddedFont>
      <p:font typeface="KG Learning to Trust" panose="02000503000000020004" pitchFamily="2" charset="0"/>
      <p:regular r:id="rId15"/>
    </p:embeddedFont>
    <p:embeddedFont>
      <p:font typeface="Calisto MT" panose="02040603050505030304" pitchFamily="18" charset="0"/>
      <p:regular r:id="rId16"/>
      <p:bold r:id="rId17"/>
      <p:italic r:id="rId18"/>
      <p:boldItalic r:id="rId19"/>
    </p:embeddedFont>
    <p:embeddedFont>
      <p:font typeface="KG Second Chances Sketch" panose="02000000000000000000" pitchFamily="2" charset="0"/>
      <p:regular r:id="rId20"/>
    </p:embeddedFont>
    <p:embeddedFont>
      <p:font typeface="KG Miss Kindergarten" panose="02000000000000000000" pitchFamily="2" charset="0"/>
      <p:regular r:id="rId21"/>
    </p:embeddedFont>
    <p:embeddedFont>
      <p:font typeface="Wingdings 2" panose="05020102010507070707" pitchFamily="18" charset="2"/>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1554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2132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8339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048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839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4/4/2016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96032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4/4/2016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0084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9106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063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65546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D956B-51E2-496B-A62F-688F4682F1E0}"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2914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D956B-51E2-496B-A62F-688F4682F1E0}"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70491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D956B-51E2-496B-A62F-688F4682F1E0}" type="datetimeFigureOut">
              <a:rPr lang="en-US" smtClean="0"/>
              <a:t>4/4/2016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048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D956B-51E2-496B-A62F-688F4682F1E0}" type="datetimeFigureOut">
              <a:rPr lang="en-US" smtClean="0"/>
              <a:t>4/4/2016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9392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D956B-51E2-496B-A62F-688F4682F1E0}" type="datetimeFigureOut">
              <a:rPr lang="en-US" smtClean="0"/>
              <a:t>4/4/2016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8060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1309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8603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AD956B-51E2-496B-A62F-688F4682F1E0}" type="datetimeFigureOut">
              <a:rPr lang="en-US" smtClean="0"/>
              <a:t>4/4/2016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0198AD-4C98-481E-9972-1597743BD974}" type="slidenum">
              <a:rPr lang="en-US" smtClean="0"/>
              <a:t>‹#›</a:t>
            </a:fld>
            <a:endParaRPr lang="en-US"/>
          </a:p>
        </p:txBody>
      </p:sp>
    </p:spTree>
    <p:extLst>
      <p:ext uri="{BB962C8B-B14F-4D97-AF65-F5344CB8AC3E}">
        <p14:creationId xmlns:p14="http://schemas.microsoft.com/office/powerpoint/2010/main" val="214302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8csyAIUkd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39" y="-519386"/>
            <a:ext cx="9440034" cy="1828801"/>
          </a:xfrm>
        </p:spPr>
        <p:txBody>
          <a:bodyPr/>
          <a:lstStyle/>
          <a:p>
            <a:r>
              <a:rPr lang="en-US" dirty="0">
                <a:latin typeface="KG Learning to Trust" panose="02000503000000020004" pitchFamily="2" charset="0"/>
              </a:rPr>
              <a:t>The Tragedy of Macbeth</a:t>
            </a:r>
          </a:p>
        </p:txBody>
      </p:sp>
      <p:sp>
        <p:nvSpPr>
          <p:cNvPr id="5" name="TextBox 4"/>
          <p:cNvSpPr txBox="1"/>
          <p:nvPr/>
        </p:nvSpPr>
        <p:spPr>
          <a:xfrm>
            <a:off x="269507" y="5678906"/>
            <a:ext cx="11672188" cy="923330"/>
          </a:xfrm>
          <a:prstGeom prst="rect">
            <a:avLst/>
          </a:prstGeom>
          <a:noFill/>
        </p:spPr>
        <p:txBody>
          <a:bodyPr wrap="square" rtlCol="0">
            <a:spAutoFit/>
          </a:bodyPr>
          <a:lstStyle/>
          <a:p>
            <a:pPr algn="ctr"/>
            <a:r>
              <a:rPr lang="en-US" sz="5400" dirty="0">
                <a:latin typeface="KG Second Chances Sketch" panose="02000000000000000000" pitchFamily="2" charset="0"/>
              </a:rPr>
              <a:t>Lesson 6</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48" y="1577189"/>
            <a:ext cx="5129397" cy="3847048"/>
          </a:xfrm>
          <a:prstGeom prst="rect">
            <a:avLst/>
          </a:prstGeom>
        </p:spPr>
      </p:pic>
    </p:spTree>
    <p:extLst>
      <p:ext uri="{BB962C8B-B14F-4D97-AF65-F5344CB8AC3E}">
        <p14:creationId xmlns:p14="http://schemas.microsoft.com/office/powerpoint/2010/main" val="53424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Activator-Comic Relief Handout</a:t>
            </a:r>
          </a:p>
        </p:txBody>
      </p:sp>
    </p:spTree>
    <p:extLst>
      <p:ext uri="{BB962C8B-B14F-4D97-AF65-F5344CB8AC3E}">
        <p14:creationId xmlns:p14="http://schemas.microsoft.com/office/powerpoint/2010/main" val="13042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1-</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The Porter Scene</a:t>
            </a:r>
          </a:p>
        </p:txBody>
      </p:sp>
    </p:spTree>
    <p:extLst>
      <p:ext uri="{BB962C8B-B14F-4D97-AF65-F5344CB8AC3E}">
        <p14:creationId xmlns:p14="http://schemas.microsoft.com/office/powerpoint/2010/main" val="262536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900" indent="0" algn="ctr">
              <a:buNone/>
            </a:pPr>
            <a:endParaRPr lang="en-US" sz="6600" dirty="0">
              <a:hlinkClick r:id="rId2"/>
            </a:endParaRPr>
          </a:p>
          <a:p>
            <a:pPr marL="36900" indent="0" algn="ctr">
              <a:buNone/>
            </a:pPr>
            <a:r>
              <a:rPr lang="en-US" sz="6600" dirty="0">
                <a:hlinkClick r:id="rId2"/>
              </a:rPr>
              <a:t>The Porter-Comic Relief</a:t>
            </a:r>
            <a:endParaRPr lang="en-US" sz="6600" dirty="0"/>
          </a:p>
        </p:txBody>
      </p:sp>
    </p:spTree>
    <p:extLst>
      <p:ext uri="{BB962C8B-B14F-4D97-AF65-F5344CB8AC3E}">
        <p14:creationId xmlns:p14="http://schemas.microsoft.com/office/powerpoint/2010/main" val="384869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2- Enter Macduff</a:t>
            </a:r>
          </a:p>
        </p:txBody>
      </p:sp>
    </p:spTree>
    <p:extLst>
      <p:ext uri="{BB962C8B-B14F-4D97-AF65-F5344CB8AC3E}">
        <p14:creationId xmlns:p14="http://schemas.microsoft.com/office/powerpoint/2010/main" val="65575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11637"/>
            <a:ext cx="10353762" cy="970450"/>
          </a:xfrm>
        </p:spPr>
        <p:txBody>
          <a:bodyPr/>
          <a:lstStyle/>
          <a:p>
            <a:r>
              <a:rPr lang="en-US" dirty="0">
                <a:latin typeface="KG Learning to Trust" panose="02000503000000020004" pitchFamily="2" charset="0"/>
              </a:rPr>
              <a:t>Enter Macduff</a:t>
            </a:r>
          </a:p>
        </p:txBody>
      </p:sp>
      <p:sp>
        <p:nvSpPr>
          <p:cNvPr id="3" name="Content Placeholder 2"/>
          <p:cNvSpPr>
            <a:spLocks noGrp="1"/>
          </p:cNvSpPr>
          <p:nvPr>
            <p:ph idx="1"/>
          </p:nvPr>
        </p:nvSpPr>
        <p:spPr>
          <a:xfrm>
            <a:off x="913795" y="1732449"/>
            <a:ext cx="6759624" cy="4058751"/>
          </a:xfrm>
        </p:spPr>
        <p:txBody>
          <a:bodyPr/>
          <a:lstStyle/>
          <a:p>
            <a:pPr marL="36900" indent="0">
              <a:buNone/>
            </a:pPr>
            <a:endParaRPr lang="en-US" dirty="0">
              <a:effectLst/>
            </a:endParaRPr>
          </a:p>
          <a:p>
            <a:pPr marL="36900" indent="0" algn="ctr">
              <a:buNone/>
            </a:pPr>
            <a:r>
              <a:rPr lang="en-US" sz="3200" dirty="0">
                <a:effectLst/>
                <a:latin typeface="KG Miss Kindergarten" panose="02000000000000000000" pitchFamily="2" charset="0"/>
              </a:rPr>
              <a:t>Macduff comes to get the king in the morning. Macduff is a thane and a very loyal man. He finds the king dead and is horrified by the event. </a:t>
            </a:r>
          </a:p>
          <a:p>
            <a:pPr marL="369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204" y="1459848"/>
            <a:ext cx="3452964" cy="4603952"/>
          </a:xfrm>
          <a:prstGeom prst="rect">
            <a:avLst/>
          </a:prstGeom>
        </p:spPr>
      </p:pic>
    </p:spTree>
    <p:extLst>
      <p:ext uri="{BB962C8B-B14F-4D97-AF65-F5344CB8AC3E}">
        <p14:creationId xmlns:p14="http://schemas.microsoft.com/office/powerpoint/2010/main" val="401585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Text Dependent Questions (Graded)</a:t>
            </a:r>
          </a:p>
        </p:txBody>
      </p:sp>
      <p:sp>
        <p:nvSpPr>
          <p:cNvPr id="3" name="Content Placeholder 2"/>
          <p:cNvSpPr>
            <a:spLocks noGrp="1"/>
          </p:cNvSpPr>
          <p:nvPr>
            <p:ph idx="1"/>
          </p:nvPr>
        </p:nvSpPr>
        <p:spPr/>
        <p:txBody>
          <a:bodyPr>
            <a:normAutofit/>
          </a:bodyPr>
          <a:lstStyle/>
          <a:p>
            <a:pPr lvl="0"/>
            <a:r>
              <a:rPr lang="en-US" sz="2400" dirty="0">
                <a:effectLst/>
                <a:latin typeface="KG Miss Kindergarten" panose="02000000000000000000" pitchFamily="2" charset="0"/>
              </a:rPr>
              <a:t>What does Lennox report to Macbeth about the night before?</a:t>
            </a:r>
          </a:p>
          <a:p>
            <a:pPr lvl="0"/>
            <a:r>
              <a:rPr lang="en-US" sz="2400" dirty="0">
                <a:effectLst/>
                <a:latin typeface="KG Miss Kindergarten" panose="02000000000000000000" pitchFamily="2" charset="0"/>
              </a:rPr>
              <a:t>Macbeth murders the guards after he goes to see the king dead for himself. What reason does he give for murdering the guards and what is the probable real reason he murdered them?</a:t>
            </a:r>
          </a:p>
          <a:p>
            <a:pPr lvl="0"/>
            <a:r>
              <a:rPr lang="en-US" sz="2400" dirty="0">
                <a:effectLst/>
                <a:latin typeface="KG Miss Kindergarten" panose="02000000000000000000" pitchFamily="2" charset="0"/>
              </a:rPr>
              <a:t>How does Lady Macbeth draw attention away from Macbeth and does it work? </a:t>
            </a:r>
          </a:p>
          <a:p>
            <a:pPr lvl="0"/>
            <a:r>
              <a:rPr lang="en-US" sz="2400" dirty="0">
                <a:effectLst/>
                <a:latin typeface="KG Miss Kindergarten" panose="02000000000000000000" pitchFamily="2" charset="0"/>
              </a:rPr>
              <a:t>What do Malcom and </a:t>
            </a:r>
            <a:r>
              <a:rPr lang="en-US" sz="2400" dirty="0" err="1">
                <a:effectLst/>
                <a:latin typeface="KG Miss Kindergarten" panose="02000000000000000000" pitchFamily="2" charset="0"/>
              </a:rPr>
              <a:t>Donalbain</a:t>
            </a:r>
            <a:r>
              <a:rPr lang="en-US" sz="2400" dirty="0">
                <a:effectLst/>
                <a:latin typeface="KG Miss Kindergarten" panose="02000000000000000000" pitchFamily="2" charset="0"/>
              </a:rPr>
              <a:t> do after they hear the news of their father’s death?</a:t>
            </a:r>
          </a:p>
        </p:txBody>
      </p:sp>
    </p:spTree>
    <p:extLst>
      <p:ext uri="{BB962C8B-B14F-4D97-AF65-F5344CB8AC3E}">
        <p14:creationId xmlns:p14="http://schemas.microsoft.com/office/powerpoint/2010/main" val="397662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3- </a:t>
            </a:r>
            <a:r>
              <a:rPr lang="en-US" sz="10000">
                <a:solidFill>
                  <a:schemeClr val="bg1">
                    <a:lumMod val="95000"/>
                    <a:lumOff val="5000"/>
                  </a:schemeClr>
                </a:solidFill>
                <a:latin typeface="KG Second Chances Sketch" panose="02000000000000000000" pitchFamily="2" charset="0"/>
              </a:rPr>
              <a:t>Scene 4- </a:t>
            </a:r>
            <a:r>
              <a:rPr lang="en-US" sz="10000" dirty="0">
                <a:solidFill>
                  <a:schemeClr val="bg1">
                    <a:lumMod val="95000"/>
                    <a:lumOff val="5000"/>
                  </a:schemeClr>
                </a:solidFill>
                <a:latin typeface="KG Second Chances Sketch" panose="02000000000000000000" pitchFamily="2" charset="0"/>
              </a:rPr>
              <a:t>The Old Man</a:t>
            </a:r>
          </a:p>
        </p:txBody>
      </p:sp>
    </p:spTree>
    <p:extLst>
      <p:ext uri="{BB962C8B-B14F-4D97-AF65-F5344CB8AC3E}">
        <p14:creationId xmlns:p14="http://schemas.microsoft.com/office/powerpoint/2010/main" val="390477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Summary 2.3</a:t>
            </a:r>
          </a:p>
        </p:txBody>
      </p:sp>
      <p:sp>
        <p:nvSpPr>
          <p:cNvPr id="3" name="Content Placeholder 2"/>
          <p:cNvSpPr>
            <a:spLocks noGrp="1"/>
          </p:cNvSpPr>
          <p:nvPr>
            <p:ph idx="1"/>
          </p:nvPr>
        </p:nvSpPr>
        <p:spPr/>
        <p:txBody>
          <a:bodyPr/>
          <a:lstStyle/>
          <a:p>
            <a:r>
              <a:rPr lang="en-US" sz="2400" dirty="0">
                <a:effectLst/>
                <a:latin typeface="KG Miss Kindergarten" panose="02000000000000000000" pitchFamily="2" charset="0"/>
              </a:rPr>
              <a:t>The old man is used as a pawn to carry out the idea that the natural world has been upset. He tells Ross of strange things that go against nature that have happened the night before.</a:t>
            </a:r>
          </a:p>
          <a:p>
            <a:r>
              <a:rPr lang="en-US" sz="2400" dirty="0">
                <a:effectLst/>
                <a:latin typeface="KG Miss Kindergarten" panose="02000000000000000000" pitchFamily="2" charset="0"/>
              </a:rPr>
              <a:t>Macduff is also shown to be against Macbeth. After he gives the news that Macbeth has been named as king he reports that instead of going to his inauguration, a thing he should do as a thane, he will go home instead. </a:t>
            </a:r>
          </a:p>
          <a:p>
            <a:endParaRPr lang="en-US" dirty="0"/>
          </a:p>
        </p:txBody>
      </p:sp>
    </p:spTree>
    <p:extLst>
      <p:ext uri="{BB962C8B-B14F-4D97-AF65-F5344CB8AC3E}">
        <p14:creationId xmlns:p14="http://schemas.microsoft.com/office/powerpoint/2010/main" val="382996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74</TotalTime>
  <Words>211</Words>
  <Application>Microsoft Office PowerPoint</Application>
  <PresentationFormat>Widescreen</PresentationFormat>
  <Paragraphs>19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Trebuchet MS</vt:lpstr>
      <vt:lpstr>KG Learning to Trust</vt:lpstr>
      <vt:lpstr>Calisto MT</vt:lpstr>
      <vt:lpstr>KG Second Chances Sketch</vt:lpstr>
      <vt:lpstr>KG Miss Kindergarten</vt:lpstr>
      <vt:lpstr>Wingdings 2</vt:lpstr>
      <vt:lpstr>Slate</vt:lpstr>
      <vt:lpstr>The Tragedy of Macbeth</vt:lpstr>
      <vt:lpstr>Activator-Comic Relief Handout</vt:lpstr>
      <vt:lpstr>Activity 1- The Porter Scene</vt:lpstr>
      <vt:lpstr>PowerPoint Presentation</vt:lpstr>
      <vt:lpstr>Activity 2- Enter Macduff</vt:lpstr>
      <vt:lpstr>Enter Macduff</vt:lpstr>
      <vt:lpstr>Text Dependent Questions (Graded)</vt:lpstr>
      <vt:lpstr>Activity 3- Scene 4- The Old Man</vt:lpstr>
      <vt:lpstr>Summary 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dc:title>
  <dc:creator>Nicole Kelley</dc:creator>
  <cp:lastModifiedBy>Nicole Kelley</cp:lastModifiedBy>
  <cp:revision>11</cp:revision>
  <dcterms:created xsi:type="dcterms:W3CDTF">2016-02-12T14:27:23Z</dcterms:created>
  <dcterms:modified xsi:type="dcterms:W3CDTF">2016-04-05T01:29:41Z</dcterms:modified>
</cp:coreProperties>
</file>