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73" r:id="rId4"/>
    <p:sldId id="257" r:id="rId5"/>
    <p:sldId id="263" r:id="rId6"/>
    <p:sldId id="258" r:id="rId7"/>
    <p:sldId id="266" r:id="rId8"/>
    <p:sldId id="259" r:id="rId9"/>
    <p:sldId id="270" r:id="rId10"/>
    <p:sldId id="260" r:id="rId11"/>
    <p:sldId id="274" r:id="rId12"/>
    <p:sldId id="275" r:id="rId13"/>
    <p:sldId id="276" r:id="rId14"/>
    <p:sldId id="277" r:id="rId15"/>
    <p:sldId id="278" r:id="rId16"/>
    <p:sldId id="280" r:id="rId17"/>
    <p:sldId id="279" r:id="rId18"/>
    <p:sldId id="281" r:id="rId19"/>
  </p:sldIdLst>
  <p:sldSz cx="12192000" cy="6858000"/>
  <p:notesSz cx="6858000" cy="9144000"/>
  <p:embeddedFontLst>
    <p:embeddedFont>
      <p:font typeface="KG Learning to Trust" panose="020B0604020202020204" charset="0"/>
      <p:regular r:id="rId20"/>
    </p:embeddedFont>
    <p:embeddedFont>
      <p:font typeface="Wingdings 2" panose="05020102010507070707" pitchFamily="18" charset="2"/>
      <p:regular r:id="rId21"/>
    </p:embeddedFont>
    <p:embeddedFont>
      <p:font typeface="Trebuchet MS" panose="020B0603020202020204" pitchFamily="34" charset="0"/>
      <p:regular r:id="rId22"/>
      <p:bold r:id="rId23"/>
      <p:italic r:id="rId24"/>
      <p:boldItalic r:id="rId25"/>
    </p:embeddedFont>
    <p:embeddedFont>
      <p:font typeface="KG Miss Kindergarten" panose="020B0604020202020204" charset="0"/>
      <p:regular r:id="rId26"/>
    </p:embeddedFont>
    <p:embeddedFont>
      <p:font typeface="KG Second Chances Sketch" panose="020B0604020202020204" charset="0"/>
      <p:regular r:id="rId27"/>
    </p:embeddedFont>
    <p:embeddedFont>
      <p:font typeface="Calisto MT" panose="020406030505050303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46" d="100"/>
          <a:sy n="46" d="100"/>
        </p:scale>
        <p:origin x="86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Spotlight on Lady Macbeth</a:t>
            </a:r>
          </a:p>
        </p:txBody>
      </p:sp>
    </p:spTree>
    <p:extLst>
      <p:ext uri="{BB962C8B-B14F-4D97-AF65-F5344CB8AC3E}">
        <p14:creationId xmlns:p14="http://schemas.microsoft.com/office/powerpoint/2010/main" val="369443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872" y="0"/>
            <a:ext cx="6655720" cy="6973455"/>
          </a:xfrm>
        </p:spPr>
      </p:pic>
    </p:spTree>
    <p:extLst>
      <p:ext uri="{BB962C8B-B14F-4D97-AF65-F5344CB8AC3E}">
        <p14:creationId xmlns:p14="http://schemas.microsoft.com/office/powerpoint/2010/main" val="299402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#1</a:t>
            </a:r>
          </a:p>
        </p:txBody>
      </p:sp>
      <p:sp>
        <p:nvSpPr>
          <p:cNvPr id="3" name="Content Placeholder 2"/>
          <p:cNvSpPr>
            <a:spLocks noGrp="1"/>
          </p:cNvSpPr>
          <p:nvPr>
            <p:ph idx="1"/>
          </p:nvPr>
        </p:nvSpPr>
        <p:spPr/>
        <p:txBody>
          <a:bodyPr/>
          <a:lstStyle/>
          <a:p>
            <a:pPr marL="36900" lvl="0" indent="0">
              <a:buNone/>
            </a:pPr>
            <a:r>
              <a:rPr lang="en-US" sz="3200" b="1" dirty="0">
                <a:effectLst/>
                <a:latin typeface="KG Miss Kindergarten" panose="02000000000000000000" pitchFamily="2" charset="0"/>
              </a:rPr>
              <a:t>She thinks her husband is too weak to act upon what he claims he will do</a:t>
            </a:r>
            <a:r>
              <a:rPr lang="en-US" sz="3200" dirty="0">
                <a:effectLst/>
                <a:latin typeface="KG Miss Kindergarten" panose="02000000000000000000" pitchFamily="2" charset="0"/>
              </a:rPr>
              <a:t>. She says that he is “too full of the milk of human kindness” which is an idiom for compassion and caring for others. Basically, she thinks he is too soft to do what needs to be done. </a:t>
            </a:r>
          </a:p>
          <a:p>
            <a:endParaRPr lang="en-US" dirty="0"/>
          </a:p>
        </p:txBody>
      </p:sp>
    </p:spTree>
    <p:extLst>
      <p:ext uri="{BB962C8B-B14F-4D97-AF65-F5344CB8AC3E}">
        <p14:creationId xmlns:p14="http://schemas.microsoft.com/office/powerpoint/2010/main" val="259104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#2</a:t>
            </a:r>
          </a:p>
        </p:txBody>
      </p:sp>
      <p:sp>
        <p:nvSpPr>
          <p:cNvPr id="3" name="Content Placeholder 2"/>
          <p:cNvSpPr>
            <a:spLocks noGrp="1"/>
          </p:cNvSpPr>
          <p:nvPr>
            <p:ph idx="1"/>
          </p:nvPr>
        </p:nvSpPr>
        <p:spPr/>
        <p:txBody>
          <a:bodyPr/>
          <a:lstStyle/>
          <a:p>
            <a:pPr marL="36900" lvl="0" indent="0">
              <a:buNone/>
            </a:pPr>
            <a:r>
              <a:rPr lang="en-US" sz="2400" b="1" dirty="0">
                <a:effectLst/>
                <a:latin typeface="KG Miss Kindergarten" panose="02000000000000000000" pitchFamily="2" charset="0"/>
              </a:rPr>
              <a:t>She asks the spirits to unsex her so that she can be as evil as a man. </a:t>
            </a:r>
            <a:r>
              <a:rPr lang="en-US" sz="2400" dirty="0">
                <a:effectLst/>
                <a:latin typeface="KG Miss Kindergarten" panose="02000000000000000000" pitchFamily="2" charset="0"/>
              </a:rPr>
              <a:t>In this time period women were thought incapable of murder. It was believed that women were weak and could not do the things that men could do like fight in battles, hunt and kill animals, or kill another human. Furthermore, Lady Macbeth is a Christian and as one should not be asking spirits to unsex her. This would not have set well with Shakespeare’s audience; however, he knew exactly what he was doing. Women like Lady Macbeth were killed upon suspicion of witchcraft in his world. </a:t>
            </a:r>
          </a:p>
          <a:p>
            <a:pPr marL="36900" indent="0">
              <a:buNone/>
            </a:pPr>
            <a:endParaRPr lang="en-US" dirty="0"/>
          </a:p>
        </p:txBody>
      </p:sp>
    </p:spTree>
    <p:extLst>
      <p:ext uri="{BB962C8B-B14F-4D97-AF65-F5344CB8AC3E}">
        <p14:creationId xmlns:p14="http://schemas.microsoft.com/office/powerpoint/2010/main" val="29969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#3</a:t>
            </a:r>
          </a:p>
        </p:txBody>
      </p:sp>
      <p:sp>
        <p:nvSpPr>
          <p:cNvPr id="3" name="Content Placeholder 2"/>
          <p:cNvSpPr>
            <a:spLocks noGrp="1"/>
          </p:cNvSpPr>
          <p:nvPr>
            <p:ph idx="1"/>
          </p:nvPr>
        </p:nvSpPr>
        <p:spPr/>
        <p:txBody>
          <a:bodyPr/>
          <a:lstStyle/>
          <a:p>
            <a:pPr marL="36900" lvl="0" indent="0">
              <a:buNone/>
            </a:pPr>
            <a:r>
              <a:rPr lang="en-US" sz="2400" b="1" dirty="0">
                <a:effectLst/>
                <a:latin typeface="KG Miss Kindergarten" panose="02000000000000000000" pitchFamily="2" charset="0"/>
              </a:rPr>
              <a:t>She tells her husband to leave the plans of Duncan’s murder to her AND he listens to her. </a:t>
            </a:r>
            <a:r>
              <a:rPr lang="en-US" sz="2400" dirty="0">
                <a:effectLst/>
                <a:latin typeface="KG Miss Kindergarten" panose="02000000000000000000" pitchFamily="2" charset="0"/>
              </a:rPr>
              <a:t>When Macbeth arrives at the castle she tells him that his face is an open book and that he must learn to look innocent while being a serpent underneath. This is an allusion to the biblical story of the Garden of Eden in which the devil disguises himself as a snake in order to trick Eve. Even more important is the fact that Macbeth, a man living in a world where women have no say and no power, allows his wife to run the show. This fact speaks volumes about both of these characters.</a:t>
            </a:r>
          </a:p>
          <a:p>
            <a:pPr marL="36900" indent="0">
              <a:buNone/>
            </a:pPr>
            <a:endParaRPr lang="en-US" dirty="0"/>
          </a:p>
        </p:txBody>
      </p:sp>
    </p:spTree>
    <p:extLst>
      <p:ext uri="{BB962C8B-B14F-4D97-AF65-F5344CB8AC3E}">
        <p14:creationId xmlns:p14="http://schemas.microsoft.com/office/powerpoint/2010/main" val="1615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5-</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Close Reading 1.5</a:t>
            </a:r>
          </a:p>
        </p:txBody>
      </p:sp>
    </p:spTree>
    <p:extLst>
      <p:ext uri="{BB962C8B-B14F-4D97-AF65-F5344CB8AC3E}">
        <p14:creationId xmlns:p14="http://schemas.microsoft.com/office/powerpoint/2010/main" val="31966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32" y="314036"/>
            <a:ext cx="10353762" cy="970450"/>
          </a:xfrm>
        </p:spPr>
        <p:txBody>
          <a:bodyPr/>
          <a:lstStyle/>
          <a:p>
            <a:r>
              <a:rPr lang="en-US" dirty="0">
                <a:latin typeface="KG Learning to Trust" panose="02000503000000020004" pitchFamily="2" charset="0"/>
              </a:rPr>
              <a:t> </a:t>
            </a:r>
          </a:p>
        </p:txBody>
      </p:sp>
      <p:sp>
        <p:nvSpPr>
          <p:cNvPr id="5" name="TextBox 4"/>
          <p:cNvSpPr txBox="1"/>
          <p:nvPr/>
        </p:nvSpPr>
        <p:spPr>
          <a:xfrm>
            <a:off x="5109371" y="1393394"/>
            <a:ext cx="667512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Miss Kindergarten" panose="02000000000000000000" pitchFamily="2" charset="0"/>
              </a:rPr>
              <a:t> Lady Macbeth reads a letter from Macbeth telling her about the prophecies. </a:t>
            </a:r>
          </a:p>
          <a:p>
            <a:pPr marL="457200" indent="-457200">
              <a:buFont typeface="Arial" panose="020B0604020202020204" pitchFamily="34" charset="0"/>
              <a:buChar char="•"/>
            </a:pPr>
            <a:r>
              <a:rPr lang="en-US" sz="3200" dirty="0">
                <a:latin typeface="KG Miss Kindergarten" panose="02000000000000000000" pitchFamily="2" charset="0"/>
              </a:rPr>
              <a:t>Macbeth arrives and tells her that the king will arrive that day.</a:t>
            </a:r>
          </a:p>
          <a:p>
            <a:pPr marL="457200" indent="-457200">
              <a:buFont typeface="Arial" panose="020B0604020202020204" pitchFamily="34" charset="0"/>
              <a:buChar char="•"/>
            </a:pPr>
            <a:r>
              <a:rPr lang="en-US" sz="3200" dirty="0">
                <a:latin typeface="KG Miss Kindergarten" panose="02000000000000000000" pitchFamily="2" charset="0"/>
              </a:rPr>
              <a:t>Lady Macbeth asks Macbeth to allow her to plan the murder.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22" y="2276910"/>
            <a:ext cx="4440611" cy="2775382"/>
          </a:xfrm>
        </p:spPr>
      </p:pic>
      <p:sp>
        <p:nvSpPr>
          <p:cNvPr id="7" name="Title 1"/>
          <p:cNvSpPr txBox="1">
            <a:spLocks/>
          </p:cNvSpPr>
          <p:nvPr/>
        </p:nvSpPr>
        <p:spPr>
          <a:xfrm>
            <a:off x="719832" y="42294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G Learning to Trust" panose="02000503000000020004" pitchFamily="2" charset="0"/>
              </a:rPr>
              <a:t> </a:t>
            </a:r>
            <a:endParaRPr lang="en-US" dirty="0">
              <a:latin typeface="KG Learning to Trust" panose="02000503000000020004" pitchFamily="2" charset="0"/>
            </a:endParaRPr>
          </a:p>
        </p:txBody>
      </p:sp>
      <p:sp>
        <p:nvSpPr>
          <p:cNvPr id="8" name="Rectangle 7"/>
          <p:cNvSpPr/>
          <p:nvPr/>
        </p:nvSpPr>
        <p:spPr>
          <a:xfrm>
            <a:off x="393254" y="323277"/>
            <a:ext cx="5605059" cy="1015663"/>
          </a:xfrm>
          <a:prstGeom prst="rect">
            <a:avLst/>
          </a:prstGeom>
        </p:spPr>
        <p:txBody>
          <a:bodyPr wrap="square">
            <a:spAutoFit/>
          </a:bodyPr>
          <a:lstStyle/>
          <a:p>
            <a:r>
              <a:rPr lang="en-US" sz="6000" dirty="0">
                <a:latin typeface="KG Learning to Trust" panose="02000503000000020004" pitchFamily="2" charset="0"/>
              </a:rPr>
              <a:t>1.5 Summary</a:t>
            </a:r>
            <a:endParaRPr lang="en-US" sz="6000" dirty="0"/>
          </a:p>
        </p:txBody>
      </p:sp>
    </p:spTree>
    <p:extLst>
      <p:ext uri="{BB962C8B-B14F-4D97-AF65-F5344CB8AC3E}">
        <p14:creationId xmlns:p14="http://schemas.microsoft.com/office/powerpoint/2010/main" val="259605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6-</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Class Discussion</a:t>
            </a:r>
          </a:p>
        </p:txBody>
      </p:sp>
    </p:spTree>
    <p:extLst>
      <p:ext uri="{BB962C8B-B14F-4D97-AF65-F5344CB8AC3E}">
        <p14:creationId xmlns:p14="http://schemas.microsoft.com/office/powerpoint/2010/main" val="328535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Class Discussion</a:t>
            </a:r>
          </a:p>
        </p:txBody>
      </p:sp>
      <p:sp>
        <p:nvSpPr>
          <p:cNvPr id="3" name="Content Placeholder 2"/>
          <p:cNvSpPr>
            <a:spLocks noGrp="1"/>
          </p:cNvSpPr>
          <p:nvPr>
            <p:ph idx="1"/>
          </p:nvPr>
        </p:nvSpPr>
        <p:spPr/>
        <p:txBody>
          <a:bodyPr>
            <a:normAutofit/>
          </a:bodyPr>
          <a:lstStyle/>
          <a:p>
            <a:pPr marL="36900" indent="0" algn="ctr">
              <a:buNone/>
            </a:pPr>
            <a:r>
              <a:rPr lang="en-US" sz="4800" dirty="0">
                <a:effectLst/>
                <a:latin typeface="KG Miss Kindergarten" panose="02000000000000000000" pitchFamily="2" charset="0"/>
              </a:rPr>
              <a:t>How has </a:t>
            </a:r>
            <a:r>
              <a:rPr lang="en-US" sz="4800">
                <a:effectLst/>
                <a:latin typeface="KG Miss Kindergarten" panose="02000000000000000000" pitchFamily="2" charset="0"/>
              </a:rPr>
              <a:t>Macbeth changed </a:t>
            </a:r>
            <a:r>
              <a:rPr lang="en-US" sz="4800" dirty="0">
                <a:effectLst/>
                <a:latin typeface="KG Miss Kindergarten" panose="02000000000000000000" pitchFamily="2" charset="0"/>
              </a:rPr>
              <a:t>as a character so far in the play? </a:t>
            </a:r>
            <a:endParaRPr lang="en-US" sz="4800" dirty="0">
              <a:latin typeface="KG Miss Kindergarte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185" y="3233322"/>
            <a:ext cx="6446982" cy="3624678"/>
          </a:xfrm>
          <a:prstGeom prst="rect">
            <a:avLst/>
          </a:prstGeom>
        </p:spPr>
      </p:pic>
    </p:spTree>
    <p:extLst>
      <p:ext uri="{BB962C8B-B14F-4D97-AF65-F5344CB8AC3E}">
        <p14:creationId xmlns:p14="http://schemas.microsoft.com/office/powerpoint/2010/main" val="405265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582" y="2630906"/>
            <a:ext cx="10670596"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Foreshadowing</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Foreshadowing</a:t>
            </a:r>
            <a:endParaRPr lang="en-US" dirty="0"/>
          </a:p>
        </p:txBody>
      </p:sp>
      <p:sp>
        <p:nvSpPr>
          <p:cNvPr id="3" name="Content Placeholder 2"/>
          <p:cNvSpPr>
            <a:spLocks noGrp="1"/>
          </p:cNvSpPr>
          <p:nvPr>
            <p:ph idx="1"/>
          </p:nvPr>
        </p:nvSpPr>
        <p:spPr/>
        <p:txBody>
          <a:bodyPr/>
          <a:lstStyle/>
          <a:p>
            <a:pPr marL="36900" indent="0" algn="ctr">
              <a:buNone/>
            </a:pPr>
            <a:r>
              <a:rPr lang="en-US" sz="2400" dirty="0">
                <a:effectLst/>
                <a:latin typeface="KG Miss Kindergarten" panose="02000000000000000000" pitchFamily="2" charset="0"/>
              </a:rPr>
              <a:t>Authors use foreshadowing to create suspense, interest, and intrigue in their work. Read the following introduction to a short story and highlight five phrases that may be foreshadowing and then explain what you think it may foreshadow later in the story on the back of your worksheet. Be ready to present your ideas to the class. </a:t>
            </a:r>
          </a:p>
          <a:p>
            <a:endParaRPr lang="en-US" dirty="0"/>
          </a:p>
        </p:txBody>
      </p:sp>
    </p:spTree>
    <p:extLst>
      <p:ext uri="{BB962C8B-B14F-4D97-AF65-F5344CB8AC3E}">
        <p14:creationId xmlns:p14="http://schemas.microsoft.com/office/powerpoint/2010/main" val="18168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1.4</a:t>
            </a:r>
            <a:br>
              <a:rPr lang="en-US" sz="10000" dirty="0">
                <a:solidFill>
                  <a:schemeClr val="bg1">
                    <a:lumMod val="95000"/>
                    <a:lumOff val="5000"/>
                  </a:schemeClr>
                </a:solidFill>
                <a:latin typeface="KG Second Chances Sketch" panose="02000000000000000000" pitchFamily="2" charset="0"/>
              </a:rPr>
            </a:br>
            <a:r>
              <a:rPr lang="en-US" sz="4400"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262536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32" y="314036"/>
            <a:ext cx="10353762" cy="970450"/>
          </a:xfrm>
        </p:spPr>
        <p:txBody>
          <a:bodyPr/>
          <a:lstStyle/>
          <a:p>
            <a:r>
              <a:rPr lang="en-US" dirty="0">
                <a:latin typeface="KG Learning to Trust" panose="02000503000000020004" pitchFamily="2" charset="0"/>
              </a:rPr>
              <a:t> </a:t>
            </a:r>
          </a:p>
        </p:txBody>
      </p:sp>
      <p:sp>
        <p:nvSpPr>
          <p:cNvPr id="5" name="TextBox 4"/>
          <p:cNvSpPr txBox="1"/>
          <p:nvPr/>
        </p:nvSpPr>
        <p:spPr>
          <a:xfrm>
            <a:off x="5109371" y="1393394"/>
            <a:ext cx="667512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Miss Kindergarten" panose="02000000000000000000" pitchFamily="2" charset="0"/>
              </a:rPr>
              <a:t> Duncan hears the news of the Thane of Cawdor’s death and laments his trust of him.</a:t>
            </a:r>
          </a:p>
          <a:p>
            <a:pPr marL="457200" indent="-457200">
              <a:buFont typeface="Arial" panose="020B0604020202020204" pitchFamily="34" charset="0"/>
              <a:buChar char="•"/>
            </a:pPr>
            <a:r>
              <a:rPr lang="en-US" sz="3200" dirty="0">
                <a:latin typeface="KG Miss Kindergarten" panose="02000000000000000000" pitchFamily="2" charset="0"/>
              </a:rPr>
              <a:t>Banquo and Macbeth (mostly Macbeth) are honored. </a:t>
            </a:r>
          </a:p>
          <a:p>
            <a:pPr marL="457200" indent="-457200">
              <a:buFont typeface="Arial" panose="020B0604020202020204" pitchFamily="34" charset="0"/>
              <a:buChar char="•"/>
            </a:pPr>
            <a:r>
              <a:rPr lang="en-US" sz="3200" dirty="0">
                <a:latin typeface="KG Miss Kindergarten" panose="02000000000000000000" pitchFamily="2" charset="0"/>
              </a:rPr>
              <a:t>Duncan announces that his son Malcom will be Prince of Cumberland.</a:t>
            </a:r>
          </a:p>
          <a:p>
            <a:pPr marL="457200" indent="-457200">
              <a:buFont typeface="Arial" panose="020B0604020202020204" pitchFamily="34" charset="0"/>
              <a:buChar char="•"/>
            </a:pPr>
            <a:r>
              <a:rPr lang="en-US" sz="3200" dirty="0">
                <a:latin typeface="KG Miss Kindergarten" panose="02000000000000000000" pitchFamily="2" charset="0"/>
              </a:rPr>
              <a:t>Duncan makes arrangements to travel to Inverness.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22" y="2276910"/>
            <a:ext cx="4440611" cy="2775382"/>
          </a:xfrm>
        </p:spPr>
      </p:pic>
      <p:sp>
        <p:nvSpPr>
          <p:cNvPr id="7" name="Title 1"/>
          <p:cNvSpPr txBox="1">
            <a:spLocks/>
          </p:cNvSpPr>
          <p:nvPr/>
        </p:nvSpPr>
        <p:spPr>
          <a:xfrm>
            <a:off x="719832" y="42294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G Learning to Trust" panose="02000503000000020004" pitchFamily="2" charset="0"/>
              </a:rPr>
              <a:t> </a:t>
            </a:r>
            <a:endParaRPr lang="en-US" dirty="0">
              <a:latin typeface="KG Learning to Trust" panose="02000503000000020004" pitchFamily="2" charset="0"/>
            </a:endParaRPr>
          </a:p>
        </p:txBody>
      </p:sp>
      <p:sp>
        <p:nvSpPr>
          <p:cNvPr id="8" name="Rectangle 7"/>
          <p:cNvSpPr/>
          <p:nvPr/>
        </p:nvSpPr>
        <p:spPr>
          <a:xfrm>
            <a:off x="393254" y="323277"/>
            <a:ext cx="5605059" cy="1015663"/>
          </a:xfrm>
          <a:prstGeom prst="rect">
            <a:avLst/>
          </a:prstGeom>
        </p:spPr>
        <p:txBody>
          <a:bodyPr wrap="square">
            <a:spAutoFit/>
          </a:bodyPr>
          <a:lstStyle/>
          <a:p>
            <a:r>
              <a:rPr lang="en-US" sz="6000" dirty="0">
                <a:latin typeface="KG Learning to Trust" panose="02000503000000020004" pitchFamily="2" charset="0"/>
              </a:rPr>
              <a:t>1.4 Summary</a:t>
            </a:r>
            <a:endParaRPr lang="en-US" sz="6000" dirty="0"/>
          </a:p>
        </p:txBody>
      </p:sp>
    </p:spTree>
    <p:extLst>
      <p:ext uri="{BB962C8B-B14F-4D97-AF65-F5344CB8AC3E}">
        <p14:creationId xmlns:p14="http://schemas.microsoft.com/office/powerpoint/2010/main" val="326478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9527" y="2630906"/>
            <a:ext cx="1070754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Foreshadowing in 1.4</a:t>
            </a:r>
            <a:br>
              <a:rPr lang="en-US" sz="10000" dirty="0">
                <a:solidFill>
                  <a:schemeClr val="bg1">
                    <a:lumMod val="95000"/>
                    <a:lumOff val="5000"/>
                  </a:schemeClr>
                </a:solidFill>
                <a:latin typeface="KG Second Chances Sketch" panose="02000000000000000000" pitchFamily="2" charset="0"/>
              </a:rPr>
            </a:br>
            <a:r>
              <a:rPr lang="en-US"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6557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Scavenger Hunt</a:t>
            </a:r>
            <a:endParaRPr lang="en-US" dirty="0"/>
          </a:p>
        </p:txBody>
      </p:sp>
      <p:sp>
        <p:nvSpPr>
          <p:cNvPr id="3" name="Content Placeholder 2"/>
          <p:cNvSpPr>
            <a:spLocks noGrp="1"/>
          </p:cNvSpPr>
          <p:nvPr>
            <p:ph idx="1"/>
          </p:nvPr>
        </p:nvSpPr>
        <p:spPr>
          <a:xfrm>
            <a:off x="913795" y="1976582"/>
            <a:ext cx="10353762" cy="3814618"/>
          </a:xfrm>
        </p:spPr>
        <p:txBody>
          <a:bodyPr>
            <a:normAutofit/>
          </a:bodyPr>
          <a:lstStyle/>
          <a:p>
            <a:pPr marL="36900" indent="0">
              <a:buNone/>
            </a:pPr>
            <a:r>
              <a:rPr lang="en-US" sz="4000" dirty="0">
                <a:latin typeface="KG Miss Kindergarten" panose="02000000000000000000" pitchFamily="2" charset="0"/>
              </a:rPr>
              <a:t> </a:t>
            </a:r>
            <a:r>
              <a:rPr lang="en-US" sz="4000" dirty="0">
                <a:effectLst/>
                <a:latin typeface="KG Miss Kindergarten" panose="02000000000000000000" pitchFamily="2" charset="0"/>
              </a:rPr>
              <a:t>Highlight at least three pieces of text that you feel are examples of foreshadowing in your copy of the play.</a:t>
            </a:r>
            <a:endParaRPr lang="en-US" sz="4000" dirty="0">
              <a:latin typeface="KG Miss Kindergarte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472" y="4156364"/>
            <a:ext cx="2840182" cy="2840182"/>
          </a:xfrm>
          <a:prstGeom prst="rect">
            <a:avLst/>
          </a:prstGeom>
        </p:spPr>
      </p:pic>
    </p:spTree>
    <p:extLst>
      <p:ext uri="{BB962C8B-B14F-4D97-AF65-F5344CB8AC3E}">
        <p14:creationId xmlns:p14="http://schemas.microsoft.com/office/powerpoint/2010/main" val="25880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Macbeth’s Desires</a:t>
            </a:r>
            <a:r>
              <a:rPr lang="en-US"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39047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My Dark and Deep Desires</a:t>
            </a:r>
            <a:endParaRPr lang="en-US" dirty="0"/>
          </a:p>
        </p:txBody>
      </p:sp>
      <p:sp>
        <p:nvSpPr>
          <p:cNvPr id="23" name="TextBox 22"/>
          <p:cNvSpPr txBox="1"/>
          <p:nvPr/>
        </p:nvSpPr>
        <p:spPr>
          <a:xfrm>
            <a:off x="764296" y="2441448"/>
            <a:ext cx="10652760" cy="3970318"/>
          </a:xfrm>
          <a:prstGeom prst="rect">
            <a:avLst/>
          </a:prstGeom>
          <a:noFill/>
        </p:spPr>
        <p:txBody>
          <a:bodyPr wrap="square" rtlCol="0">
            <a:spAutoFit/>
          </a:bodyPr>
          <a:lstStyle/>
          <a:p>
            <a:r>
              <a:rPr lang="en-US" sz="2800" dirty="0">
                <a:latin typeface="KG Miss Kindergarten" panose="02000000000000000000" pitchFamily="2" charset="0"/>
              </a:rPr>
              <a:t>The Prince of Cumberland! That is a step</a:t>
            </a:r>
          </a:p>
          <a:p>
            <a:r>
              <a:rPr lang="en-US" sz="2800" dirty="0">
                <a:latin typeface="KG Miss Kindergarten" panose="02000000000000000000" pitchFamily="2" charset="0"/>
              </a:rPr>
              <a:t>On which I must fall down or else </a:t>
            </a:r>
            <a:r>
              <a:rPr lang="en-US" sz="2800" dirty="0" err="1">
                <a:latin typeface="KG Miss Kindergarten" panose="02000000000000000000" pitchFamily="2" charset="0"/>
              </a:rPr>
              <a:t>o’erleap</a:t>
            </a:r>
            <a:r>
              <a:rPr lang="en-US" sz="2800" dirty="0">
                <a:latin typeface="KG Miss Kindergarten" panose="02000000000000000000" pitchFamily="2" charset="0"/>
              </a:rPr>
              <a:t>,</a:t>
            </a:r>
          </a:p>
          <a:p>
            <a:r>
              <a:rPr lang="en-US" sz="2800" dirty="0">
                <a:latin typeface="KG Miss Kindergarten" panose="02000000000000000000" pitchFamily="2" charset="0"/>
              </a:rPr>
              <a:t>For in my way it lies. Stars, hide your fires;</a:t>
            </a:r>
          </a:p>
          <a:p>
            <a:r>
              <a:rPr lang="en-US" sz="2800" dirty="0">
                <a:latin typeface="KG Miss Kindergarten" panose="02000000000000000000" pitchFamily="2" charset="0"/>
              </a:rPr>
              <a:t>Let not light see my black and deep desires.</a:t>
            </a:r>
          </a:p>
          <a:p>
            <a:r>
              <a:rPr lang="en-US" sz="2800" dirty="0">
                <a:latin typeface="KG Miss Kindergarten" panose="02000000000000000000" pitchFamily="2" charset="0"/>
              </a:rPr>
              <a:t>The eye wink at the hand, yet let that be</a:t>
            </a:r>
          </a:p>
          <a:p>
            <a:r>
              <a:rPr lang="en-US" sz="2800" dirty="0">
                <a:latin typeface="KG Miss Kindergarten" panose="02000000000000000000" pitchFamily="2" charset="0"/>
              </a:rPr>
              <a:t>Which the eye fears, when it is done, to see.</a:t>
            </a:r>
          </a:p>
          <a:p>
            <a:endParaRPr lang="en-US" sz="2800" dirty="0">
              <a:latin typeface="KG Miss Kindergarten" panose="02000000000000000000" pitchFamily="2" charset="0"/>
            </a:endParaRPr>
          </a:p>
          <a:p>
            <a:r>
              <a:rPr lang="en-US" sz="2800" dirty="0">
                <a:latin typeface="KG Miss Kindergarten" panose="02000000000000000000" pitchFamily="2" charset="0"/>
              </a:rPr>
              <a:t>Based on this aside, what do you think Macbeth’s motives are at this point?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159" y="2783194"/>
            <a:ext cx="3074720" cy="2052042"/>
          </a:xfrm>
          <a:prstGeom prst="rect">
            <a:avLst/>
          </a:prstGeom>
        </p:spPr>
      </p:pic>
    </p:spTree>
    <p:extLst>
      <p:ext uri="{BB962C8B-B14F-4D97-AF65-F5344CB8AC3E}">
        <p14:creationId xmlns:p14="http://schemas.microsoft.com/office/powerpoint/2010/main" val="2116624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1181</TotalTime>
  <Words>609</Words>
  <Application>Microsoft Office PowerPoint</Application>
  <PresentationFormat>Widescreen</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Slate</vt:lpstr>
      <vt:lpstr>The Tragedy of Macbeth</vt:lpstr>
      <vt:lpstr>Activator- Foreshadowing</vt:lpstr>
      <vt:lpstr>Foreshadowing</vt:lpstr>
      <vt:lpstr>Activity 1- Close Reading 1.4  </vt:lpstr>
      <vt:lpstr> </vt:lpstr>
      <vt:lpstr>Activity 2- Foreshadowing in 1.4  </vt:lpstr>
      <vt:lpstr>Scavenger Hunt</vt:lpstr>
      <vt:lpstr>Activity 3- Macbeth’s Desires </vt:lpstr>
      <vt:lpstr>My Dark and Deep Desires</vt:lpstr>
      <vt:lpstr>Activity 4-  Spotlight on Lady Macbeth</vt:lpstr>
      <vt:lpstr>PowerPoint Presentation</vt:lpstr>
      <vt:lpstr>What we know- #1</vt:lpstr>
      <vt:lpstr>What we Know- #2</vt:lpstr>
      <vt:lpstr>What we Know- #3</vt:lpstr>
      <vt:lpstr>Activity 5-  Close Reading 1.5</vt:lpstr>
      <vt:lpstr> </vt:lpstr>
      <vt:lpstr>Activity 6-  Class Discussion</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Kaufman, Kelly</cp:lastModifiedBy>
  <cp:revision>22</cp:revision>
  <dcterms:created xsi:type="dcterms:W3CDTF">2016-02-12T14:27:23Z</dcterms:created>
  <dcterms:modified xsi:type="dcterms:W3CDTF">2018-01-18T23:11:02Z</dcterms:modified>
</cp:coreProperties>
</file>