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2" r:id="rId3"/>
    <p:sldId id="264" r:id="rId4"/>
    <p:sldId id="265" r:id="rId5"/>
    <p:sldId id="257" r:id="rId6"/>
    <p:sldId id="263" r:id="rId7"/>
    <p:sldId id="258" r:id="rId8"/>
    <p:sldId id="266" r:id="rId9"/>
    <p:sldId id="268" r:id="rId10"/>
    <p:sldId id="259" r:id="rId11"/>
    <p:sldId id="270" r:id="rId12"/>
    <p:sldId id="271" r:id="rId13"/>
    <p:sldId id="260" r:id="rId14"/>
    <p:sldId id="272" r:id="rId15"/>
  </p:sldIdLst>
  <p:sldSz cx="12192000" cy="6858000"/>
  <p:notesSz cx="6858000" cy="9144000"/>
  <p:embeddedFontLst>
    <p:embeddedFont>
      <p:font typeface="Wingdings 2" panose="05020102010507070707" pitchFamily="18" charset="2"/>
      <p:regular r:id="rId16"/>
    </p:embeddedFont>
    <p:embeddedFont>
      <p:font typeface="KG Learning to Trust" panose="020B0604020202020204" charset="0"/>
      <p:regular r:id="rId17"/>
    </p:embeddedFont>
    <p:embeddedFont>
      <p:font typeface="Calisto MT" panose="02040603050505030304" pitchFamily="18" charset="0"/>
      <p:regular r:id="rId18"/>
      <p:bold r:id="rId19"/>
      <p:italic r:id="rId20"/>
      <p:boldItalic r:id="rId21"/>
    </p:embeddedFont>
    <p:embeddedFont>
      <p:font typeface="Trebuchet MS" panose="020B0603020202020204" pitchFamily="34" charset="0"/>
      <p:regular r:id="rId22"/>
      <p:bold r:id="rId23"/>
      <p:italic r:id="rId24"/>
      <p:boldItalic r:id="rId25"/>
    </p:embeddedFont>
    <p:embeddedFont>
      <p:font typeface="KG Miss Kindergarten" panose="020B0604020202020204" charset="0"/>
      <p:regular r:id="rId26"/>
    </p:embeddedFont>
    <p:embeddedFont>
      <p:font typeface="KG Second Chances Sketch"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92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EAD956B-51E2-496B-A62F-688F4682F1E0}"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15546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4213269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83394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810485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283974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AD956B-51E2-496B-A62F-688F4682F1E0}" type="datetimeFigureOut">
              <a:rPr lang="en-US" smtClean="0"/>
              <a:t>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960320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AD956B-51E2-496B-A62F-688F4682F1E0}" type="datetimeFigureOut">
              <a:rPr lang="en-US" smtClean="0"/>
              <a:t>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2008433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AD956B-51E2-496B-A62F-688F4682F1E0}"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59106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AD956B-51E2-496B-A62F-688F4682F1E0}"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0631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AD956B-51E2-496B-A62F-688F4682F1E0}"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655467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AD956B-51E2-496B-A62F-688F4682F1E0}"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291484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AD956B-51E2-496B-A62F-688F4682F1E0}"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704917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AD956B-51E2-496B-A62F-688F4682F1E0}" type="datetimeFigureOut">
              <a:rPr lang="en-US" smtClean="0"/>
              <a:t>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048227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AD956B-51E2-496B-A62F-688F4682F1E0}" type="datetimeFigureOut">
              <a:rPr lang="en-US" smtClean="0"/>
              <a:t>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939284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AD956B-51E2-496B-A62F-688F4682F1E0}" type="datetimeFigureOut">
              <a:rPr lang="en-US" smtClean="0"/>
              <a:t>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580604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413094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86037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EAD956B-51E2-496B-A62F-688F4682F1E0}" type="datetimeFigureOut">
              <a:rPr lang="en-US" smtClean="0"/>
              <a:t>1/9/2018</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20198AD-4C98-481E-9972-1597743BD974}" type="slidenum">
              <a:rPr lang="en-US" smtClean="0"/>
              <a:t>‹#›</a:t>
            </a:fld>
            <a:endParaRPr lang="en-US"/>
          </a:p>
        </p:txBody>
      </p:sp>
    </p:spTree>
    <p:extLst>
      <p:ext uri="{BB962C8B-B14F-4D97-AF65-F5344CB8AC3E}">
        <p14:creationId xmlns:p14="http://schemas.microsoft.com/office/powerpoint/2010/main" val="21430280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tmp"/></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B-41jc6jSgk"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6639" y="-519386"/>
            <a:ext cx="9440034" cy="1828801"/>
          </a:xfrm>
        </p:spPr>
        <p:txBody>
          <a:bodyPr/>
          <a:lstStyle/>
          <a:p>
            <a:r>
              <a:rPr lang="en-US">
                <a:latin typeface="KG Learning to Trust" panose="02000503000000020004" pitchFamily="2" charset="0"/>
              </a:rPr>
              <a:t>The Tragedy of Macbeth</a:t>
            </a:r>
          </a:p>
        </p:txBody>
      </p:sp>
      <p:sp>
        <p:nvSpPr>
          <p:cNvPr id="5" name="TextBox 4"/>
          <p:cNvSpPr txBox="1"/>
          <p:nvPr/>
        </p:nvSpPr>
        <p:spPr>
          <a:xfrm>
            <a:off x="269507" y="5678906"/>
            <a:ext cx="11672188" cy="923330"/>
          </a:xfrm>
          <a:prstGeom prst="rect">
            <a:avLst/>
          </a:prstGeom>
          <a:noFill/>
        </p:spPr>
        <p:txBody>
          <a:bodyPr wrap="square" rtlCol="0">
            <a:spAutoFit/>
          </a:bodyPr>
          <a:lstStyle/>
          <a:p>
            <a:pPr algn="ctr"/>
            <a:r>
              <a:rPr lang="en-US" sz="5400">
                <a:latin typeface="KG Second Chances Sketch" panose="02000000000000000000" pitchFamily="2" charset="0"/>
              </a:rPr>
              <a:t>Lesson 2</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148" y="1577189"/>
            <a:ext cx="5129397" cy="3847048"/>
          </a:xfrm>
          <a:prstGeom prst="rect">
            <a:avLst/>
          </a:prstGeom>
        </p:spPr>
      </p:pic>
    </p:spTree>
    <p:extLst>
      <p:ext uri="{BB962C8B-B14F-4D97-AF65-F5344CB8AC3E}">
        <p14:creationId xmlns:p14="http://schemas.microsoft.com/office/powerpoint/2010/main" val="534245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69416" y="2630906"/>
            <a:ext cx="10353762" cy="970450"/>
          </a:xfrm>
        </p:spPr>
        <p:txBody>
          <a:bodyPr>
            <a:noAutofit/>
          </a:bodyPr>
          <a:lstStyle/>
          <a:p>
            <a:r>
              <a:rPr lang="en-US" sz="10000">
                <a:solidFill>
                  <a:schemeClr val="bg1">
                    <a:lumMod val="95000"/>
                    <a:lumOff val="5000"/>
                  </a:schemeClr>
                </a:solidFill>
                <a:latin typeface="KG Second Chances Sketch" panose="02000000000000000000" pitchFamily="2" charset="0"/>
              </a:rPr>
              <a:t>Activity 3-</a:t>
            </a:r>
            <a:br>
              <a:rPr lang="en-US" sz="10000">
                <a:solidFill>
                  <a:schemeClr val="bg1">
                    <a:lumMod val="95000"/>
                    <a:lumOff val="5000"/>
                  </a:schemeClr>
                </a:solidFill>
                <a:latin typeface="KG Second Chances Sketch" panose="02000000000000000000" pitchFamily="2" charset="0"/>
              </a:rPr>
            </a:br>
            <a:r>
              <a:rPr lang="en-US" sz="10000">
                <a:solidFill>
                  <a:schemeClr val="bg1">
                    <a:lumMod val="95000"/>
                    <a:lumOff val="5000"/>
                  </a:schemeClr>
                </a:solidFill>
                <a:latin typeface="KG Second Chances Sketch" panose="02000000000000000000" pitchFamily="2" charset="0"/>
              </a:rPr>
              <a:t>True Lies?</a:t>
            </a:r>
            <a:br>
              <a:rPr lang="en-US" sz="10000">
                <a:solidFill>
                  <a:schemeClr val="bg1">
                    <a:lumMod val="95000"/>
                    <a:lumOff val="5000"/>
                  </a:schemeClr>
                </a:solidFill>
                <a:latin typeface="KG Second Chances Sketch" panose="02000000000000000000" pitchFamily="2" charset="0"/>
              </a:rPr>
            </a:br>
            <a:r>
              <a:rPr lang="en-US">
                <a:solidFill>
                  <a:schemeClr val="bg1">
                    <a:lumMod val="95000"/>
                    <a:lumOff val="5000"/>
                  </a:schemeClr>
                </a:solidFill>
                <a:latin typeface="KG Second Chances Sketch" panose="02000000000000000000" pitchFamily="2" charset="0"/>
              </a:rPr>
              <a:t>Lines 94-175</a:t>
            </a:r>
          </a:p>
        </p:txBody>
      </p:sp>
    </p:spTree>
    <p:extLst>
      <p:ext uri="{BB962C8B-B14F-4D97-AF65-F5344CB8AC3E}">
        <p14:creationId xmlns:p14="http://schemas.microsoft.com/office/powerpoint/2010/main" val="3904774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KG Learning to Trust" panose="02000503000000020004" pitchFamily="2" charset="0"/>
              </a:rPr>
              <a:t>Borrowed Robes</a:t>
            </a:r>
            <a:endParaRPr lang="en-US"/>
          </a:p>
        </p:txBody>
      </p:sp>
      <p:sp>
        <p:nvSpPr>
          <p:cNvPr id="23" name="TextBox 22"/>
          <p:cNvSpPr txBox="1"/>
          <p:nvPr/>
        </p:nvSpPr>
        <p:spPr>
          <a:xfrm>
            <a:off x="764296" y="2441448"/>
            <a:ext cx="10652760" cy="2062103"/>
          </a:xfrm>
          <a:prstGeom prst="rect">
            <a:avLst/>
          </a:prstGeom>
          <a:noFill/>
        </p:spPr>
        <p:txBody>
          <a:bodyPr wrap="square" rtlCol="0">
            <a:spAutoFit/>
          </a:bodyPr>
          <a:lstStyle/>
          <a:p>
            <a:r>
              <a:rPr lang="en-US" sz="3200">
                <a:latin typeface="KG Miss Kindergarten" panose="02000000000000000000" pitchFamily="2" charset="0"/>
              </a:rPr>
              <a:t>Ross and Angus show up to tell Macbeth what we already know. Macbeth is stunned with the fulfillment of the first prophecy. His asides tell us what he is really thinking. </a:t>
            </a: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4390" y="4079074"/>
            <a:ext cx="3238500" cy="2571750"/>
          </a:xfrm>
          <a:prstGeom prst="rect">
            <a:avLst/>
          </a:prstGeom>
        </p:spPr>
      </p:pic>
    </p:spTree>
    <p:extLst>
      <p:ext uri="{BB962C8B-B14F-4D97-AF65-F5344CB8AC3E}">
        <p14:creationId xmlns:p14="http://schemas.microsoft.com/office/powerpoint/2010/main" val="2116624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9" descr="editorial emend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762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40" descr="editorial emend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762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8291477" cy="6858000"/>
          </a:xfrm>
          <a:prstGeom prst="rect">
            <a:avLst/>
          </a:prstGeom>
        </p:spPr>
      </p:pic>
      <p:sp>
        <p:nvSpPr>
          <p:cNvPr id="8" name="Rectangle 7"/>
          <p:cNvSpPr/>
          <p:nvPr/>
        </p:nvSpPr>
        <p:spPr>
          <a:xfrm>
            <a:off x="8476488" y="1505712"/>
            <a:ext cx="3438143" cy="3539430"/>
          </a:xfrm>
          <a:prstGeom prst="rect">
            <a:avLst/>
          </a:prstGeom>
        </p:spPr>
        <p:txBody>
          <a:bodyPr wrap="square">
            <a:spAutoFit/>
          </a:bodyPr>
          <a:lstStyle/>
          <a:p>
            <a:r>
              <a:rPr lang="en-US" sz="3200">
                <a:latin typeface="KG Learning to Trust" panose="02000503000000020004" pitchFamily="2" charset="0"/>
              </a:rPr>
              <a:t>Analyze the following asides </a:t>
            </a:r>
          </a:p>
          <a:p>
            <a:r>
              <a:rPr lang="en-US" sz="3200">
                <a:latin typeface="KG Learning to Trust" panose="02000503000000020004" pitchFamily="2" charset="0"/>
              </a:rPr>
              <a:t>and decide on what Macbeth’s </a:t>
            </a:r>
          </a:p>
          <a:p>
            <a:r>
              <a:rPr lang="en-US" sz="3200">
                <a:latin typeface="KG Learning to Trust" panose="02000503000000020004" pitchFamily="2" charset="0"/>
              </a:rPr>
              <a:t>Intentions are at this point in the play. </a:t>
            </a:r>
            <a:endParaRPr lang="en-US" sz="3200"/>
          </a:p>
        </p:txBody>
      </p:sp>
    </p:spTree>
    <p:extLst>
      <p:ext uri="{BB962C8B-B14F-4D97-AF65-F5344CB8AC3E}">
        <p14:creationId xmlns:p14="http://schemas.microsoft.com/office/powerpoint/2010/main" val="3869165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69416" y="2630906"/>
            <a:ext cx="10353762" cy="970450"/>
          </a:xfrm>
        </p:spPr>
        <p:txBody>
          <a:bodyPr>
            <a:noAutofit/>
          </a:bodyPr>
          <a:lstStyle/>
          <a:p>
            <a:r>
              <a:rPr lang="en-US" sz="10000">
                <a:solidFill>
                  <a:schemeClr val="bg1">
                    <a:lumMod val="95000"/>
                    <a:lumOff val="5000"/>
                  </a:schemeClr>
                </a:solidFill>
                <a:latin typeface="KG Second Chances Sketch" panose="02000000000000000000" pitchFamily="2" charset="0"/>
              </a:rPr>
              <a:t>Activity 4-</a:t>
            </a:r>
            <a:br>
              <a:rPr lang="en-US" sz="10000">
                <a:solidFill>
                  <a:schemeClr val="bg1">
                    <a:lumMod val="95000"/>
                    <a:lumOff val="5000"/>
                  </a:schemeClr>
                </a:solidFill>
                <a:latin typeface="KG Second Chances Sketch" panose="02000000000000000000" pitchFamily="2" charset="0"/>
              </a:rPr>
            </a:br>
            <a:r>
              <a:rPr lang="en-US" sz="10000">
                <a:solidFill>
                  <a:schemeClr val="bg1">
                    <a:lumMod val="95000"/>
                    <a:lumOff val="5000"/>
                  </a:schemeClr>
                </a:solidFill>
                <a:latin typeface="KG Second Chances Sketch" panose="02000000000000000000" pitchFamily="2" charset="0"/>
              </a:rPr>
              <a:t>Quick Write</a:t>
            </a:r>
          </a:p>
        </p:txBody>
      </p:sp>
    </p:spTree>
    <p:extLst>
      <p:ext uri="{BB962C8B-B14F-4D97-AF65-F5344CB8AC3E}">
        <p14:creationId xmlns:p14="http://schemas.microsoft.com/office/powerpoint/2010/main" val="3694432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6900" indent="0" algn="ctr">
              <a:buNone/>
            </a:pPr>
            <a:endParaRPr lang="en-US" sz="3600">
              <a:effectLst/>
              <a:latin typeface="KG Miss Kindergarten" panose="02000000000000000000" pitchFamily="2" charset="0"/>
            </a:endParaRPr>
          </a:p>
          <a:p>
            <a:pPr marL="36900" indent="0" algn="ctr">
              <a:buNone/>
            </a:pPr>
            <a:r>
              <a:rPr lang="en-US" sz="3600">
                <a:effectLst/>
                <a:latin typeface="KG Miss Kindergarten" panose="02000000000000000000" pitchFamily="2" charset="0"/>
              </a:rPr>
              <a:t>What do these asides tell us about Macbeth’s thoughts and how he feels about them?</a:t>
            </a:r>
            <a:r>
              <a:rPr lang="en-US" sz="3600" b="1">
                <a:effectLst/>
                <a:latin typeface="KG Miss Kindergarten" panose="02000000000000000000" pitchFamily="2" charset="0"/>
              </a:rPr>
              <a:t> </a:t>
            </a:r>
          </a:p>
          <a:p>
            <a:endParaRPr lang="en-US"/>
          </a:p>
        </p:txBody>
      </p:sp>
      <p:sp>
        <p:nvSpPr>
          <p:cNvPr id="4" name="Title 1"/>
          <p:cNvSpPr>
            <a:spLocks noGrp="1"/>
          </p:cNvSpPr>
          <p:nvPr>
            <p:ph type="title"/>
          </p:nvPr>
        </p:nvSpPr>
        <p:spPr/>
        <p:txBody>
          <a:bodyPr/>
          <a:lstStyle/>
          <a:p>
            <a:r>
              <a:rPr lang="en-US">
                <a:latin typeface="KG Learning to Trust" panose="02000503000000020004" pitchFamily="2" charset="0"/>
              </a:rPr>
              <a:t>Prompt</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2872" y="3632747"/>
            <a:ext cx="2318008" cy="297379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 y="3761824"/>
            <a:ext cx="2446024" cy="2994029"/>
          </a:xfrm>
          <a:prstGeom prst="rect">
            <a:avLst/>
          </a:prstGeom>
        </p:spPr>
      </p:pic>
    </p:spTree>
    <p:extLst>
      <p:ext uri="{BB962C8B-B14F-4D97-AF65-F5344CB8AC3E}">
        <p14:creationId xmlns:p14="http://schemas.microsoft.com/office/powerpoint/2010/main" val="869758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416" y="2630906"/>
            <a:ext cx="10353762" cy="970450"/>
          </a:xfrm>
        </p:spPr>
        <p:txBody>
          <a:bodyPr>
            <a:noAutofit/>
          </a:bodyPr>
          <a:lstStyle/>
          <a:p>
            <a:r>
              <a:rPr lang="en-US" sz="10000">
                <a:solidFill>
                  <a:schemeClr val="bg1">
                    <a:lumMod val="95000"/>
                    <a:lumOff val="5000"/>
                  </a:schemeClr>
                </a:solidFill>
                <a:latin typeface="KG Second Chances Sketch" panose="02000000000000000000" pitchFamily="2" charset="0"/>
              </a:rPr>
              <a:t>Activator-</a:t>
            </a:r>
            <a:br>
              <a:rPr lang="en-US" sz="10000">
                <a:solidFill>
                  <a:schemeClr val="bg1">
                    <a:lumMod val="95000"/>
                    <a:lumOff val="5000"/>
                  </a:schemeClr>
                </a:solidFill>
                <a:latin typeface="KG Second Chances Sketch" panose="02000000000000000000" pitchFamily="2" charset="0"/>
              </a:rPr>
            </a:br>
            <a:r>
              <a:rPr lang="en-US" sz="10000">
                <a:solidFill>
                  <a:schemeClr val="bg1">
                    <a:lumMod val="95000"/>
                    <a:lumOff val="5000"/>
                  </a:schemeClr>
                </a:solidFill>
                <a:latin typeface="KG Second Chances Sketch" panose="02000000000000000000" pitchFamily="2" charset="0"/>
              </a:rPr>
              <a:t>Who are you talking to?</a:t>
            </a:r>
          </a:p>
        </p:txBody>
      </p:sp>
    </p:spTree>
    <p:extLst>
      <p:ext uri="{BB962C8B-B14F-4D97-AF65-F5344CB8AC3E}">
        <p14:creationId xmlns:p14="http://schemas.microsoft.com/office/powerpoint/2010/main" val="1304232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747" y="2655146"/>
            <a:ext cx="10353762" cy="970450"/>
          </a:xfrm>
        </p:spPr>
        <p:txBody>
          <a:bodyPr/>
          <a:lstStyle/>
          <a:p>
            <a:r>
              <a:rPr lang="en-US">
                <a:hlinkClick r:id="rId2"/>
              </a:rPr>
              <a:t>Watch Me!</a:t>
            </a:r>
            <a:endParaRPr lang="en-US"/>
          </a:p>
        </p:txBody>
      </p:sp>
      <p:sp>
        <p:nvSpPr>
          <p:cNvPr id="4" name="TextBox 3"/>
          <p:cNvSpPr txBox="1"/>
          <p:nvPr/>
        </p:nvSpPr>
        <p:spPr>
          <a:xfrm>
            <a:off x="448056" y="996696"/>
            <a:ext cx="10435453" cy="954107"/>
          </a:xfrm>
          <a:prstGeom prst="rect">
            <a:avLst/>
          </a:prstGeom>
          <a:noFill/>
        </p:spPr>
        <p:txBody>
          <a:bodyPr wrap="square" rtlCol="0">
            <a:spAutoFit/>
          </a:bodyPr>
          <a:lstStyle/>
          <a:p>
            <a:pPr algn="ctr"/>
            <a:r>
              <a:rPr lang="en-US" sz="2800">
                <a:latin typeface="KG Learning to Trust" panose="02000503000000020004" pitchFamily="2" charset="0"/>
              </a:rPr>
              <a:t>Watch this video and notice who Jimmy Fallon is talking to when he is looking at the camera</a:t>
            </a:r>
            <a:r>
              <a:rPr lang="en-US">
                <a:latin typeface="KG Learning to Trust" panose="02000503000000020004" pitchFamily="2" charset="0"/>
              </a:rPr>
              <a:t>.</a:t>
            </a:r>
          </a:p>
        </p:txBody>
      </p:sp>
    </p:spTree>
    <p:extLst>
      <p:ext uri="{BB962C8B-B14F-4D97-AF65-F5344CB8AC3E}">
        <p14:creationId xmlns:p14="http://schemas.microsoft.com/office/powerpoint/2010/main" val="2269847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347" y="435864"/>
            <a:ext cx="10353762" cy="970450"/>
          </a:xfrm>
        </p:spPr>
        <p:txBody>
          <a:bodyPr/>
          <a:lstStyle/>
          <a:p>
            <a:r>
              <a:rPr lang="en-US">
                <a:latin typeface="KG Learning to Trust" panose="02000503000000020004" pitchFamily="2" charset="0"/>
              </a:rPr>
              <a:t>Who is he talking to in this clip?</a:t>
            </a:r>
          </a:p>
        </p:txBody>
      </p:sp>
      <p:sp>
        <p:nvSpPr>
          <p:cNvPr id="3" name="Content Placeholder 2"/>
          <p:cNvSpPr>
            <a:spLocks noGrp="1"/>
          </p:cNvSpPr>
          <p:nvPr>
            <p:ph idx="1"/>
          </p:nvPr>
        </p:nvSpPr>
        <p:spPr/>
        <p:txBody>
          <a:bodyPr>
            <a:noAutofit/>
          </a:bodyPr>
          <a:lstStyle/>
          <a:p>
            <a:pPr marL="36900" indent="0">
              <a:buNone/>
            </a:pPr>
            <a:r>
              <a:rPr lang="en-US" sz="2800">
                <a:latin typeface="KG Miss Kindergarten" panose="02000000000000000000" pitchFamily="2" charset="0"/>
              </a:rPr>
              <a:t>He is talking to YOU!  This literary technique is called an aside. An </a:t>
            </a:r>
            <a:r>
              <a:rPr lang="en-US" sz="4000" b="1">
                <a:latin typeface="KG Miss Kindergarten" panose="02000000000000000000" pitchFamily="2" charset="0"/>
              </a:rPr>
              <a:t>aside</a:t>
            </a:r>
            <a:r>
              <a:rPr lang="en-US" sz="2800">
                <a:latin typeface="KG Miss Kindergarten" panose="02000000000000000000" pitchFamily="2" charset="0"/>
              </a:rPr>
              <a:t> is used in plays, commercials, television programs, and movies as a way for a character to talk directly to the audience. It is can be staged as the character is talking to himself or to you as the viewer. Plays usually stage asides as characters who are talking to themselves, but they are saying something that needs to be known by you, the audience.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9790" y="104816"/>
            <a:ext cx="1333037" cy="1600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4148" y="218226"/>
            <a:ext cx="1417852" cy="1702013"/>
          </a:xfrm>
          <a:prstGeom prst="rect">
            <a:avLst/>
          </a:prstGeom>
        </p:spPr>
      </p:pic>
    </p:spTree>
    <p:extLst>
      <p:ext uri="{BB962C8B-B14F-4D97-AF65-F5344CB8AC3E}">
        <p14:creationId xmlns:p14="http://schemas.microsoft.com/office/powerpoint/2010/main" val="3353725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416" y="2630906"/>
            <a:ext cx="10353762" cy="970450"/>
          </a:xfrm>
        </p:spPr>
        <p:txBody>
          <a:bodyPr>
            <a:noAutofit/>
          </a:bodyPr>
          <a:lstStyle/>
          <a:p>
            <a:r>
              <a:rPr lang="en-US" sz="10000">
                <a:solidFill>
                  <a:schemeClr val="bg1">
                    <a:lumMod val="95000"/>
                    <a:lumOff val="5000"/>
                  </a:schemeClr>
                </a:solidFill>
                <a:latin typeface="KG Second Chances Sketch" panose="02000000000000000000" pitchFamily="2" charset="0"/>
              </a:rPr>
              <a:t>Activity 1-</a:t>
            </a:r>
            <a:br>
              <a:rPr lang="en-US" sz="10000">
                <a:solidFill>
                  <a:schemeClr val="bg1">
                    <a:lumMod val="95000"/>
                    <a:lumOff val="5000"/>
                  </a:schemeClr>
                </a:solidFill>
                <a:latin typeface="KG Second Chances Sketch" panose="02000000000000000000" pitchFamily="2" charset="0"/>
              </a:rPr>
            </a:br>
            <a:r>
              <a:rPr lang="en-US" sz="10000">
                <a:solidFill>
                  <a:schemeClr val="bg1">
                    <a:lumMod val="95000"/>
                    <a:lumOff val="5000"/>
                  </a:schemeClr>
                </a:solidFill>
                <a:latin typeface="KG Second Chances Sketch" panose="02000000000000000000" pitchFamily="2" charset="0"/>
              </a:rPr>
              <a:t>What is the Purpose?</a:t>
            </a:r>
            <a:br>
              <a:rPr lang="en-US" sz="10000">
                <a:solidFill>
                  <a:schemeClr val="bg1">
                    <a:lumMod val="95000"/>
                    <a:lumOff val="5000"/>
                  </a:schemeClr>
                </a:solidFill>
                <a:latin typeface="KG Second Chances Sketch" panose="02000000000000000000" pitchFamily="2" charset="0"/>
              </a:rPr>
            </a:br>
            <a:r>
              <a:rPr lang="en-US" sz="4400">
                <a:solidFill>
                  <a:schemeClr val="bg1">
                    <a:lumMod val="95000"/>
                    <a:lumOff val="5000"/>
                  </a:schemeClr>
                </a:solidFill>
                <a:latin typeface="KG Second Chances Sketch" panose="02000000000000000000" pitchFamily="2" charset="0"/>
              </a:rPr>
              <a:t>Lines 1-38</a:t>
            </a:r>
          </a:p>
        </p:txBody>
      </p:sp>
    </p:spTree>
    <p:extLst>
      <p:ext uri="{BB962C8B-B14F-4D97-AF65-F5344CB8AC3E}">
        <p14:creationId xmlns:p14="http://schemas.microsoft.com/office/powerpoint/2010/main" val="2625369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KG Learning to Trust" panose="02000503000000020004" pitchFamily="2" charset="0"/>
              </a:rPr>
              <a:t>Enter the Weird Sisters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95" y="1859979"/>
            <a:ext cx="3044427" cy="4059237"/>
          </a:xfrm>
        </p:spPr>
      </p:pic>
      <p:sp>
        <p:nvSpPr>
          <p:cNvPr id="5" name="TextBox 4"/>
          <p:cNvSpPr txBox="1"/>
          <p:nvPr/>
        </p:nvSpPr>
        <p:spPr>
          <a:xfrm>
            <a:off x="4407408" y="2194560"/>
            <a:ext cx="6675120" cy="3046988"/>
          </a:xfrm>
          <a:prstGeom prst="rect">
            <a:avLst/>
          </a:prstGeom>
          <a:noFill/>
        </p:spPr>
        <p:txBody>
          <a:bodyPr wrap="square" rtlCol="0">
            <a:spAutoFit/>
          </a:bodyPr>
          <a:lstStyle/>
          <a:p>
            <a:r>
              <a:rPr lang="en-US" sz="3200">
                <a:latin typeface="KG Miss Kindergarten" panose="02000000000000000000" pitchFamily="2" charset="0"/>
              </a:rPr>
              <a:t>The conversation the witches are having when the scene opens has NOTHING to do with the advancement of the play. Why would Shakespeare include this conversation?</a:t>
            </a:r>
          </a:p>
        </p:txBody>
      </p:sp>
    </p:spTree>
    <p:extLst>
      <p:ext uri="{BB962C8B-B14F-4D97-AF65-F5344CB8AC3E}">
        <p14:creationId xmlns:p14="http://schemas.microsoft.com/office/powerpoint/2010/main" val="3264782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69416" y="2630906"/>
            <a:ext cx="10353762" cy="970450"/>
          </a:xfrm>
        </p:spPr>
        <p:txBody>
          <a:bodyPr>
            <a:noAutofit/>
          </a:bodyPr>
          <a:lstStyle/>
          <a:p>
            <a:r>
              <a:rPr lang="en-US" sz="10000">
                <a:solidFill>
                  <a:schemeClr val="bg1">
                    <a:lumMod val="95000"/>
                    <a:lumOff val="5000"/>
                  </a:schemeClr>
                </a:solidFill>
                <a:latin typeface="KG Second Chances Sketch" panose="02000000000000000000" pitchFamily="2" charset="0"/>
              </a:rPr>
              <a:t>Activity 2-</a:t>
            </a:r>
            <a:br>
              <a:rPr lang="en-US" sz="10000">
                <a:solidFill>
                  <a:schemeClr val="bg1">
                    <a:lumMod val="95000"/>
                    <a:lumOff val="5000"/>
                  </a:schemeClr>
                </a:solidFill>
                <a:latin typeface="KG Second Chances Sketch" panose="02000000000000000000" pitchFamily="2" charset="0"/>
              </a:rPr>
            </a:br>
            <a:r>
              <a:rPr lang="en-US" sz="10000">
                <a:solidFill>
                  <a:schemeClr val="bg1">
                    <a:lumMod val="95000"/>
                    <a:lumOff val="5000"/>
                  </a:schemeClr>
                </a:solidFill>
                <a:latin typeface="KG Second Chances Sketch" panose="02000000000000000000" pitchFamily="2" charset="0"/>
              </a:rPr>
              <a:t>The Prophesies</a:t>
            </a:r>
            <a:br>
              <a:rPr lang="en-US" sz="10000">
                <a:solidFill>
                  <a:schemeClr val="bg1">
                    <a:lumMod val="95000"/>
                    <a:lumOff val="5000"/>
                  </a:schemeClr>
                </a:solidFill>
                <a:latin typeface="KG Second Chances Sketch" panose="02000000000000000000" pitchFamily="2" charset="0"/>
              </a:rPr>
            </a:br>
            <a:r>
              <a:rPr lang="en-US">
                <a:solidFill>
                  <a:schemeClr val="bg1">
                    <a:lumMod val="95000"/>
                    <a:lumOff val="5000"/>
                  </a:schemeClr>
                </a:solidFill>
                <a:latin typeface="KG Second Chances Sketch" panose="02000000000000000000" pitchFamily="2" charset="0"/>
              </a:rPr>
              <a:t>Lines 39-93 </a:t>
            </a:r>
          </a:p>
        </p:txBody>
      </p:sp>
    </p:spTree>
    <p:extLst>
      <p:ext uri="{BB962C8B-B14F-4D97-AF65-F5344CB8AC3E}">
        <p14:creationId xmlns:p14="http://schemas.microsoft.com/office/powerpoint/2010/main" val="65575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KG Learning to Trust" panose="02000503000000020004" pitchFamily="2" charset="0"/>
              </a:rPr>
              <a:t>I predict that you will………..</a:t>
            </a:r>
            <a:endParaRPr lang="en-US"/>
          </a:p>
        </p:txBody>
      </p:sp>
      <p:sp>
        <p:nvSpPr>
          <p:cNvPr id="3" name="Content Placeholder 2"/>
          <p:cNvSpPr>
            <a:spLocks noGrp="1"/>
          </p:cNvSpPr>
          <p:nvPr>
            <p:ph idx="1"/>
          </p:nvPr>
        </p:nvSpPr>
        <p:spPr/>
        <p:txBody>
          <a:bodyPr>
            <a:normAutofit/>
          </a:bodyPr>
          <a:lstStyle/>
          <a:p>
            <a:pPr marL="36900" indent="0">
              <a:buNone/>
            </a:pPr>
            <a:r>
              <a:rPr lang="en-US" sz="2400">
                <a:latin typeface="KG Miss Kindergarten" panose="02000000000000000000" pitchFamily="2" charset="0"/>
              </a:rPr>
              <a:t>The witches tell Macbeth………</a:t>
            </a:r>
          </a:p>
          <a:p>
            <a:pPr marL="494100" indent="-457200">
              <a:buAutoNum type="arabicPeriod"/>
            </a:pPr>
            <a:r>
              <a:rPr lang="en-US" sz="2400">
                <a:latin typeface="KG Miss Kindergarten" panose="02000000000000000000" pitchFamily="2" charset="0"/>
              </a:rPr>
              <a:t>He is Thane of </a:t>
            </a:r>
            <a:r>
              <a:rPr lang="en-US" sz="2400" err="1">
                <a:latin typeface="KG Miss Kindergarten" panose="02000000000000000000" pitchFamily="2" charset="0"/>
              </a:rPr>
              <a:t>Glamis</a:t>
            </a:r>
            <a:r>
              <a:rPr lang="en-US" sz="2400">
                <a:latin typeface="KG Miss Kindergarten" panose="02000000000000000000" pitchFamily="2" charset="0"/>
              </a:rPr>
              <a:t> (He already knows that)</a:t>
            </a:r>
          </a:p>
          <a:p>
            <a:pPr marL="494100" indent="-457200">
              <a:buAutoNum type="arabicPeriod"/>
            </a:pPr>
            <a:r>
              <a:rPr lang="en-US" sz="2400">
                <a:latin typeface="KG Miss Kindergarten" panose="02000000000000000000" pitchFamily="2" charset="0"/>
              </a:rPr>
              <a:t>He is Thane of Cawdor (He thinks that the Thane of Cawdor is alive)</a:t>
            </a:r>
          </a:p>
          <a:p>
            <a:pPr marL="494100" indent="-457200">
              <a:buAutoNum type="arabicPeriod"/>
            </a:pPr>
            <a:r>
              <a:rPr lang="en-US" sz="2400">
                <a:latin typeface="KG Miss Kindergarten" panose="02000000000000000000" pitchFamily="2" charset="0"/>
              </a:rPr>
              <a:t>He will be king. </a:t>
            </a:r>
          </a:p>
          <a:p>
            <a:pPr marL="36900" indent="0">
              <a:buNone/>
            </a:pPr>
            <a:endParaRPr lang="en-US" sz="2400">
              <a:latin typeface="KG Miss Kindergarten" panose="02000000000000000000" pitchFamily="2" charset="0"/>
            </a:endParaRPr>
          </a:p>
          <a:p>
            <a:pPr marL="36900" indent="0">
              <a:buNone/>
            </a:pPr>
            <a:r>
              <a:rPr lang="en-US" sz="2400">
                <a:latin typeface="KG Miss Kindergarten" panose="02000000000000000000" pitchFamily="2" charset="0"/>
              </a:rPr>
              <a:t>They tell Banquo…….</a:t>
            </a:r>
          </a:p>
          <a:p>
            <a:pPr marL="36900" indent="0">
              <a:buNone/>
            </a:pPr>
            <a:r>
              <a:rPr lang="en-US" sz="2400">
                <a:latin typeface="KG Miss Kindergarten" panose="02000000000000000000" pitchFamily="2" charset="0"/>
              </a:rPr>
              <a:t>1. That he will not be king, but his son will be.</a:t>
            </a:r>
          </a:p>
        </p:txBody>
      </p:sp>
    </p:spTree>
    <p:extLst>
      <p:ext uri="{BB962C8B-B14F-4D97-AF65-F5344CB8AC3E}">
        <p14:creationId xmlns:p14="http://schemas.microsoft.com/office/powerpoint/2010/main" val="258801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KG Learning to Trust" panose="02000503000000020004" pitchFamily="2" charset="0"/>
              </a:rPr>
              <a:t>Putting it all Together……</a:t>
            </a:r>
            <a:endParaRPr lang="en-US"/>
          </a:p>
        </p:txBody>
      </p:sp>
      <p:sp>
        <p:nvSpPr>
          <p:cNvPr id="3" name="Content Placeholder 2"/>
          <p:cNvSpPr>
            <a:spLocks noGrp="1"/>
          </p:cNvSpPr>
          <p:nvPr>
            <p:ph idx="1"/>
          </p:nvPr>
        </p:nvSpPr>
        <p:spPr/>
        <p:txBody>
          <a:bodyPr>
            <a:normAutofit/>
          </a:bodyPr>
          <a:lstStyle/>
          <a:p>
            <a:pPr marL="36900" indent="0">
              <a:buNone/>
            </a:pPr>
            <a:r>
              <a:rPr lang="en-US" sz="3600">
                <a:latin typeface="KG Miss Kindergarten" panose="02000000000000000000" pitchFamily="2" charset="0"/>
              </a:rPr>
              <a:t>Based on what you know about witches during this time period, how do you think the following people would feel about the prophesies? </a:t>
            </a:r>
          </a:p>
          <a:p>
            <a:pPr marL="36900" indent="0">
              <a:buNone/>
            </a:pPr>
            <a:endParaRPr lang="en-US" sz="3600">
              <a:latin typeface="KG Miss Kindergarten" panose="02000000000000000000" pitchFamily="2" charset="0"/>
            </a:endParaRPr>
          </a:p>
          <a:p>
            <a:pPr marL="36900" indent="0" algn="ctr">
              <a:buNone/>
            </a:pPr>
            <a:r>
              <a:rPr lang="en-US" sz="3600">
                <a:latin typeface="KG Miss Kindergarten" panose="02000000000000000000" pitchFamily="2" charset="0"/>
              </a:rPr>
              <a:t>Macbeth			Banquo			The Audience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744803">
            <a:off x="10377479" y="-64007"/>
            <a:ext cx="1152689" cy="2615184"/>
          </a:xfrm>
          <a:prstGeom prst="rect">
            <a:avLst/>
          </a:prstGeom>
        </p:spPr>
      </p:pic>
    </p:spTree>
    <p:extLst>
      <p:ext uri="{BB962C8B-B14F-4D97-AF65-F5344CB8AC3E}">
        <p14:creationId xmlns:p14="http://schemas.microsoft.com/office/powerpoint/2010/main" val="34509501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otalTime>0</TotalTime>
  <Words>330</Words>
  <Application>Microsoft Office PowerPoint</Application>
  <PresentationFormat>Widescreen</PresentationFormat>
  <Paragraphs>33</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Wingdings 2</vt:lpstr>
      <vt:lpstr>KG Learning to Trust</vt:lpstr>
      <vt:lpstr>Calisto MT</vt:lpstr>
      <vt:lpstr>Trebuchet MS</vt:lpstr>
      <vt:lpstr>KG Miss Kindergarten</vt:lpstr>
      <vt:lpstr>KG Second Chances Sketch</vt:lpstr>
      <vt:lpstr>Slate</vt:lpstr>
      <vt:lpstr>The Tragedy of Macbeth</vt:lpstr>
      <vt:lpstr>Activator- Who are you talking to?</vt:lpstr>
      <vt:lpstr>Watch Me!</vt:lpstr>
      <vt:lpstr>Who is he talking to in this clip?</vt:lpstr>
      <vt:lpstr>Activity 1- What is the Purpose? Lines 1-38</vt:lpstr>
      <vt:lpstr>Enter the Weird Sisters</vt:lpstr>
      <vt:lpstr>Activity 2- The Prophesies Lines 39-93 </vt:lpstr>
      <vt:lpstr>I predict that you will………..</vt:lpstr>
      <vt:lpstr>Putting it all Together……</vt:lpstr>
      <vt:lpstr>Activity 3- True Lies? Lines 94-175</vt:lpstr>
      <vt:lpstr>Borrowed Robes</vt:lpstr>
      <vt:lpstr>PowerPoint Presentation</vt:lpstr>
      <vt:lpstr>Activity 4- Quick Write</vt:lpstr>
      <vt:lpstr>Prompt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Tragedy of Macbeth</dc:title>
  <dc:creator>Kaufman, Kelly</dc:creator>
  <cp:lastModifiedBy>Kaufman, Kelly</cp:lastModifiedBy>
  <cp:revision>2</cp:revision>
  <dcterms:modified xsi:type="dcterms:W3CDTF">2018-01-09T13:56:34Z</dcterms:modified>
</cp:coreProperties>
</file>