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2" r:id="rId3"/>
    <p:sldId id="257" r:id="rId4"/>
    <p:sldId id="263" r:id="rId5"/>
    <p:sldId id="266" r:id="rId6"/>
    <p:sldId id="258" r:id="rId7"/>
    <p:sldId id="264" r:id="rId8"/>
    <p:sldId id="269" r:id="rId9"/>
    <p:sldId id="267" r:id="rId10"/>
    <p:sldId id="268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42" d="100"/>
          <a:sy n="42" d="100"/>
        </p:scale>
        <p:origin x="784" y="3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0693" y="1769540"/>
            <a:ext cx="9440034" cy="1828801"/>
          </a:xfrm>
        </p:spPr>
        <p:txBody>
          <a:bodyPr anchor="b">
            <a:normAutofit/>
          </a:bodyPr>
          <a:lstStyle>
            <a:lvl1pPr algn="ctr"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0693" y="3598339"/>
            <a:ext cx="9440034" cy="1049867"/>
          </a:xfrm>
        </p:spPr>
        <p:txBody>
          <a:bodyPr anchor="t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AD956B-51E2-496B-A62F-688F4682F1E0}" type="datetimeFigureOut">
              <a:rPr lang="en-US" smtClean="0"/>
              <a:t>4/18/2016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0198AD-4C98-481E-9972-1597743BD9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54668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Slate-V2-HD-pano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3883" y="547807"/>
            <a:ext cx="10141799" cy="381680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806" y="4565255"/>
            <a:ext cx="10355326" cy="543472"/>
          </a:xfrm>
        </p:spPr>
        <p:txBody>
          <a:bodyPr anchor="b">
            <a:normAutofit/>
          </a:bodyPr>
          <a:lstStyle>
            <a:lvl1pPr algn="ctr">
              <a:defRPr sz="2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69349" y="695009"/>
            <a:ext cx="9845346" cy="3525671"/>
          </a:xfr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5108728"/>
            <a:ext cx="10353762" cy="682472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AD956B-51E2-496B-A62F-688F4682F1E0}" type="datetimeFigureOut">
              <a:rPr lang="en-US" smtClean="0"/>
              <a:t>4/18/2016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0198AD-4C98-481E-9972-1597743BD9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32693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8437"/>
            <a:ext cx="10353762" cy="353434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295180"/>
            <a:ext cx="10353763" cy="1501826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AD956B-51E2-496B-A62F-688F4682F1E0}" type="datetimeFigureOut">
              <a:rPr lang="en-US" smtClean="0"/>
              <a:t>4/18/2016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0198AD-4C98-481E-9972-1597743BD9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394711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532749"/>
          </a:xfrm>
        </p:spPr>
        <p:txBody>
          <a:bodyPr anchor="t">
            <a:normAutofit/>
          </a:bodyPr>
          <a:lstStyle>
            <a:lvl1pPr marL="0" indent="0" algn="r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304353"/>
            <a:ext cx="10353763" cy="1489496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AD956B-51E2-496B-A62F-688F4682F1E0}" type="datetimeFigureOut">
              <a:rPr lang="en-US" smtClean="0"/>
              <a:t>4/18/2016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0198AD-4C98-481E-9972-1597743BD974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990600" y="88479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504716" y="292825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81048561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4" y="2126942"/>
            <a:ext cx="10353763" cy="251183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84" y="4650556"/>
            <a:ext cx="10352199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AD956B-51E2-496B-A62F-688F4682F1E0}" type="datetimeFigureOut">
              <a:rPr lang="en-US" smtClean="0"/>
              <a:t>4/18/2016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0198AD-4C98-481E-9972-1597743BD9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97458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97045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95" y="1885950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95" y="2571750"/>
            <a:ext cx="3300984" cy="321945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6711" y="1885950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1435" y="2571750"/>
            <a:ext cx="3300984" cy="321945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66572" y="1885950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66572" y="2571750"/>
            <a:ext cx="3300984" cy="321945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AD956B-51E2-496B-A62F-688F4682F1E0}" type="datetimeFigureOut">
              <a:rPr lang="en-US" smtClean="0"/>
              <a:t>4/18/2016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0198AD-4C98-481E-9972-1597743BD9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032087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ate-V2-HD-3col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7962" y="1818214"/>
            <a:ext cx="3339972" cy="1847851"/>
          </a:xfrm>
          <a:prstGeom prst="rect">
            <a:avLst/>
          </a:prstGeom>
        </p:spPr>
      </p:pic>
      <p:pic>
        <p:nvPicPr>
          <p:cNvPr id="36" name="Picture 35" descr="Slate-V2-HD-3col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3800" y="1818214"/>
            <a:ext cx="3339972" cy="1847851"/>
          </a:xfrm>
          <a:prstGeom prst="rect">
            <a:avLst/>
          </a:prstGeom>
        </p:spPr>
      </p:pic>
      <p:pic>
        <p:nvPicPr>
          <p:cNvPr id="37" name="Picture 36" descr="Slate-V2-HD-3col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6051" y="1818214"/>
            <a:ext cx="3339972" cy="1847851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94" y="609600"/>
            <a:ext cx="10353763" cy="97045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95" y="3904106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018102" y="1938918"/>
            <a:ext cx="3092368" cy="160295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95" y="4480368"/>
            <a:ext cx="3300984" cy="1310833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88" y="3904106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545743" y="1939094"/>
            <a:ext cx="3092368" cy="160816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435" y="4480367"/>
            <a:ext cx="3300984" cy="1310833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66697" y="3904106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075698" y="1934432"/>
            <a:ext cx="3092368" cy="160729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66572" y="4480365"/>
            <a:ext cx="3300984" cy="131083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AD956B-51E2-496B-A62F-688F4682F1E0}" type="datetimeFigureOut">
              <a:rPr lang="en-US" smtClean="0"/>
              <a:t>4/18/2016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0198AD-4C98-481E-9972-1597743BD9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843350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AD956B-51E2-496B-A62F-688F4682F1E0}" type="datetimeFigureOut">
              <a:rPr lang="en-US" smtClean="0"/>
              <a:t>4/18/2016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0198AD-4C98-481E-9972-1597743BD9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106423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83068" y="609599"/>
            <a:ext cx="2284487" cy="518160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3796" y="609599"/>
            <a:ext cx="7916872" cy="5181601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AD956B-51E2-496B-A62F-688F4682F1E0}" type="datetimeFigureOut">
              <a:rPr lang="en-US" smtClean="0"/>
              <a:t>4/18/2016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0198AD-4C98-481E-9972-1597743BD9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3167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AD956B-51E2-496B-A62F-688F4682F1E0}" type="datetimeFigureOut">
              <a:rPr lang="en-US" smtClean="0"/>
              <a:t>4/18/2016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0198AD-4C98-481E-9972-1597743BD9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54670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1761067"/>
            <a:ext cx="9590550" cy="1828813"/>
          </a:xfrm>
        </p:spPr>
        <p:txBody>
          <a:bodyPr anchor="b"/>
          <a:lstStyle>
            <a:lvl1pPr algn="ctr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3589879"/>
            <a:ext cx="9590550" cy="1507054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AD956B-51E2-496B-A62F-688F4682F1E0}" type="datetimeFigureOut">
              <a:rPr lang="en-US" smtClean="0"/>
              <a:t>4/18/2016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0198AD-4C98-481E-9972-1597743BD9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14848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3795" y="1732449"/>
            <a:ext cx="5060497" cy="4058750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2892" y="1732449"/>
            <a:ext cx="5064665" cy="4058751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AD956B-51E2-496B-A62F-688F4682F1E0}" type="datetimeFigureOut">
              <a:rPr lang="en-US" smtClean="0"/>
              <a:t>4/18/2016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0198AD-4C98-481E-9972-1597743BD9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49175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 descr="Slate-V2-HD-comp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3795" y="1734506"/>
            <a:ext cx="5089072" cy="4148769"/>
          </a:xfrm>
          <a:prstGeom prst="rect">
            <a:avLst/>
          </a:prstGeom>
        </p:spPr>
      </p:pic>
      <p:pic>
        <p:nvPicPr>
          <p:cNvPr id="21" name="Picture 20" descr="Slate-V2-HD-comp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8485" y="1734506"/>
            <a:ext cx="5089072" cy="414876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5872" y="1835254"/>
            <a:ext cx="4876344" cy="544884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05872" y="2380137"/>
            <a:ext cx="4876344" cy="3411063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94967" y="1835254"/>
            <a:ext cx="4895330" cy="544883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94967" y="2380137"/>
            <a:ext cx="4895330" cy="3411063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AD956B-51E2-496B-A62F-688F4682F1E0}" type="datetimeFigureOut">
              <a:rPr lang="en-US" smtClean="0"/>
              <a:t>4/18/2016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0198AD-4C98-481E-9972-1597743BD9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82279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AD956B-51E2-496B-A62F-688F4682F1E0}" type="datetimeFigureOut">
              <a:rPr lang="en-US" smtClean="0"/>
              <a:t>4/18/2016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0198AD-4C98-481E-9972-1597743BD9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92849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AD956B-51E2-496B-A62F-688F4682F1E0}" type="datetimeFigureOut">
              <a:rPr lang="en-US" smtClean="0"/>
              <a:t>4/18/2016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0198AD-4C98-481E-9972-1597743BD9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06049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3706889" cy="182191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55633" y="609600"/>
            <a:ext cx="6411924" cy="5181600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2431518"/>
            <a:ext cx="3706889" cy="3359681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AD956B-51E2-496B-A62F-688F4682F1E0}" type="datetimeFigureOut">
              <a:rPr lang="en-US" smtClean="0"/>
              <a:t>4/18/2016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0198AD-4C98-481E-9972-1597743BD9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09425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1" descr="Slate-V2-HD-vert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3665" y="609600"/>
            <a:ext cx="3584166" cy="520483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923"/>
            <a:ext cx="5934949" cy="1829338"/>
          </a:xfrm>
        </p:spPr>
        <p:txBody>
          <a:bodyPr anchor="b">
            <a:noAutofit/>
          </a:bodyPr>
          <a:lstStyle>
            <a:lvl1pPr algn="ctr">
              <a:defRPr sz="32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42551" y="763702"/>
            <a:ext cx="3275751" cy="4912822"/>
          </a:xfr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2439261"/>
            <a:ext cx="5934949" cy="337613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AD956B-51E2-496B-A62F-688F4682F1E0}" type="datetimeFigureOut">
              <a:rPr lang="en-US" smtClean="0"/>
              <a:t>4/18/2016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0198AD-4C98-481E-9972-1597743BD9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03721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970450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95" y="1732449"/>
            <a:ext cx="10353762" cy="4058751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6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fld id="{CEAD956B-51E2-496B-A62F-688F4682F1E0}" type="datetimeFigureOut">
              <a:rPr lang="en-US" smtClean="0"/>
              <a:t>4/18/2016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95" y="5883275"/>
            <a:ext cx="667286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5354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fld id="{120198AD-4C98-481E-9972-1597743BD9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3028078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0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j-lt"/>
          <a:ea typeface="+mj-ea"/>
          <a:cs typeface="Trebuchet M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20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1pPr>
      <a:lvl2pPr marL="720000" indent="-270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"/>
        <a:defRPr sz="18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2pPr>
      <a:lvl3pPr marL="1026000" indent="-21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6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3pPr>
      <a:lvl4pPr marL="1386000" indent="-21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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4pPr>
      <a:lvl5pPr marL="1674000" indent="-21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5pPr>
      <a:lvl6pPr marL="20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6pPr>
      <a:lvl7pPr marL="240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7pPr>
      <a:lvl8pPr marL="278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8pPr>
      <a:lvl9pPr marL="310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6639" y="-519386"/>
            <a:ext cx="9440034" cy="1828801"/>
          </a:xfrm>
        </p:spPr>
        <p:txBody>
          <a:bodyPr/>
          <a:lstStyle/>
          <a:p>
            <a:r>
              <a:rPr lang="en-US" dirty="0">
                <a:latin typeface="KG Learning to Trust" panose="02000503000000020004" pitchFamily="2" charset="0"/>
              </a:rPr>
              <a:t>The Tragedy of Macbeth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69507" y="5678906"/>
            <a:ext cx="1167218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dirty="0">
                <a:latin typeface="KG Second Chances Sketch" panose="02000000000000000000" pitchFamily="2" charset="0"/>
              </a:rPr>
              <a:t>Lesson 9- Act 4, Scenes 1-2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06148" y="1577189"/>
            <a:ext cx="5129397" cy="38470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424550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6600" dirty="0">
                <a:latin typeface="KG Learning to Trust" panose="02000503000000020004" pitchFamily="2" charset="0"/>
              </a:rPr>
              <a:t>Writing Tine: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6900" indent="0" algn="ctr">
              <a:buNone/>
            </a:pPr>
            <a:r>
              <a:rPr lang="en-US" sz="4400" dirty="0">
                <a:effectLst/>
                <a:latin typeface="KG Miss Kindergarten" panose="02000000000000000000" pitchFamily="2" charset="0"/>
              </a:rPr>
              <a:t>Was Macduff a traitor?  Defend your answer with text based evidence.</a:t>
            </a:r>
          </a:p>
          <a:p>
            <a:pPr marL="36900" indent="0">
              <a:buNone/>
            </a:pP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08720" y="3368040"/>
            <a:ext cx="3063240" cy="306324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520" y="3761824"/>
            <a:ext cx="2590800" cy="2590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937481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37000"/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9416" y="2630906"/>
            <a:ext cx="10353762" cy="970450"/>
          </a:xfrm>
        </p:spPr>
        <p:txBody>
          <a:bodyPr>
            <a:noAutofit/>
          </a:bodyPr>
          <a:lstStyle/>
          <a:p>
            <a:r>
              <a:rPr lang="en-US" sz="10000" dirty="0">
                <a:solidFill>
                  <a:schemeClr val="bg1">
                    <a:lumMod val="95000"/>
                    <a:lumOff val="5000"/>
                  </a:schemeClr>
                </a:solidFill>
                <a:latin typeface="KG Second Chances Sketch" panose="02000000000000000000" pitchFamily="2" charset="0"/>
              </a:rPr>
              <a:t>Activator-</a:t>
            </a:r>
            <a:br>
              <a:rPr lang="en-US" sz="10000" dirty="0">
                <a:solidFill>
                  <a:schemeClr val="bg1">
                    <a:lumMod val="95000"/>
                    <a:lumOff val="5000"/>
                  </a:schemeClr>
                </a:solidFill>
                <a:latin typeface="KG Second Chances Sketch" panose="02000000000000000000" pitchFamily="2" charset="0"/>
              </a:rPr>
            </a:br>
            <a:r>
              <a:rPr lang="en-US" sz="10000" dirty="0">
                <a:solidFill>
                  <a:schemeClr val="bg1">
                    <a:lumMod val="95000"/>
                    <a:lumOff val="5000"/>
                  </a:schemeClr>
                </a:solidFill>
                <a:latin typeface="KG Second Chances Sketch" panose="02000000000000000000" pitchFamily="2" charset="0"/>
              </a:rPr>
              <a:t>The Witches’ Chant</a:t>
            </a:r>
          </a:p>
        </p:txBody>
      </p:sp>
    </p:spTree>
    <p:extLst>
      <p:ext uri="{BB962C8B-B14F-4D97-AF65-F5344CB8AC3E}">
        <p14:creationId xmlns:p14="http://schemas.microsoft.com/office/powerpoint/2010/main" val="130423270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37000"/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9416" y="2630906"/>
            <a:ext cx="10353762" cy="970450"/>
          </a:xfrm>
        </p:spPr>
        <p:txBody>
          <a:bodyPr>
            <a:noAutofit/>
          </a:bodyPr>
          <a:lstStyle/>
          <a:p>
            <a:r>
              <a:rPr lang="en-US" sz="10000" dirty="0">
                <a:solidFill>
                  <a:schemeClr val="bg1">
                    <a:lumMod val="95000"/>
                    <a:lumOff val="5000"/>
                  </a:schemeClr>
                </a:solidFill>
                <a:latin typeface="KG Second Chances Sketch" panose="02000000000000000000" pitchFamily="2" charset="0"/>
              </a:rPr>
              <a:t>Activity 1-</a:t>
            </a:r>
            <a:br>
              <a:rPr lang="en-US" sz="10000" dirty="0">
                <a:solidFill>
                  <a:schemeClr val="bg1">
                    <a:lumMod val="95000"/>
                    <a:lumOff val="5000"/>
                  </a:schemeClr>
                </a:solidFill>
                <a:latin typeface="KG Second Chances Sketch" panose="02000000000000000000" pitchFamily="2" charset="0"/>
              </a:rPr>
            </a:br>
            <a:r>
              <a:rPr lang="en-US" sz="10000" dirty="0">
                <a:solidFill>
                  <a:schemeClr val="bg1">
                    <a:lumMod val="95000"/>
                    <a:lumOff val="5000"/>
                  </a:schemeClr>
                </a:solidFill>
                <a:latin typeface="KG Second Chances Sketch" panose="02000000000000000000" pitchFamily="2" charset="0"/>
              </a:rPr>
              <a:t>Close Reading of 4.1</a:t>
            </a:r>
          </a:p>
        </p:txBody>
      </p:sp>
    </p:spTree>
    <p:extLst>
      <p:ext uri="{BB962C8B-B14F-4D97-AF65-F5344CB8AC3E}">
        <p14:creationId xmlns:p14="http://schemas.microsoft.com/office/powerpoint/2010/main" val="262536946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366365" y="535245"/>
            <a:ext cx="10353762" cy="970450"/>
          </a:xfrm>
        </p:spPr>
        <p:txBody>
          <a:bodyPr>
            <a:normAutofit/>
          </a:bodyPr>
          <a:lstStyle/>
          <a:p>
            <a:r>
              <a:rPr lang="en-US" sz="5400" dirty="0">
                <a:latin typeface="KG Learning to Trust" panose="02000503000000020004" pitchFamily="2" charset="0"/>
              </a:rPr>
              <a:t>The Prophecies- Part 2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3010" y="1859279"/>
            <a:ext cx="7164976" cy="4058751"/>
          </a:xfrm>
        </p:spPr>
        <p:txBody>
          <a:bodyPr/>
          <a:lstStyle/>
          <a:p>
            <a:pPr marL="36900" indent="0" algn="ctr">
              <a:buNone/>
            </a:pPr>
            <a:r>
              <a:rPr lang="en-US" sz="2400" dirty="0">
                <a:effectLst/>
                <a:latin typeface="KG Miss Kindergarten" panose="02000000000000000000" pitchFamily="2" charset="0"/>
              </a:rPr>
              <a:t> </a:t>
            </a:r>
          </a:p>
          <a:p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57360" y="0"/>
            <a:ext cx="2834640" cy="2040941"/>
          </a:xfrm>
          <a:prstGeom prst="rect">
            <a:avLst/>
          </a:prstGeom>
        </p:spPr>
      </p:pic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42735072"/>
              </p:ext>
            </p:extLst>
          </p:nvPr>
        </p:nvGraphicFramePr>
        <p:xfrm>
          <a:off x="0" y="2255520"/>
          <a:ext cx="10440006" cy="460248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479280">
                  <a:extLst>
                    <a:ext uri="{9D8B030D-6E8A-4147-A177-3AD203B41FA5}">
                      <a16:colId xmlns:a16="http://schemas.microsoft.com/office/drawing/2014/main" val="1753967326"/>
                    </a:ext>
                  </a:extLst>
                </a:gridCol>
                <a:gridCol w="3480363">
                  <a:extLst>
                    <a:ext uri="{9D8B030D-6E8A-4147-A177-3AD203B41FA5}">
                      <a16:colId xmlns:a16="http://schemas.microsoft.com/office/drawing/2014/main" val="2721664777"/>
                    </a:ext>
                  </a:extLst>
                </a:gridCol>
                <a:gridCol w="3480363">
                  <a:extLst>
                    <a:ext uri="{9D8B030D-6E8A-4147-A177-3AD203B41FA5}">
                      <a16:colId xmlns:a16="http://schemas.microsoft.com/office/drawing/2014/main" val="202866305"/>
                    </a:ext>
                  </a:extLst>
                </a:gridCol>
              </a:tblGrid>
              <a:tr h="920496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dirty="0">
                          <a:effectLst/>
                          <a:latin typeface="KG Miss Kindergarten" panose="02000000000000000000" pitchFamily="2" charset="0"/>
                        </a:rPr>
                        <a:t> </a:t>
                      </a:r>
                      <a:endParaRPr lang="en-US" sz="3200" dirty="0">
                        <a:effectLst/>
                        <a:latin typeface="KG Miss Kindergarten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>
                          <a:effectLst/>
                          <a:latin typeface="KG Miss Kindergarten" panose="02000000000000000000" pitchFamily="2" charset="0"/>
                        </a:rPr>
                        <a:t>Appearance</a:t>
                      </a:r>
                      <a:endParaRPr lang="en-US" sz="3200">
                        <a:effectLst/>
                        <a:latin typeface="KG Miss Kindergarten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>
                          <a:effectLst/>
                          <a:latin typeface="KG Miss Kindergarten" panose="02000000000000000000" pitchFamily="2" charset="0"/>
                        </a:rPr>
                        <a:t>Prophecy</a:t>
                      </a:r>
                      <a:endParaRPr lang="en-US" sz="3200">
                        <a:effectLst/>
                        <a:latin typeface="KG Miss Kindergarten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125264852"/>
                  </a:ext>
                </a:extLst>
              </a:tr>
              <a:tr h="920496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>
                          <a:effectLst/>
                          <a:latin typeface="KG Miss Kindergarten" panose="02000000000000000000" pitchFamily="2" charset="0"/>
                        </a:rPr>
                        <a:t>Apparition 1</a:t>
                      </a:r>
                      <a:endParaRPr lang="en-US" sz="3200">
                        <a:effectLst/>
                        <a:latin typeface="KG Miss Kindergarten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>
                          <a:effectLst/>
                          <a:latin typeface="KG Miss Kindergarten" panose="02000000000000000000" pitchFamily="2" charset="0"/>
                        </a:rPr>
                        <a:t> </a:t>
                      </a:r>
                      <a:endParaRPr lang="en-US" sz="3200">
                        <a:effectLst/>
                        <a:latin typeface="KG Miss Kindergarten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>
                          <a:effectLst/>
                          <a:latin typeface="KG Miss Kindergarten" panose="02000000000000000000" pitchFamily="2" charset="0"/>
                        </a:rPr>
                        <a:t> </a:t>
                      </a:r>
                      <a:endParaRPr lang="en-US" sz="3200">
                        <a:effectLst/>
                        <a:latin typeface="KG Miss Kindergarten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963433972"/>
                  </a:ext>
                </a:extLst>
              </a:tr>
              <a:tr h="920496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>
                          <a:effectLst/>
                          <a:latin typeface="KG Miss Kindergarten" panose="02000000000000000000" pitchFamily="2" charset="0"/>
                        </a:rPr>
                        <a:t>Apparition 2</a:t>
                      </a:r>
                      <a:endParaRPr lang="en-US" sz="3200">
                        <a:effectLst/>
                        <a:latin typeface="KG Miss Kindergarten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>
                          <a:effectLst/>
                          <a:latin typeface="KG Miss Kindergarten" panose="02000000000000000000" pitchFamily="2" charset="0"/>
                        </a:rPr>
                        <a:t> </a:t>
                      </a:r>
                      <a:endParaRPr lang="en-US" sz="3200">
                        <a:effectLst/>
                        <a:latin typeface="KG Miss Kindergarten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dirty="0">
                          <a:effectLst/>
                          <a:latin typeface="KG Miss Kindergarten" panose="02000000000000000000" pitchFamily="2" charset="0"/>
                        </a:rPr>
                        <a:t> </a:t>
                      </a:r>
                      <a:endParaRPr lang="en-US" sz="3200" dirty="0">
                        <a:effectLst/>
                        <a:latin typeface="KG Miss Kindergarten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029219970"/>
                  </a:ext>
                </a:extLst>
              </a:tr>
              <a:tr h="920496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>
                          <a:effectLst/>
                          <a:latin typeface="KG Miss Kindergarten" panose="02000000000000000000" pitchFamily="2" charset="0"/>
                        </a:rPr>
                        <a:t>Apparition 3</a:t>
                      </a:r>
                      <a:endParaRPr lang="en-US" sz="3200">
                        <a:effectLst/>
                        <a:latin typeface="KG Miss Kindergarten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>
                          <a:effectLst/>
                          <a:latin typeface="KG Miss Kindergarten" panose="02000000000000000000" pitchFamily="2" charset="0"/>
                        </a:rPr>
                        <a:t> </a:t>
                      </a:r>
                      <a:endParaRPr lang="en-US" sz="3200">
                        <a:effectLst/>
                        <a:latin typeface="KG Miss Kindergarten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>
                          <a:effectLst/>
                          <a:latin typeface="KG Miss Kindergarten" panose="02000000000000000000" pitchFamily="2" charset="0"/>
                        </a:rPr>
                        <a:t> </a:t>
                      </a:r>
                      <a:endParaRPr lang="en-US" sz="3200">
                        <a:effectLst/>
                        <a:latin typeface="KG Miss Kindergarten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402755859"/>
                  </a:ext>
                </a:extLst>
              </a:tr>
              <a:tr h="920496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dirty="0">
                          <a:effectLst/>
                          <a:latin typeface="KG Miss Kindergarten" panose="02000000000000000000" pitchFamily="2" charset="0"/>
                        </a:rPr>
                        <a:t>Apparition 4</a:t>
                      </a:r>
                      <a:endParaRPr lang="en-US" sz="3200" dirty="0">
                        <a:effectLst/>
                        <a:latin typeface="KG Miss Kindergarten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>
                          <a:effectLst/>
                          <a:latin typeface="KG Miss Kindergarten" panose="02000000000000000000" pitchFamily="2" charset="0"/>
                        </a:rPr>
                        <a:t> </a:t>
                      </a:r>
                      <a:endParaRPr lang="en-US" sz="3200">
                        <a:effectLst/>
                        <a:latin typeface="KG Miss Kindergarten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dirty="0">
                          <a:effectLst/>
                          <a:latin typeface="KG Miss Kindergarten" panose="02000000000000000000" pitchFamily="2" charset="0"/>
                        </a:rPr>
                        <a:t> </a:t>
                      </a:r>
                      <a:endParaRPr lang="en-US" sz="3200" dirty="0">
                        <a:effectLst/>
                        <a:latin typeface="KG Miss Kindergarten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77782716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9226068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6000" dirty="0">
                <a:latin typeface="KG Learning to Trust" panose="02000503000000020004" pitchFamily="2" charset="0"/>
              </a:rPr>
              <a:t>Text Analysis: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6900" indent="0" algn="ctr">
              <a:buNone/>
            </a:pPr>
            <a:r>
              <a:rPr lang="en-US" sz="3600" dirty="0">
                <a:effectLst/>
                <a:latin typeface="KG Miss Kindergarten" panose="02000000000000000000" pitchFamily="2" charset="0"/>
              </a:rPr>
              <a:t>What does Macbeth decide to do to Macduff after finding out that Macduff has fled to England?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9139261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37000"/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769416" y="2630906"/>
            <a:ext cx="10353762" cy="970450"/>
          </a:xfrm>
        </p:spPr>
        <p:txBody>
          <a:bodyPr>
            <a:noAutofit/>
          </a:bodyPr>
          <a:lstStyle/>
          <a:p>
            <a:r>
              <a:rPr lang="en-US" sz="10000" dirty="0">
                <a:solidFill>
                  <a:schemeClr val="bg1">
                    <a:lumMod val="95000"/>
                    <a:lumOff val="5000"/>
                  </a:schemeClr>
                </a:solidFill>
                <a:latin typeface="KG Second Chances Sketch" panose="02000000000000000000" pitchFamily="2" charset="0"/>
              </a:rPr>
              <a:t>Activity 2-</a:t>
            </a:r>
            <a:br>
              <a:rPr lang="en-US" sz="10000" dirty="0">
                <a:solidFill>
                  <a:schemeClr val="bg1">
                    <a:lumMod val="95000"/>
                    <a:lumOff val="5000"/>
                  </a:schemeClr>
                </a:solidFill>
                <a:latin typeface="KG Second Chances Sketch" panose="02000000000000000000" pitchFamily="2" charset="0"/>
              </a:rPr>
            </a:br>
            <a:r>
              <a:rPr lang="en-US" sz="10000" dirty="0">
                <a:solidFill>
                  <a:schemeClr val="bg1">
                    <a:lumMod val="95000"/>
                    <a:lumOff val="5000"/>
                  </a:schemeClr>
                </a:solidFill>
                <a:latin typeface="KG Second Chances Sketch" panose="02000000000000000000" pitchFamily="2" charset="0"/>
              </a:rPr>
              <a:t> Definition of a Traitor?</a:t>
            </a:r>
          </a:p>
        </p:txBody>
      </p:sp>
    </p:spTree>
    <p:extLst>
      <p:ext uri="{BB962C8B-B14F-4D97-AF65-F5344CB8AC3E}">
        <p14:creationId xmlns:p14="http://schemas.microsoft.com/office/powerpoint/2010/main" val="6557563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KG Learning to Trust" panose="02000503000000020004" pitchFamily="2" charset="0"/>
              </a:rPr>
              <a:t>Define Traitor in Your Own Words: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81162" y="1777683"/>
            <a:ext cx="6084758" cy="4769343"/>
          </a:xfrm>
        </p:spPr>
      </p:pic>
    </p:spTree>
    <p:extLst>
      <p:ext uri="{BB962C8B-B14F-4D97-AF65-F5344CB8AC3E}">
        <p14:creationId xmlns:p14="http://schemas.microsoft.com/office/powerpoint/2010/main" val="192387452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5400" dirty="0">
                <a:latin typeface="KG Learning to Trust" panose="02000503000000020004" pitchFamily="2" charset="0"/>
              </a:rPr>
              <a:t>Was Macduff a Traitor?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777683"/>
            <a:ext cx="3381523" cy="4059237"/>
          </a:xfrm>
        </p:spPr>
      </p:pic>
    </p:spTree>
    <p:extLst>
      <p:ext uri="{BB962C8B-B14F-4D97-AF65-F5344CB8AC3E}">
        <p14:creationId xmlns:p14="http://schemas.microsoft.com/office/powerpoint/2010/main" val="323911983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3794" y="304800"/>
            <a:ext cx="11110565" cy="6278879"/>
          </a:xfrm>
        </p:spPr>
        <p:txBody>
          <a:bodyPr>
            <a:normAutofit/>
          </a:bodyPr>
          <a:lstStyle/>
          <a:p>
            <a:pPr marL="36900" indent="0">
              <a:buNone/>
            </a:pPr>
            <a:r>
              <a:rPr lang="en-US" dirty="0">
                <a:effectLst/>
              </a:rPr>
              <a:t>SON 				Was my father a traitor, mother?</a:t>
            </a:r>
          </a:p>
          <a:p>
            <a:pPr marL="36900" indent="0">
              <a:buNone/>
            </a:pPr>
            <a:r>
              <a:rPr lang="en-US" dirty="0">
                <a:effectLst/>
              </a:rPr>
              <a:t>LADY MACDUFF 	Ay, that he was.</a:t>
            </a:r>
          </a:p>
          <a:p>
            <a:pPr marL="36900" indent="0">
              <a:buNone/>
            </a:pPr>
            <a:r>
              <a:rPr lang="en-US" dirty="0">
                <a:effectLst/>
              </a:rPr>
              <a:t>SON 				What is a traitor?</a:t>
            </a:r>
          </a:p>
          <a:p>
            <a:pPr marL="36900" indent="0">
              <a:buNone/>
            </a:pPr>
            <a:r>
              <a:rPr lang="en-US" dirty="0">
                <a:effectLst/>
              </a:rPr>
              <a:t>LADY MACDUFF 	Why, one that swears and lies.</a:t>
            </a:r>
          </a:p>
          <a:p>
            <a:pPr marL="36900" indent="0">
              <a:buNone/>
            </a:pPr>
            <a:r>
              <a:rPr lang="en-US" dirty="0">
                <a:effectLst/>
              </a:rPr>
              <a:t>SON 			        And be all traitors that do so?</a:t>
            </a:r>
          </a:p>
          <a:p>
            <a:pPr marL="36900" indent="0">
              <a:buNone/>
            </a:pPr>
            <a:r>
              <a:rPr lang="en-US" dirty="0">
                <a:effectLst/>
              </a:rPr>
              <a:t>LADY MACDUFF 	Every one that does so is a traitor</a:t>
            </a:r>
          </a:p>
          <a:p>
            <a:pPr marL="36900" indent="0">
              <a:buNone/>
            </a:pPr>
            <a:r>
              <a:rPr lang="en-US" dirty="0">
                <a:effectLst/>
              </a:rPr>
              <a:t>                            	and must be hanged.</a:t>
            </a:r>
          </a:p>
          <a:p>
            <a:pPr marL="36900" indent="0">
              <a:buNone/>
            </a:pPr>
            <a:r>
              <a:rPr lang="en-US" dirty="0">
                <a:effectLst/>
              </a:rPr>
              <a:t>SON 				And must they all be hanged that swear and lie?</a:t>
            </a:r>
          </a:p>
          <a:p>
            <a:pPr marL="36900" indent="0">
              <a:buNone/>
            </a:pPr>
            <a:r>
              <a:rPr lang="en-US" dirty="0">
                <a:effectLst/>
              </a:rPr>
              <a:t>LADY MACDUFF 	Every one.</a:t>
            </a:r>
          </a:p>
          <a:p>
            <a:pPr marL="36900" indent="0">
              <a:buNone/>
            </a:pPr>
            <a:r>
              <a:rPr lang="en-US" dirty="0">
                <a:effectLst/>
              </a:rPr>
              <a:t>SON 	                 	Who must hang them?</a:t>
            </a:r>
          </a:p>
          <a:p>
            <a:pPr marL="36900" indent="0">
              <a:buNone/>
            </a:pPr>
            <a:r>
              <a:rPr lang="en-US" dirty="0">
                <a:effectLst/>
              </a:rPr>
              <a:t>LADY MACDUFF 	Why, the honest men.</a:t>
            </a:r>
          </a:p>
          <a:p>
            <a:pPr marL="36900" indent="0">
              <a:buNone/>
            </a:pPr>
            <a:r>
              <a:rPr lang="en-US" dirty="0">
                <a:effectLst/>
              </a:rPr>
              <a:t>SON				Then the liars and swearers are fools, for there</a:t>
            </a:r>
          </a:p>
          <a:p>
            <a:pPr marL="36900" indent="0">
              <a:buNone/>
            </a:pPr>
            <a:r>
              <a:rPr lang="en-US" dirty="0">
                <a:effectLst/>
              </a:rPr>
              <a:t>                                   are liars and swearers enough to beat the honest</a:t>
            </a:r>
          </a:p>
          <a:p>
            <a:pPr marL="36900" indent="0">
              <a:buNone/>
            </a:pPr>
            <a:r>
              <a:rPr lang="en-US" dirty="0">
                <a:effectLst/>
              </a:rPr>
              <a:t>                              	 men and hang up them.</a:t>
            </a:r>
          </a:p>
        </p:txBody>
      </p:sp>
    </p:spTree>
    <p:extLst>
      <p:ext uri="{BB962C8B-B14F-4D97-AF65-F5344CB8AC3E}">
        <p14:creationId xmlns:p14="http://schemas.microsoft.com/office/powerpoint/2010/main" val="3923663158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late">
  <a:themeElements>
    <a:clrScheme name="Slate">
      <a:dk1>
        <a:sysClr val="windowText" lastClr="000000"/>
      </a:dk1>
      <a:lt1>
        <a:sysClr val="window" lastClr="FFFFFF"/>
      </a:lt1>
      <a:dk2>
        <a:srgbClr val="212123"/>
      </a:dk2>
      <a:lt2>
        <a:srgbClr val="DADADA"/>
      </a:lt2>
      <a:accent1>
        <a:srgbClr val="BC451B"/>
      </a:accent1>
      <a:accent2>
        <a:srgbClr val="D3BA68"/>
      </a:accent2>
      <a:accent3>
        <a:srgbClr val="BB8640"/>
      </a:accent3>
      <a:accent4>
        <a:srgbClr val="AD9277"/>
      </a:accent4>
      <a:accent5>
        <a:srgbClr val="A55A43"/>
      </a:accent5>
      <a:accent6>
        <a:srgbClr val="AD9D7B"/>
      </a:accent6>
      <a:hlink>
        <a:srgbClr val="E98052"/>
      </a:hlink>
      <a:folHlink>
        <a:srgbClr val="F4B69B"/>
      </a:folHlink>
    </a:clrScheme>
    <a:fontScheme name="Slate">
      <a:majorFont>
        <a:latin typeface="Calisto MT" panose="02040603050505030304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alisto MT" panose="02040603050505030304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late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0000"/>
                <a:lumMod val="90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63500" dist="25400" dir="5400000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76200" dist="38100" dir="5400000" rotWithShape="0">
              <a:srgbClr val="000000">
                <a:alpha val="7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hardEdge"/>
          </a:sp3d>
        </a:effectStyle>
      </a:effectStyleLst>
      <a:bgFillStyleLst>
        <a:solidFill>
          <a:schemeClr val="phClr"/>
        </a:solidFill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shade val="80000"/>
                <a:lumMod val="80000"/>
              </a:schemeClr>
              <a:schemeClr val="phClr">
                <a:tint val="98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ate" id="{C3F70B94-7CE9-428E-ADC1-3269CC2C3385}" vid="{3F2DE9A5-64E6-437C-A389-CC4477E817E8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TM04033929[[fn=Slate]]</Template>
  <TotalTime>112</TotalTime>
  <Words>81</Words>
  <Application>Microsoft Office PowerPoint</Application>
  <PresentationFormat>Widescreen</PresentationFormat>
  <Paragraphs>42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9" baseType="lpstr">
      <vt:lpstr>Calibri</vt:lpstr>
      <vt:lpstr>Calisto MT</vt:lpstr>
      <vt:lpstr>KG Learning to Trust</vt:lpstr>
      <vt:lpstr>KG Miss Kindergarten</vt:lpstr>
      <vt:lpstr>KG Second Chances Sketch</vt:lpstr>
      <vt:lpstr>Times New Roman</vt:lpstr>
      <vt:lpstr>Trebuchet MS</vt:lpstr>
      <vt:lpstr>Wingdings 2</vt:lpstr>
      <vt:lpstr>Slate</vt:lpstr>
      <vt:lpstr>The Tragedy of Macbeth</vt:lpstr>
      <vt:lpstr>Activator- The Witches’ Chant</vt:lpstr>
      <vt:lpstr>Activity 1- Close Reading of 4.1</vt:lpstr>
      <vt:lpstr>The Prophecies- Part 2</vt:lpstr>
      <vt:lpstr>Text Analysis:</vt:lpstr>
      <vt:lpstr>Activity 2-  Definition of a Traitor?</vt:lpstr>
      <vt:lpstr>Define Traitor in Your Own Words:</vt:lpstr>
      <vt:lpstr>Was Macduff a Traitor?</vt:lpstr>
      <vt:lpstr>PowerPoint Presentation</vt:lpstr>
      <vt:lpstr>Writing Tine: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Tragedy of</dc:title>
  <dc:creator>Nicole Kelley</dc:creator>
  <cp:lastModifiedBy>Nicole Kelley</cp:lastModifiedBy>
  <cp:revision>9</cp:revision>
  <dcterms:created xsi:type="dcterms:W3CDTF">2016-02-12T14:27:23Z</dcterms:created>
  <dcterms:modified xsi:type="dcterms:W3CDTF">2016-04-19T01:55:31Z</dcterms:modified>
</cp:coreProperties>
</file>