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62" r:id="rId3"/>
    <p:sldId id="266" r:id="rId4"/>
    <p:sldId id="257" r:id="rId5"/>
    <p:sldId id="263" r:id="rId6"/>
    <p:sldId id="258" r:id="rId7"/>
    <p:sldId id="264" r:id="rId8"/>
    <p:sldId id="259" r:id="rId9"/>
    <p:sldId id="265" r:id="rId10"/>
  </p:sldIdLst>
  <p:sldSz cx="12192000" cy="6858000"/>
  <p:notesSz cx="6858000" cy="9144000"/>
  <p:embeddedFontLst>
    <p:embeddedFont>
      <p:font typeface="Trebuchet MS" panose="020B0603020202020204" pitchFamily="34" charset="0"/>
      <p:regular r:id="rId11"/>
      <p:bold r:id="rId12"/>
      <p:italic r:id="rId13"/>
      <p:boldItalic r:id="rId14"/>
    </p:embeddedFont>
    <p:embeddedFont>
      <p:font typeface="KG Second Chances Sketch" panose="02000000000000000000" pitchFamily="2" charset="0"/>
      <p:regular r:id="rId15"/>
    </p:embeddedFont>
    <p:embeddedFont>
      <p:font typeface="KG Miss Kindergarten" panose="02000000000000000000" pitchFamily="2" charset="0"/>
      <p:regular r:id="rId16"/>
    </p:embeddedFont>
    <p:embeddedFont>
      <p:font typeface="Calisto MT" panose="02040603050505030304" pitchFamily="18" charset="0"/>
      <p:regular r:id="rId17"/>
      <p:bold r:id="rId18"/>
      <p:italic r:id="rId19"/>
      <p:boldItalic r:id="rId20"/>
    </p:embeddedFont>
    <p:embeddedFont>
      <p:font typeface="KG Learning to Trust" panose="02000503000000020004" pitchFamily="2" charset="0"/>
      <p:regular r:id="rId21"/>
    </p:embeddedFont>
    <p:embeddedFont>
      <p:font typeface="Wingdings 2" panose="05020102010507070707" pitchFamily="18" charset="2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466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269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47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0485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74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320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33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064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16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67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484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17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227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84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04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942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72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EAD956B-51E2-496B-A62F-688F4682F1E0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0280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ny.pbslearningmedia.org/resource/shak13.ela.lit.shaktime/in-shakespeares-time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6639" y="-519386"/>
            <a:ext cx="9440034" cy="1828801"/>
          </a:xfrm>
        </p:spPr>
        <p:txBody>
          <a:bodyPr/>
          <a:lstStyle/>
          <a:p>
            <a:r>
              <a:rPr lang="en-US" dirty="0">
                <a:latin typeface="KG Learning to Trust" panose="02000503000000020004" pitchFamily="2" charset="0"/>
              </a:rPr>
              <a:t>The Tragedy of Macbeth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9507" y="5678906"/>
            <a:ext cx="11672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KG Second Chances Sketch" panose="02000000000000000000" pitchFamily="2" charset="0"/>
              </a:rPr>
              <a:t>Lesson 8- Act 3, Scenes 4-6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148" y="1577189"/>
            <a:ext cx="5129397" cy="384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245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416" y="2630906"/>
            <a:ext cx="10353762" cy="970450"/>
          </a:xfrm>
        </p:spPr>
        <p:txBody>
          <a:bodyPr>
            <a:noAutofit/>
          </a:bodyPr>
          <a:lstStyle/>
          <a:p>
            <a: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  <a:t>Activator-</a:t>
            </a:r>
            <a:b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</a:br>
            <a: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  <a:t>Shakespeare’s Ghosts</a:t>
            </a:r>
          </a:p>
        </p:txBody>
      </p:sp>
    </p:spTree>
    <p:extLst>
      <p:ext uri="{BB962C8B-B14F-4D97-AF65-F5344CB8AC3E}">
        <p14:creationId xmlns:p14="http://schemas.microsoft.com/office/powerpoint/2010/main" val="1304232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900" indent="0" algn="ctr">
              <a:buNone/>
            </a:pPr>
            <a:endParaRPr lang="en-US" sz="6000" dirty="0">
              <a:hlinkClick r:id="rId2"/>
            </a:endParaRPr>
          </a:p>
          <a:p>
            <a:pPr marL="36900" indent="0" algn="ctr">
              <a:buNone/>
            </a:pPr>
            <a:r>
              <a:rPr lang="en-US" sz="6000" dirty="0">
                <a:hlinkClick r:id="rId2"/>
              </a:rPr>
              <a:t>Ghosts In Shakespeare's Time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986524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416" y="2630906"/>
            <a:ext cx="10353762" cy="970450"/>
          </a:xfrm>
        </p:spPr>
        <p:txBody>
          <a:bodyPr>
            <a:noAutofit/>
          </a:bodyPr>
          <a:lstStyle/>
          <a:p>
            <a: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  <a:t>Activity 1-</a:t>
            </a:r>
            <a:b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</a:br>
            <a: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  <a:t>Close Reading of 3.4</a:t>
            </a:r>
          </a:p>
        </p:txBody>
      </p:sp>
    </p:spTree>
    <p:extLst>
      <p:ext uri="{BB962C8B-B14F-4D97-AF65-F5344CB8AC3E}">
        <p14:creationId xmlns:p14="http://schemas.microsoft.com/office/powerpoint/2010/main" val="2625369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KG Learning to Trust" panose="02000503000000020004" pitchFamily="2" charset="0"/>
              </a:rPr>
              <a:t>Graded Class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32449"/>
            <a:ext cx="7164976" cy="4058751"/>
          </a:xfrm>
        </p:spPr>
        <p:txBody>
          <a:bodyPr/>
          <a:lstStyle/>
          <a:p>
            <a:pPr marL="36900" indent="0" algn="ctr">
              <a:buNone/>
            </a:pPr>
            <a:r>
              <a:rPr lang="en-US" sz="2400" dirty="0">
                <a:effectLst/>
                <a:latin typeface="KG Miss Kindergarten" panose="02000000000000000000" pitchFamily="2" charset="0"/>
              </a:rPr>
              <a:t>Graded Class Discussion: How has becoming a murderer changed Macbeth as a person?  You will brainstorm with a group and then share your thoughts in small discussion groups. You will get twenty points for every piece of information added to the discussion. No duplication of information is allowed.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71" y="2469823"/>
            <a:ext cx="3990938" cy="430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260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9416" y="2630906"/>
            <a:ext cx="10353762" cy="970450"/>
          </a:xfrm>
        </p:spPr>
        <p:txBody>
          <a:bodyPr>
            <a:noAutofit/>
          </a:bodyPr>
          <a:lstStyle/>
          <a:p>
            <a: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  <a:t>Activity 2-</a:t>
            </a:r>
            <a:b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</a:br>
            <a: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  <a:t>Close Reading of 3.5</a:t>
            </a:r>
            <a:b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</a:br>
            <a:r>
              <a:rPr lang="en-US" sz="8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  <a:t>Hecate is ANGRY</a:t>
            </a:r>
            <a:endParaRPr lang="en-US" sz="10000" dirty="0">
              <a:solidFill>
                <a:schemeClr val="bg1">
                  <a:lumMod val="95000"/>
                  <a:lumOff val="5000"/>
                </a:schemeClr>
              </a:solidFill>
              <a:latin typeface="KG Second Chances Sketc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75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KG Learning to Trust" panose="02000503000000020004" pitchFamily="2" charset="0"/>
              </a:rPr>
              <a:t>Annotation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 algn="ctr">
              <a:buNone/>
            </a:pPr>
            <a:r>
              <a:rPr lang="en-US" sz="3200" dirty="0">
                <a:effectLst/>
                <a:latin typeface="KG Miss Kindergarten" panose="02000000000000000000" pitchFamily="2" charset="0"/>
              </a:rPr>
              <a:t>Using Hecate’s speech, annotate the reasons she is angry and place your thoughts beside the text. </a:t>
            </a:r>
          </a:p>
          <a:p>
            <a:pPr marL="3690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409" y="3193446"/>
            <a:ext cx="6661922" cy="333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874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9416" y="2630906"/>
            <a:ext cx="10353762" cy="970450"/>
          </a:xfrm>
        </p:spPr>
        <p:txBody>
          <a:bodyPr>
            <a:noAutofit/>
          </a:bodyPr>
          <a:lstStyle/>
          <a:p>
            <a: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  <a:t>Activity 3-</a:t>
            </a:r>
            <a:b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</a:br>
            <a: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  <a:t>What is the Purpose?</a:t>
            </a:r>
            <a:b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</a:br>
            <a: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  <a:t>3.6</a:t>
            </a:r>
          </a:p>
        </p:txBody>
      </p:sp>
    </p:spTree>
    <p:extLst>
      <p:ext uri="{BB962C8B-B14F-4D97-AF65-F5344CB8AC3E}">
        <p14:creationId xmlns:p14="http://schemas.microsoft.com/office/powerpoint/2010/main" val="3904774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>
                <a:latin typeface="KG Learning to Trust" panose="02000503000000020004" pitchFamily="2" charset="0"/>
              </a:rPr>
              <a:t>What is the Purpose?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 algn="ctr">
              <a:buNone/>
            </a:pPr>
            <a:endParaRPr lang="en-US" sz="3200" dirty="0">
              <a:effectLst/>
              <a:latin typeface="KG Miss Kindergarten" panose="02000000000000000000" pitchFamily="2" charset="0"/>
            </a:endParaRPr>
          </a:p>
          <a:p>
            <a:pPr marL="36900" indent="0" algn="ctr">
              <a:buNone/>
            </a:pPr>
            <a:r>
              <a:rPr lang="en-US" sz="3200" dirty="0">
                <a:effectLst/>
                <a:latin typeface="KG Miss Kindergarten" panose="02000000000000000000" pitchFamily="2" charset="0"/>
              </a:rPr>
              <a:t>After reading 3.6 determine what purpose the scene has for the reader.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3796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115</TotalTime>
  <Words>116</Words>
  <Application>Microsoft Office PowerPoint</Application>
  <PresentationFormat>Widescreen</PresentationFormat>
  <Paragraphs>15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Trebuchet MS</vt:lpstr>
      <vt:lpstr>KG Second Chances Sketch</vt:lpstr>
      <vt:lpstr>KG Miss Kindergarten</vt:lpstr>
      <vt:lpstr>Calisto MT</vt:lpstr>
      <vt:lpstr>KG Learning to Trust</vt:lpstr>
      <vt:lpstr>Wingdings 2</vt:lpstr>
      <vt:lpstr>Slate</vt:lpstr>
      <vt:lpstr>The Tragedy of Macbeth</vt:lpstr>
      <vt:lpstr>Activator- Shakespeare’s Ghosts</vt:lpstr>
      <vt:lpstr>PowerPoint Presentation</vt:lpstr>
      <vt:lpstr>Activity 1- Close Reading of 3.4</vt:lpstr>
      <vt:lpstr>Graded Class Discussion</vt:lpstr>
      <vt:lpstr>Activity 2- Close Reading of 3.5 Hecate is ANGRY</vt:lpstr>
      <vt:lpstr>Annotation Skills</vt:lpstr>
      <vt:lpstr>Activity 3- What is the Purpose? 3.6</vt:lpstr>
      <vt:lpstr>What is the Purpose?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Tragedy of</dc:title>
  <dc:creator>Nicole Kelley</dc:creator>
  <cp:lastModifiedBy>Nicole Kelley</cp:lastModifiedBy>
  <cp:revision>8</cp:revision>
  <dcterms:created xsi:type="dcterms:W3CDTF">2016-02-12T14:27:23Z</dcterms:created>
  <dcterms:modified xsi:type="dcterms:W3CDTF">2016-04-05T01:28:36Z</dcterms:modified>
</cp:coreProperties>
</file>