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62" r:id="rId3"/>
    <p:sldId id="266" r:id="rId4"/>
    <p:sldId id="267" r:id="rId5"/>
    <p:sldId id="268" r:id="rId6"/>
    <p:sldId id="257" r:id="rId7"/>
    <p:sldId id="263" r:id="rId8"/>
    <p:sldId id="258" r:id="rId9"/>
    <p:sldId id="264" r:id="rId10"/>
    <p:sldId id="259" r:id="rId11"/>
    <p:sldId id="269" r:id="rId12"/>
    <p:sldId id="270" r:id="rId13"/>
    <p:sldId id="271" r:id="rId14"/>
    <p:sldId id="274" r:id="rId15"/>
    <p:sldId id="275" r:id="rId16"/>
    <p:sldId id="276" r:id="rId17"/>
  </p:sldIdLst>
  <p:sldSz cx="12192000" cy="6858000"/>
  <p:notesSz cx="6858000" cy="9144000"/>
  <p:embeddedFontLst>
    <p:embeddedFont>
      <p:font typeface="KG Learning to Trust" panose="02000503000000020004" pitchFamily="2" charset="0"/>
      <p:regular r:id="rId18"/>
    </p:embeddedFont>
    <p:embeddedFont>
      <p:font typeface="KG Second Chances Sketch" panose="02000000000000000000" pitchFamily="2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KG Miss Kindergarten" panose="02000000000000000000" pitchFamily="2" charset="0"/>
      <p:regular r:id="rId24"/>
    </p:embeddedFont>
    <p:embeddedFont>
      <p:font typeface="Calisto MT" panose="02040603050505030304" pitchFamily="18" charset="0"/>
      <p:regular r:id="rId25"/>
      <p:bold r:id="rId26"/>
      <p:italic r:id="rId27"/>
      <p:boldItalic r:id="rId28"/>
    </p:embeddedFont>
    <p:embeddedFont>
      <p:font typeface="Wingdings 2" panose="05020102010507070707" pitchFamily="18" charset="2"/>
      <p:regular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ey, nicole" initials="kn" lastIdx="1" clrIdx="0">
    <p:extLst>
      <p:ext uri="{19B8F6BF-5375-455C-9EA6-DF929625EA0E}">
        <p15:presenceInfo xmlns:p15="http://schemas.microsoft.com/office/powerpoint/2012/main" userId="S-1-5-21-17504556-497035998-1915713417-792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466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269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947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10485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74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20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33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064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16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6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484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17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27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28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04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94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D956B-51E2-496B-A62F-688F4682F1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372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EAD956B-51E2-496B-A62F-688F4682F1E0}" type="datetimeFigureOut">
              <a:rPr lang="en-US" smtClean="0"/>
              <a:t>4/22/2016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120198AD-4C98-481E-9972-1597743BD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28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ny.pbslearningmedia.org/resource/shak13.ela.lit.shaktime/in-shakespeares-time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6639" y="-519386"/>
            <a:ext cx="9440034" cy="1828801"/>
          </a:xfrm>
        </p:spPr>
        <p:txBody>
          <a:bodyPr/>
          <a:lstStyle/>
          <a:p>
            <a:r>
              <a:rPr lang="en-US" dirty="0">
                <a:latin typeface="KG Learning to Trust" panose="02000503000000020004" pitchFamily="2" charset="0"/>
              </a:rPr>
              <a:t>The Tragedy of Macbeth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507" y="5678906"/>
            <a:ext cx="116721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KG Second Chances Sketch" panose="02000000000000000000" pitchFamily="2" charset="0"/>
              </a:rPr>
              <a:t>Lesson 13- Act 5, Scenes 6-8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6148" y="1577189"/>
            <a:ext cx="5129397" cy="384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245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Activity 3-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Close Read and Group Work</a:t>
            </a:r>
          </a:p>
        </p:txBody>
      </p:sp>
    </p:spTree>
    <p:extLst>
      <p:ext uri="{BB962C8B-B14F-4D97-AF65-F5344CB8AC3E}">
        <p14:creationId xmlns:p14="http://schemas.microsoft.com/office/powerpoint/2010/main" val="3904774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latin typeface="KG Learning to Trust" panose="02000503000000020004" pitchFamily="2" charset="0"/>
              </a:rPr>
              <a:t>Group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541" y="1316813"/>
            <a:ext cx="10353762" cy="5125551"/>
          </a:xfrm>
        </p:spPr>
        <p:txBody>
          <a:bodyPr>
            <a:noAutofit/>
          </a:bodyPr>
          <a:lstStyle/>
          <a:p>
            <a:pPr marL="36900" indent="0">
              <a:buNone/>
            </a:pPr>
            <a:endParaRPr lang="en-US" sz="2400" dirty="0">
              <a:effectLst/>
              <a:latin typeface="KG Miss Kindergarten" panose="02000000000000000000" pitchFamily="2" charset="0"/>
            </a:endParaRPr>
          </a:p>
          <a:p>
            <a:pPr marL="36900" indent="0">
              <a:buNone/>
            </a:pPr>
            <a:r>
              <a:rPr lang="en-US" sz="2400" dirty="0">
                <a:effectLst/>
                <a:latin typeface="KG Miss Kindergarten" panose="02000000000000000000" pitchFamily="2" charset="0"/>
              </a:rPr>
              <a:t>What is a Roman Fool (see footnote)  and why won’t Macbeth be one at this time? (lines 1–2)?</a:t>
            </a:r>
            <a:endParaRPr lang="en-US" sz="2400" b="1" dirty="0">
              <a:effectLst/>
              <a:latin typeface="KG Miss Kindergarten" panose="02000000000000000000" pitchFamily="2" charset="0"/>
            </a:endParaRPr>
          </a:p>
          <a:p>
            <a:pPr marL="36900" indent="0">
              <a:buNone/>
            </a:pPr>
            <a:r>
              <a:rPr lang="en-US" sz="2400" dirty="0">
                <a:effectLst/>
                <a:latin typeface="KG Miss Kindergarten" panose="02000000000000000000" pitchFamily="2" charset="0"/>
              </a:rPr>
              <a:t> </a:t>
            </a:r>
          </a:p>
          <a:p>
            <a:pPr marL="36900" indent="0">
              <a:buNone/>
            </a:pPr>
            <a:r>
              <a:rPr lang="en-US" sz="2400" dirty="0">
                <a:effectLst/>
                <a:latin typeface="KG Miss Kindergarten" panose="02000000000000000000" pitchFamily="2" charset="0"/>
              </a:rPr>
              <a:t>To whom or what does young </a:t>
            </a:r>
            <a:r>
              <a:rPr lang="en-US" sz="2400" dirty="0" err="1">
                <a:effectLst/>
                <a:latin typeface="KG Miss Kindergarten" panose="02000000000000000000" pitchFamily="2" charset="0"/>
              </a:rPr>
              <a:t>Siward</a:t>
            </a:r>
            <a:r>
              <a:rPr lang="en-US" sz="2400" dirty="0">
                <a:effectLst/>
                <a:latin typeface="KG Miss Kindergarten" panose="02000000000000000000" pitchFamily="2" charset="0"/>
              </a:rPr>
              <a:t> compare Macbeth (lines 7–11)?</a:t>
            </a:r>
            <a:endParaRPr lang="en-US" sz="2400" b="1" dirty="0">
              <a:effectLst/>
              <a:latin typeface="KG Miss Kindergarten" panose="02000000000000000000" pitchFamily="2" charset="0"/>
            </a:endParaRPr>
          </a:p>
          <a:p>
            <a:pPr marL="36900" indent="0">
              <a:buNone/>
            </a:pPr>
            <a:r>
              <a:rPr lang="en-US" sz="2400" dirty="0">
                <a:effectLst/>
                <a:latin typeface="KG Miss Kindergarten" panose="02000000000000000000" pitchFamily="2" charset="0"/>
              </a:rPr>
              <a:t> </a:t>
            </a:r>
          </a:p>
          <a:p>
            <a:pPr marL="36900" indent="0">
              <a:buNone/>
            </a:pPr>
            <a:r>
              <a:rPr lang="en-US" sz="2400" dirty="0">
                <a:effectLst/>
                <a:latin typeface="KG Miss Kindergarten" panose="02000000000000000000" pitchFamily="2" charset="0"/>
              </a:rPr>
              <a:t>Which prophecy still has not been proven false for Macbeth? </a:t>
            </a:r>
            <a:endParaRPr lang="en-US" sz="2400" b="1" dirty="0">
              <a:effectLst/>
              <a:latin typeface="KG Miss Kindergarten" panose="02000000000000000000" pitchFamily="2" charset="0"/>
            </a:endParaRP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38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latin typeface="KG Learning to Trust" panose="02000503000000020004" pitchFamily="2" charset="0"/>
              </a:rPr>
              <a:t>Group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515951"/>
          </a:xfrm>
        </p:spPr>
        <p:txBody>
          <a:bodyPr>
            <a:normAutofit/>
          </a:bodyPr>
          <a:lstStyle/>
          <a:p>
            <a:pPr marL="36900" indent="0">
              <a:buNone/>
            </a:pPr>
            <a:endParaRPr lang="en-US" sz="2400" dirty="0">
              <a:effectLst/>
            </a:endParaRPr>
          </a:p>
          <a:p>
            <a:pPr marL="36900" indent="0">
              <a:buNone/>
            </a:pPr>
            <a:r>
              <a:rPr lang="en-US" sz="2400" dirty="0">
                <a:effectLst/>
                <a:latin typeface="KG Miss Kindergarten" panose="02000000000000000000" pitchFamily="2" charset="0"/>
              </a:rPr>
              <a:t>For whom is Macduff searching (lines 18-20)? Why is he searching for this character? </a:t>
            </a:r>
            <a:endParaRPr lang="en-US" sz="2400" b="1" dirty="0">
              <a:effectLst/>
              <a:latin typeface="KG Miss Kindergarten" panose="02000000000000000000" pitchFamily="2" charset="0"/>
            </a:endParaRPr>
          </a:p>
          <a:p>
            <a:pPr marL="36900" indent="0">
              <a:buNone/>
            </a:pPr>
            <a:r>
              <a:rPr lang="en-US" sz="2400" dirty="0">
                <a:effectLst/>
                <a:latin typeface="KG Miss Kindergarten" panose="02000000000000000000" pitchFamily="2" charset="0"/>
              </a:rPr>
              <a:t> </a:t>
            </a:r>
          </a:p>
          <a:p>
            <a:pPr marL="36900" indent="0">
              <a:buNone/>
            </a:pPr>
            <a:r>
              <a:rPr lang="en-US" sz="2400" dirty="0">
                <a:effectLst/>
                <a:latin typeface="KG Miss Kindergarten" panose="02000000000000000000" pitchFamily="2" charset="0"/>
              </a:rPr>
              <a:t>How does Shakespeare develop Macduff in lines 18–27?</a:t>
            </a:r>
            <a:endParaRPr lang="en-US" sz="2400" b="1" dirty="0">
              <a:effectLst/>
              <a:latin typeface="KG Miss Kindergarten" panose="02000000000000000000" pitchFamily="2" charset="0"/>
            </a:endParaRPr>
          </a:p>
          <a:p>
            <a:pPr marL="36900" indent="0">
              <a:buNone/>
            </a:pPr>
            <a:r>
              <a:rPr lang="en-US" sz="2400" dirty="0">
                <a:effectLst/>
                <a:latin typeface="KG Miss Kindergarten" panose="02000000000000000000" pitchFamily="2" charset="0"/>
              </a:rPr>
              <a:t> </a:t>
            </a:r>
          </a:p>
          <a:p>
            <a:pPr marL="36900" indent="0">
              <a:buNone/>
            </a:pPr>
            <a:r>
              <a:rPr lang="en-US" sz="2400" dirty="0">
                <a:effectLst/>
                <a:latin typeface="KG Miss Kindergarten" panose="02000000000000000000" pitchFamily="2" charset="0"/>
              </a:rPr>
              <a:t>What does the audience learn about the progress of the battle in lines 29–36?</a:t>
            </a:r>
            <a:endParaRPr lang="en-US" sz="2400" b="1" dirty="0">
              <a:effectLst/>
              <a:latin typeface="KG Miss Kindergarten" panose="02000000000000000000" pitchFamily="2" charset="0"/>
            </a:endParaRP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129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latin typeface="KG Learning to Trust" panose="02000503000000020004" pitchFamily="2" charset="0"/>
              </a:rPr>
              <a:t>Group 3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793042"/>
          </a:xfrm>
        </p:spPr>
        <p:txBody>
          <a:bodyPr>
            <a:normAutofit lnSpcReduction="10000"/>
          </a:bodyPr>
          <a:lstStyle/>
          <a:p>
            <a:pPr marL="36900" indent="0">
              <a:buNone/>
            </a:pPr>
            <a:r>
              <a:rPr lang="en-US" dirty="0">
                <a:effectLst/>
                <a:latin typeface="KG Miss Kindergarten" panose="02000000000000000000" pitchFamily="2" charset="0"/>
              </a:rPr>
              <a:t>How do we know that Macbeth feels remorse for what he has done? Cite textual evidence. </a:t>
            </a:r>
          </a:p>
          <a:p>
            <a:pPr marL="36900" indent="0">
              <a:buNone/>
            </a:pPr>
            <a:endParaRPr lang="en-US" dirty="0">
              <a:effectLst/>
              <a:latin typeface="KG Miss Kindergarten" panose="02000000000000000000" pitchFamily="2" charset="0"/>
            </a:endParaRPr>
          </a:p>
          <a:p>
            <a:pPr marL="36900" indent="0">
              <a:buNone/>
            </a:pPr>
            <a:r>
              <a:rPr lang="en-US" dirty="0">
                <a:effectLst/>
                <a:latin typeface="KG Miss Kindergarten" panose="02000000000000000000" pitchFamily="2" charset="0"/>
              </a:rPr>
              <a:t>What does Macduff reveal (lines 17–20)? What does this mean for Macbeth?</a:t>
            </a:r>
            <a:endParaRPr lang="en-US" b="1" dirty="0">
              <a:effectLst/>
              <a:latin typeface="KG Miss Kindergarten" panose="02000000000000000000" pitchFamily="2" charset="0"/>
            </a:endParaRPr>
          </a:p>
          <a:p>
            <a:pPr marL="36900" indent="0">
              <a:buNone/>
            </a:pPr>
            <a:r>
              <a:rPr lang="en-US" dirty="0">
                <a:effectLst/>
                <a:latin typeface="KG Miss Kindergarten" panose="02000000000000000000" pitchFamily="2" charset="0"/>
              </a:rPr>
              <a:t> </a:t>
            </a:r>
          </a:p>
          <a:p>
            <a:pPr marL="36900" indent="0">
              <a:buNone/>
            </a:pPr>
            <a:r>
              <a:rPr lang="en-US" dirty="0">
                <a:effectLst/>
                <a:latin typeface="KG Miss Kindergarten" panose="02000000000000000000" pitchFamily="2" charset="0"/>
              </a:rPr>
              <a:t> How does Macbeth feel about the witches now that the prophecies have been proven false?</a:t>
            </a:r>
            <a:endParaRPr lang="en-US" b="1" dirty="0">
              <a:effectLst/>
              <a:latin typeface="KG Miss Kindergarten" panose="02000000000000000000" pitchFamily="2" charset="0"/>
            </a:endParaRPr>
          </a:p>
          <a:p>
            <a:pPr marL="36900" indent="0">
              <a:buNone/>
            </a:pPr>
            <a:r>
              <a:rPr lang="en-US" dirty="0">
                <a:effectLst/>
                <a:latin typeface="KG Miss Kindergarten" panose="02000000000000000000" pitchFamily="2" charset="0"/>
              </a:rPr>
              <a:t> </a:t>
            </a:r>
          </a:p>
          <a:p>
            <a:pPr marL="36900" indent="0">
              <a:buNone/>
            </a:pPr>
            <a:r>
              <a:rPr lang="en-US" dirty="0">
                <a:effectLst/>
                <a:latin typeface="KG Miss Kindergarten" panose="02000000000000000000" pitchFamily="2" charset="0"/>
              </a:rPr>
              <a:t>What does Macbeth say the Witches have done to him (line 24)?</a:t>
            </a:r>
            <a:endParaRPr lang="en-US" b="1" dirty="0">
              <a:effectLst/>
              <a:latin typeface="KG Miss Kindergarten" panose="02000000000000000000" pitchFamily="2" charset="0"/>
            </a:endParaRPr>
          </a:p>
          <a:p>
            <a:pPr marL="36900" indent="0">
              <a:buNone/>
            </a:pPr>
            <a:r>
              <a:rPr lang="en-US" dirty="0">
                <a:effectLst/>
                <a:latin typeface="KG Miss Kindergarten" panose="02000000000000000000" pitchFamily="2" charset="0"/>
              </a:rPr>
              <a:t> </a:t>
            </a:r>
          </a:p>
          <a:p>
            <a:pPr marL="36900" indent="0">
              <a:buNone/>
            </a:pPr>
            <a:r>
              <a:rPr lang="en-US" dirty="0">
                <a:effectLst/>
                <a:latin typeface="KG Miss Kindergarten" panose="02000000000000000000" pitchFamily="2" charset="0"/>
              </a:rPr>
              <a:t>How does Macbeth’s response to Macduff’s revelation develop him as a tragic hero? </a:t>
            </a:r>
            <a:endParaRPr lang="en-US" b="1" dirty="0">
              <a:effectLst/>
              <a:latin typeface="KG Miss Kindergarten" panose="02000000000000000000" pitchFamily="2" charset="0"/>
            </a:endParaRP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1122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latin typeface="KG Learning to Trust" panose="02000503000000020004" pitchFamily="2" charset="0"/>
              </a:rPr>
              <a:t>Group 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47807" y="1760729"/>
            <a:ext cx="10353762" cy="4751478"/>
          </a:xfrm>
        </p:spPr>
        <p:txBody>
          <a:bodyPr>
            <a:normAutofit/>
          </a:bodyPr>
          <a:lstStyle/>
          <a:p>
            <a:pPr marL="36900" indent="0">
              <a:buNone/>
            </a:pPr>
            <a:r>
              <a:rPr lang="en-US" sz="2100" dirty="0">
                <a:effectLst/>
              </a:rPr>
              <a:t>  </a:t>
            </a:r>
          </a:p>
          <a:p>
            <a:pPr marL="36900" indent="0">
              <a:buNone/>
            </a:pPr>
            <a:r>
              <a:rPr lang="en-US" sz="2100" dirty="0">
                <a:effectLst/>
                <a:latin typeface="KG Miss Kindergarten" panose="02000000000000000000" pitchFamily="2" charset="0"/>
              </a:rPr>
              <a:t>How did Young </a:t>
            </a:r>
            <a:r>
              <a:rPr lang="en-US" sz="2100" dirty="0" err="1">
                <a:effectLst/>
                <a:latin typeface="KG Miss Kindergarten" panose="02000000000000000000" pitchFamily="2" charset="0"/>
              </a:rPr>
              <a:t>Siward</a:t>
            </a:r>
            <a:r>
              <a:rPr lang="en-US" sz="2100" dirty="0">
                <a:effectLst/>
                <a:latin typeface="KG Miss Kindergarten" panose="02000000000000000000" pitchFamily="2" charset="0"/>
              </a:rPr>
              <a:t> die and how did it prove that he was brave?</a:t>
            </a:r>
            <a:endParaRPr lang="en-US" sz="2100" b="1" dirty="0">
              <a:effectLst/>
              <a:latin typeface="KG Miss Kindergarten" panose="02000000000000000000" pitchFamily="2" charset="0"/>
            </a:endParaRPr>
          </a:p>
          <a:p>
            <a:pPr marL="36900" indent="0">
              <a:buNone/>
            </a:pPr>
            <a:r>
              <a:rPr lang="en-US" sz="2100" dirty="0">
                <a:effectLst/>
                <a:latin typeface="KG Miss Kindergarten" panose="02000000000000000000" pitchFamily="2" charset="0"/>
              </a:rPr>
              <a:t> </a:t>
            </a:r>
          </a:p>
          <a:p>
            <a:pPr marL="36900" indent="0">
              <a:buNone/>
            </a:pPr>
            <a:r>
              <a:rPr lang="en-US" sz="2100" dirty="0">
                <a:effectLst/>
                <a:latin typeface="KG Miss Kindergarten" panose="02000000000000000000" pitchFamily="2" charset="0"/>
              </a:rPr>
              <a:t>Compare the ways in which other characters describe Macbeth in Act 1.2 and Act 5.8. What adjectives are used to describe him in both scenes?</a:t>
            </a:r>
            <a:endParaRPr lang="en-US" sz="2100" b="1" dirty="0">
              <a:effectLst/>
              <a:latin typeface="KG Miss Kindergarten" panose="02000000000000000000" pitchFamily="2" charset="0"/>
            </a:endParaRPr>
          </a:p>
          <a:p>
            <a:pPr marL="36900" indent="0">
              <a:buNone/>
            </a:pPr>
            <a:r>
              <a:rPr lang="en-US" sz="2100" dirty="0">
                <a:effectLst/>
                <a:latin typeface="KG Miss Kindergarten" panose="02000000000000000000" pitchFamily="2" charset="0"/>
              </a:rPr>
              <a:t> </a:t>
            </a:r>
          </a:p>
          <a:p>
            <a:pPr marL="36900" indent="0">
              <a:buNone/>
            </a:pPr>
            <a:r>
              <a:rPr lang="en-US" sz="2100" dirty="0">
                <a:effectLst/>
                <a:latin typeface="KG Miss Kindergarten" panose="02000000000000000000" pitchFamily="2" charset="0"/>
              </a:rPr>
              <a:t>How does Shakespeare develop Macbeth as a tragic hero in this scene? Which aspects does he prove in this scene?</a:t>
            </a:r>
            <a:endParaRPr lang="en-US" sz="2100" b="1" dirty="0">
              <a:effectLst/>
              <a:latin typeface="KG Miss Kindergarten" panose="02000000000000000000" pitchFamily="2" charset="0"/>
            </a:endParaRPr>
          </a:p>
          <a:p>
            <a:pPr marL="36900" indent="0">
              <a:buNone/>
            </a:pPr>
            <a:r>
              <a:rPr lang="en-US" sz="2100" dirty="0">
                <a:effectLst/>
                <a:latin typeface="KG Miss Kindergarten" panose="02000000000000000000" pitchFamily="2" charset="0"/>
              </a:rPr>
              <a:t> </a:t>
            </a:r>
          </a:p>
          <a:p>
            <a:pPr marL="36900" indent="0">
              <a:buNone/>
            </a:pPr>
            <a:r>
              <a:rPr lang="en-US" sz="2100" dirty="0">
                <a:effectLst/>
                <a:latin typeface="KG Miss Kindergarten" panose="02000000000000000000" pitchFamily="2" charset="0"/>
              </a:rPr>
              <a:t>Who is king at the end of the play?</a:t>
            </a:r>
            <a:endParaRPr lang="en-US" sz="2100" b="1" dirty="0">
              <a:effectLst/>
              <a:latin typeface="KG Miss Kindergarten" panose="02000000000000000000" pitchFamily="2" charset="0"/>
            </a:endParaRPr>
          </a:p>
          <a:p>
            <a:pPr marL="369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365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Activity 3-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Quick Write</a:t>
            </a:r>
          </a:p>
        </p:txBody>
      </p:sp>
    </p:spTree>
    <p:extLst>
      <p:ext uri="{BB962C8B-B14F-4D97-AF65-F5344CB8AC3E}">
        <p14:creationId xmlns:p14="http://schemas.microsoft.com/office/powerpoint/2010/main" val="2375369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>
                <a:latin typeface="KG Learning to Trust" panose="02000503000000020004" pitchFamily="2" charset="0"/>
              </a:rPr>
              <a:t>Quick Write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 algn="ctr">
              <a:buNone/>
            </a:pPr>
            <a:r>
              <a:rPr lang="en-US" sz="3600" dirty="0">
                <a:effectLst/>
                <a:latin typeface="KG Miss Kindergarten" panose="02000000000000000000" pitchFamily="2" charset="0"/>
              </a:rPr>
              <a:t>In a well-developed paragraph, explain how Macbeth was a tragic hero. Go over each characteristic of a tragic hero and how Macbeth fits each characteristic. </a:t>
            </a:r>
            <a:endParaRPr lang="en-US" sz="3600" b="1" dirty="0">
              <a:effectLst/>
              <a:latin typeface="KG Miss Kindergarten" panose="02000000000000000000" pitchFamily="2" charset="0"/>
            </a:endParaRPr>
          </a:p>
          <a:p>
            <a:pPr marL="369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559" y="4252143"/>
            <a:ext cx="361696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740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Activator-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The Tragic Hero</a:t>
            </a:r>
          </a:p>
        </p:txBody>
      </p:sp>
    </p:spTree>
    <p:extLst>
      <p:ext uri="{BB962C8B-B14F-4D97-AF65-F5344CB8AC3E}">
        <p14:creationId xmlns:p14="http://schemas.microsoft.com/office/powerpoint/2010/main" val="1304232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097" y="458082"/>
            <a:ext cx="10353762" cy="970450"/>
          </a:xfrm>
        </p:spPr>
        <p:txBody>
          <a:bodyPr>
            <a:noAutofit/>
          </a:bodyPr>
          <a:lstStyle/>
          <a:p>
            <a:r>
              <a:rPr lang="en-US" sz="4800" dirty="0">
                <a:latin typeface="KG Learning to Trust" panose="02000503000000020004" pitchFamily="2" charset="0"/>
              </a:rPr>
              <a:t>The Tragic Hero According to Aristotle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464" y="1747473"/>
            <a:ext cx="10353762" cy="5110527"/>
          </a:xfrm>
        </p:spPr>
        <p:txBody>
          <a:bodyPr>
            <a:normAutofit fontScale="25000" lnSpcReduction="20000"/>
          </a:bodyPr>
          <a:lstStyle/>
          <a:p>
            <a:pPr marL="36900" indent="0" algn="ctr">
              <a:buNone/>
            </a:pPr>
            <a:endParaRPr lang="en-US" sz="11200" dirty="0">
              <a:hlinkClick r:id="rId2"/>
            </a:endParaRPr>
          </a:p>
          <a:p>
            <a:pPr marL="36900" indent="0">
              <a:buNone/>
            </a:pPr>
            <a:r>
              <a:rPr lang="en-US" sz="11200" dirty="0">
                <a:effectLst/>
                <a:latin typeface="KG Miss Kindergarten" panose="02000000000000000000" pitchFamily="2" charset="0"/>
              </a:rPr>
              <a:t> 1) Flaw or error of judgment </a:t>
            </a:r>
          </a:p>
          <a:p>
            <a:pPr marL="36900" indent="0">
              <a:buNone/>
            </a:pPr>
            <a:r>
              <a:rPr lang="en-US" sz="11200" dirty="0">
                <a:effectLst/>
                <a:latin typeface="KG Miss Kindergarten" panose="02000000000000000000" pitchFamily="2" charset="0"/>
              </a:rPr>
              <a:t>2) A reversal of fortune brought about because of the hero's error in judgment. </a:t>
            </a:r>
          </a:p>
          <a:p>
            <a:pPr marL="36900" indent="0">
              <a:buNone/>
            </a:pPr>
            <a:r>
              <a:rPr lang="en-US" sz="11200" dirty="0">
                <a:effectLst/>
                <a:latin typeface="KG Miss Kindergarten" panose="02000000000000000000" pitchFamily="2" charset="0"/>
              </a:rPr>
              <a:t>3) The discovery or recognition that the reversal was brought about by the hero's own actions.   </a:t>
            </a:r>
          </a:p>
          <a:p>
            <a:pPr marL="36900" indent="0">
              <a:buNone/>
            </a:pPr>
            <a:r>
              <a:rPr lang="en-US" sz="11200" dirty="0">
                <a:effectLst/>
                <a:latin typeface="KG Miss Kindergarten" panose="02000000000000000000" pitchFamily="2" charset="0"/>
              </a:rPr>
              <a:t>4) Excessive Pride (hubris) </a:t>
            </a:r>
          </a:p>
          <a:p>
            <a:pPr marL="36900" indent="0">
              <a:buNone/>
            </a:pPr>
            <a:r>
              <a:rPr lang="en-US" sz="11200" dirty="0">
                <a:effectLst/>
                <a:latin typeface="KG Miss Kindergarten" panose="02000000000000000000" pitchFamily="2" charset="0"/>
              </a:rPr>
              <a:t>5) The character's fate must be greater than deserved.</a:t>
            </a:r>
          </a:p>
          <a:p>
            <a:pPr marL="36900" indent="0">
              <a:buNone/>
            </a:pPr>
            <a:endParaRPr lang="en-US" sz="9600" dirty="0">
              <a:effectLst/>
            </a:endParaRPr>
          </a:p>
          <a:p>
            <a:pPr marL="36900" indent="0" algn="ctr">
              <a:buNone/>
            </a:pPr>
            <a:r>
              <a:rPr lang="en-US" sz="6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86524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Learning to Trust" panose="02000503000000020004" pitchFamily="2" charset="0"/>
              </a:rPr>
              <a:t>What Could Macbeth’s Tragic Flaw be?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527" y="1731963"/>
            <a:ext cx="6087421" cy="4059237"/>
          </a:xfrm>
        </p:spPr>
      </p:pic>
    </p:spTree>
    <p:extLst>
      <p:ext uri="{BB962C8B-B14F-4D97-AF65-F5344CB8AC3E}">
        <p14:creationId xmlns:p14="http://schemas.microsoft.com/office/powerpoint/2010/main" val="4262343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latin typeface="KG Learning to Trust" panose="02000503000000020004" pitchFamily="2" charset="0"/>
              </a:rPr>
              <a:t>What Could Macbeth’s Fatal Error have been?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965" y="2203303"/>
            <a:ext cx="6087421" cy="4059237"/>
          </a:xfrm>
        </p:spPr>
      </p:pic>
    </p:spTree>
    <p:extLst>
      <p:ext uri="{BB962C8B-B14F-4D97-AF65-F5344CB8AC3E}">
        <p14:creationId xmlns:p14="http://schemas.microsoft.com/office/powerpoint/2010/main" val="155842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416" y="2630906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Activity 1-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Close Reading of 5.6</a:t>
            </a:r>
          </a:p>
        </p:txBody>
      </p:sp>
    </p:spTree>
    <p:extLst>
      <p:ext uri="{BB962C8B-B14F-4D97-AF65-F5344CB8AC3E}">
        <p14:creationId xmlns:p14="http://schemas.microsoft.com/office/powerpoint/2010/main" val="2625369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>
                <a:latin typeface="KG Learning to Trust" panose="02000503000000020004" pitchFamily="2" charset="0"/>
              </a:rPr>
              <a:t>What happens when Macbeth’s Castle was Attacked?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3795" y="1732449"/>
            <a:ext cx="7164976" cy="4058751"/>
          </a:xfrm>
        </p:spPr>
        <p:txBody>
          <a:bodyPr/>
          <a:lstStyle/>
          <a:p>
            <a:pPr marL="36900" indent="0" algn="ctr">
              <a:buNone/>
            </a:pPr>
            <a:r>
              <a:rPr lang="en-US" sz="2400" dirty="0">
                <a:effectLst/>
                <a:latin typeface="KG Miss Kindergarten" panose="02000000000000000000" pitchFamily="2" charset="0"/>
              </a:rPr>
              <a:t>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913795" y="2385139"/>
            <a:ext cx="10406129" cy="689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600" dirty="0">
                <a:latin typeface="KG Miss Kindergarten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780" y="2467147"/>
            <a:ext cx="5412143" cy="381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260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7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282" y="3809257"/>
            <a:ext cx="10353762" cy="970450"/>
          </a:xfrm>
        </p:spPr>
        <p:txBody>
          <a:bodyPr>
            <a:noAutofit/>
          </a:bodyPr>
          <a:lstStyle/>
          <a:p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Activity 2-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Close Reading of 5.7-5.8</a:t>
            </a: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b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</a:br>
            <a:r>
              <a:rPr lang="en-US" sz="100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 </a:t>
            </a:r>
            <a:r>
              <a:rPr lang="en-US" sz="3600" dirty="0">
                <a:solidFill>
                  <a:schemeClr val="bg1">
                    <a:lumMod val="95000"/>
                    <a:lumOff val="5000"/>
                  </a:schemeClr>
                </a:solidFill>
                <a:latin typeface="KG Second Chances Sketch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575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KG Learning to Trust" panose="02000503000000020004" pitchFamily="2" charset="0"/>
              </a:rPr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lvl="0" indent="0" algn="ctr">
              <a:buNone/>
            </a:pPr>
            <a:endParaRPr lang="en-US" sz="3200" dirty="0">
              <a:effectLst/>
            </a:endParaRPr>
          </a:p>
          <a:p>
            <a:pPr marL="36900" lvl="0" indent="0" algn="ctr">
              <a:buNone/>
            </a:pPr>
            <a:r>
              <a:rPr lang="en-US" sz="3200" dirty="0">
                <a:effectLst/>
              </a:rPr>
              <a:t> </a:t>
            </a:r>
            <a:endParaRPr lang="en-US" sz="3200" b="1" dirty="0">
              <a:effectLst/>
            </a:endParaRPr>
          </a:p>
          <a:p>
            <a:pPr marL="36900" indent="0" algn="ctr">
              <a:buNone/>
            </a:pPr>
            <a:r>
              <a:rPr lang="en-US" sz="3200" dirty="0">
                <a:effectLst/>
                <a:latin typeface="KG Miss Kindergarten" panose="02000000000000000000" pitchFamily="2" charset="0"/>
              </a:rPr>
              <a:t> </a:t>
            </a:r>
          </a:p>
          <a:p>
            <a:pPr marL="3690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25" y="609600"/>
            <a:ext cx="8499415" cy="566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74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156</TotalTime>
  <Words>226</Words>
  <Application>Microsoft Office PowerPoint</Application>
  <PresentationFormat>Widescreen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KG Learning to Trust</vt:lpstr>
      <vt:lpstr>KG Second Chances Sketch</vt:lpstr>
      <vt:lpstr>Calibri</vt:lpstr>
      <vt:lpstr>KG Miss Kindergarten</vt:lpstr>
      <vt:lpstr>Calisto MT</vt:lpstr>
      <vt:lpstr>Wingdings 2</vt:lpstr>
      <vt:lpstr>Times New Roman</vt:lpstr>
      <vt:lpstr>Trebuchet MS</vt:lpstr>
      <vt:lpstr>Slate</vt:lpstr>
      <vt:lpstr>The Tragedy of Macbeth</vt:lpstr>
      <vt:lpstr>Activator- The Tragic Hero</vt:lpstr>
      <vt:lpstr>The Tragic Hero According to Aristotle</vt:lpstr>
      <vt:lpstr>What Could Macbeth’s Tragic Flaw be?</vt:lpstr>
      <vt:lpstr>What Could Macbeth’s Fatal Error have been?</vt:lpstr>
      <vt:lpstr>Activity 1- Close Reading of 5.6</vt:lpstr>
      <vt:lpstr>What happens when Macbeth’s Castle was Attacked?</vt:lpstr>
      <vt:lpstr>Activity 2- Close Reading of 5.7-5.8    </vt:lpstr>
      <vt:lpstr>  </vt:lpstr>
      <vt:lpstr>Activity 3- Close Read and Group Work</vt:lpstr>
      <vt:lpstr>Group 1</vt:lpstr>
      <vt:lpstr>Group 2</vt:lpstr>
      <vt:lpstr>Group 3</vt:lpstr>
      <vt:lpstr>Group 4</vt:lpstr>
      <vt:lpstr>Activity 3- Quick Write</vt:lpstr>
      <vt:lpstr>Quick Write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Tragedy of</dc:title>
  <dc:creator>Nicole Kelley</dc:creator>
  <cp:lastModifiedBy>Nicole Kelley</cp:lastModifiedBy>
  <cp:revision>17</cp:revision>
  <dcterms:created xsi:type="dcterms:W3CDTF">2016-02-12T14:27:23Z</dcterms:created>
  <dcterms:modified xsi:type="dcterms:W3CDTF">2016-04-22T23:15:56Z</dcterms:modified>
</cp:coreProperties>
</file>