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66" r:id="rId4"/>
    <p:sldId id="257" r:id="rId5"/>
    <p:sldId id="263" r:id="rId6"/>
    <p:sldId id="258" r:id="rId7"/>
    <p:sldId id="264" r:id="rId8"/>
    <p:sldId id="259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KG Learning to Trust" panose="02000503000000020004" pitchFamily="2" charset="0"/>
      <p:regular r:id="rId19"/>
    </p:embeddedFont>
    <p:embeddedFont>
      <p:font typeface="Calisto MT" panose="02040603050505030304" pitchFamily="18" charset="0"/>
      <p:regular r:id="rId20"/>
      <p:bold r:id="rId21"/>
      <p:italic r:id="rId22"/>
      <p:boldItalic r:id="rId23"/>
    </p:embeddedFont>
    <p:embeddedFont>
      <p:font typeface="KG Second Chances Sketch" panose="02000000000000000000" pitchFamily="2" charset="0"/>
      <p:regular r:id="rId24"/>
    </p:embeddedFont>
    <p:embeddedFont>
      <p:font typeface="KG Miss Kindergarten" panose="02000000000000000000" pitchFamily="2" charset="0"/>
      <p:regular r:id="rId25"/>
    </p:embeddedFont>
    <p:embeddedFont>
      <p:font typeface="Wingdings 2" panose="05020102010507070707" pitchFamily="18" charset="2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ey, nicole" initials="kn" lastIdx="1" clrIdx="0">
    <p:extLst>
      <p:ext uri="{19B8F6BF-5375-455C-9EA6-DF929625EA0E}">
        <p15:presenceInfo xmlns:p15="http://schemas.microsoft.com/office/powerpoint/2012/main" userId="S-1-5-21-17504556-497035998-1915713417-79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y.pbslearningmedia.org/resource/shak13.ela.lit.shaktime/in-shakespeares-ti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12- Act 5, Scenes 4-5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We Wear the Mask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97" y="197476"/>
            <a:ext cx="10353762" cy="970450"/>
          </a:xfrm>
        </p:spPr>
        <p:txBody>
          <a:bodyPr/>
          <a:lstStyle/>
          <a:p>
            <a:r>
              <a:rPr lang="en-US" dirty="0"/>
              <a:t>We Wear the Mask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623" y="985474"/>
            <a:ext cx="10353762" cy="4058751"/>
          </a:xfrm>
        </p:spPr>
        <p:txBody>
          <a:bodyPr>
            <a:normAutofit fontScale="25000" lnSpcReduction="20000"/>
          </a:bodyPr>
          <a:lstStyle/>
          <a:p>
            <a:pPr marL="36900" indent="0" algn="ctr">
              <a:buNone/>
            </a:pPr>
            <a:endParaRPr lang="en-US" sz="9600" dirty="0">
              <a:hlinkClick r:id="rId2"/>
            </a:endParaRPr>
          </a:p>
          <a:p>
            <a:pPr marL="36900" indent="0">
              <a:buNone/>
            </a:pPr>
            <a:r>
              <a:rPr lang="en-US" sz="9600" dirty="0">
                <a:effectLst/>
              </a:rPr>
              <a:t>We wear the mask that grins and lies,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It hides our cheeks and shades our eyes,—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This debt we pay to human guile;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With torn and bleeding hearts we smile,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And mouth with myriad subtleties. </a:t>
            </a:r>
          </a:p>
          <a:p>
            <a:pPr marL="36900" indent="0">
              <a:buNone/>
            </a:pPr>
            <a:r>
              <a:rPr lang="en-US" sz="9600" dirty="0">
                <a:effectLst/>
              </a:rPr>
              <a:t>Why should the world be over-wise,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In counting all our tears and sighs?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Nay, let them only see us, while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We wear the mask. </a:t>
            </a:r>
          </a:p>
          <a:p>
            <a:pPr marL="36900" indent="0">
              <a:buNone/>
            </a:pPr>
            <a:r>
              <a:rPr lang="en-US" sz="9600" dirty="0">
                <a:effectLst/>
              </a:rPr>
              <a:t>We smile, but, O great Christ, our cries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To thee from tortured souls arise.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We sing, but oh the clay is vile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Beneath our feet, and long the mile;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But let the world dream otherwise, </a:t>
            </a:r>
            <a:br>
              <a:rPr lang="en-US" sz="9600" dirty="0">
                <a:effectLst/>
              </a:rPr>
            </a:br>
            <a:r>
              <a:rPr lang="en-US" sz="9600" dirty="0">
                <a:effectLst/>
              </a:rPr>
              <a:t>We wear the mask!</a:t>
            </a:r>
          </a:p>
          <a:p>
            <a:pPr marL="36900" indent="0" algn="ctr">
              <a:buNone/>
            </a:pPr>
            <a:r>
              <a:rPr lang="en-US" sz="60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48540" y="1167926"/>
            <a:ext cx="3090929" cy="5415326"/>
            <a:chOff x="0" y="0"/>
            <a:chExt cx="1828800" cy="815103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8288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927279"/>
              <a:ext cx="1828800" cy="722376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109728" bIns="2286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The author uses masks as a metaphor for the way we hide our true feelings and thoughts.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What does the first stanza say about why we wear these masks?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What type of mask does the author say should be shown to others?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What sort of emotion is beneath the masks?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Discussion: Who in “Macbeth” is wearing a mask and what is beneath it?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04"/>
            <p:cNvSpPr txBox="1"/>
            <p:nvPr/>
          </p:nvSpPr>
          <p:spPr>
            <a:xfrm>
              <a:off x="0" y="231820"/>
              <a:ext cx="1828800" cy="6858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cap="all">
                  <a:solidFill>
                    <a:srgbClr val="4F81BD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Analysis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52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5.4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KG Learning to Trust" panose="02000503000000020004" pitchFamily="2" charset="0"/>
              </a:rPr>
              <a:t>When the Bough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7164976" cy="4058751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3795" y="2385139"/>
            <a:ext cx="10406129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 Bough (n.)- A main branch of a tree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Thinking: What will it look like when each of the 10,000 men take a bough and walk with it towards Macbeth’s castle?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5.5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 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Tomorrow, Tomorrow, Tomorrow</a:t>
            </a: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 Tomorrow, Tomorrow, Tomorrow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44" y="2110823"/>
            <a:ext cx="6322253" cy="4058751"/>
          </a:xfrm>
        </p:spPr>
        <p:txBody>
          <a:bodyPr/>
          <a:lstStyle/>
          <a:p>
            <a:pPr marL="36900" lvl="0" indent="0" algn="ctr">
              <a:buNone/>
            </a:pPr>
            <a:endParaRPr lang="en-US" sz="3200" dirty="0">
              <a:effectLst/>
            </a:endParaRPr>
          </a:p>
          <a:p>
            <a:pPr marL="36900" lvl="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Discussion: In what ways is Macbeth’s reaction to Lady Macbeth’s death different from his reaction to Duncan’s murder?</a:t>
            </a:r>
            <a:endParaRPr lang="en-US" sz="3200" b="1" dirty="0">
              <a:effectLst/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 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48" y="2336799"/>
            <a:ext cx="4601578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Quick Write</a:t>
            </a:r>
          </a:p>
        </p:txBody>
      </p:sp>
    </p:spTree>
    <p:extLst>
      <p:ext uri="{BB962C8B-B14F-4D97-AF65-F5344CB8AC3E}">
        <p14:creationId xmlns:p14="http://schemas.microsoft.com/office/powerpoint/2010/main" val="390477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Quick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18" y="1461753"/>
            <a:ext cx="10842554" cy="5396247"/>
          </a:xfrm>
        </p:spPr>
        <p:txBody>
          <a:bodyPr>
            <a:normAutofit fontScale="32500" lnSpcReduction="20000"/>
          </a:bodyPr>
          <a:lstStyle/>
          <a:p>
            <a:pPr marL="36900" indent="0" algn="ctr">
              <a:buNone/>
            </a:pPr>
            <a:endParaRPr lang="en-US" sz="4300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7400" dirty="0">
                <a:effectLst/>
                <a:latin typeface="KG Miss Kindergarten" panose="02000000000000000000" pitchFamily="2" charset="0"/>
              </a:rPr>
              <a:t>Based on the speech below, how does Macbeth feel about life? Use evidence from the speech to support your answer. </a:t>
            </a:r>
            <a:endParaRPr lang="en-US" sz="74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7400" dirty="0">
                <a:effectLst/>
                <a:latin typeface="KG Miss Kindergarten" panose="02000000000000000000" pitchFamily="2" charset="0"/>
              </a:rPr>
              <a:t>She should have died hereafter;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There would have been a time for such a word.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To-morrow, and to-morrow, and to-morrow,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Creeps in this petty pace from day to day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To the last syllable of recorded time,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And all our yesterdays have lighted fools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The way to dusty death. Out, out, brief </a:t>
            </a:r>
            <a:r>
              <a:rPr lang="en-US" sz="7400" dirty="0">
                <a:solidFill>
                  <a:srgbClr val="FF0000"/>
                </a:solidFill>
                <a:effectLst/>
                <a:latin typeface="KG Miss Kindergarten" panose="02000000000000000000" pitchFamily="2" charset="0"/>
              </a:rPr>
              <a:t>candle!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Life's but a </a:t>
            </a:r>
            <a:r>
              <a:rPr lang="en-US" sz="7400" dirty="0">
                <a:solidFill>
                  <a:srgbClr val="FF0000"/>
                </a:solidFill>
                <a:effectLst/>
                <a:latin typeface="KG Miss Kindergarten" panose="02000000000000000000" pitchFamily="2" charset="0"/>
              </a:rPr>
              <a:t>walking shadow</a:t>
            </a:r>
            <a:r>
              <a:rPr lang="en-US" sz="7400" dirty="0">
                <a:effectLst/>
                <a:latin typeface="KG Miss Kindergarten" panose="02000000000000000000" pitchFamily="2" charset="0"/>
              </a:rPr>
              <a:t>, a poor </a:t>
            </a:r>
            <a:r>
              <a:rPr lang="en-US" sz="7400" dirty="0">
                <a:solidFill>
                  <a:srgbClr val="FF0000"/>
                </a:solidFill>
                <a:effectLst/>
                <a:latin typeface="KG Miss Kindergarten" panose="02000000000000000000" pitchFamily="2" charset="0"/>
              </a:rPr>
              <a:t>player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That struts and frets his hour upon the stage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And then is heard no more: it is a </a:t>
            </a:r>
            <a:r>
              <a:rPr lang="en-US" sz="7400" dirty="0">
                <a:solidFill>
                  <a:srgbClr val="FF0000"/>
                </a:solidFill>
                <a:effectLst/>
                <a:latin typeface="KG Miss Kindergarten" panose="02000000000000000000" pitchFamily="2" charset="0"/>
              </a:rPr>
              <a:t>tale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Told by an idiot, full of sound and fury,</a:t>
            </a:r>
            <a:br>
              <a:rPr lang="en-US" sz="7400" dirty="0">
                <a:effectLst/>
                <a:latin typeface="KG Miss Kindergarten" panose="02000000000000000000" pitchFamily="2" charset="0"/>
              </a:rPr>
            </a:br>
            <a:r>
              <a:rPr lang="en-US" sz="7400" dirty="0">
                <a:effectLst/>
                <a:latin typeface="KG Miss Kindergarten" panose="02000000000000000000" pitchFamily="2" charset="0"/>
              </a:rPr>
              <a:t>Signifying nothing.</a:t>
            </a:r>
            <a:endParaRPr lang="en-US" sz="7400" b="1" dirty="0">
              <a:effectLst/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1166" y="3284346"/>
            <a:ext cx="4502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Notice that Macbeth compares life to FOUR things in this speech: a candle, a walking shadow, a player(actor), and a tale(story). </a:t>
            </a:r>
          </a:p>
        </p:txBody>
      </p:sp>
    </p:spTree>
    <p:extLst>
      <p:ext uri="{BB962C8B-B14F-4D97-AF65-F5344CB8AC3E}">
        <p14:creationId xmlns:p14="http://schemas.microsoft.com/office/powerpoint/2010/main" val="3223379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127</TotalTime>
  <Words>229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Cambria</vt:lpstr>
      <vt:lpstr>KG Learning to Trust</vt:lpstr>
      <vt:lpstr>Calisto MT</vt:lpstr>
      <vt:lpstr>KG Second Chances Sketch</vt:lpstr>
      <vt:lpstr>KG Miss Kindergarten</vt:lpstr>
      <vt:lpstr>Times New Roman</vt:lpstr>
      <vt:lpstr>Wingdings 2</vt:lpstr>
      <vt:lpstr>Trebuchet MS</vt:lpstr>
      <vt:lpstr>Slate</vt:lpstr>
      <vt:lpstr>The Tragedy of Macbeth</vt:lpstr>
      <vt:lpstr>Activator- We Wear the Mask</vt:lpstr>
      <vt:lpstr>We Wear the Mask</vt:lpstr>
      <vt:lpstr>Activity 1- Close Reading of 5.4</vt:lpstr>
      <vt:lpstr>When the Bough Breaks</vt:lpstr>
      <vt:lpstr>Activity 2- Close Reading of 5.5  Tomorrow, Tomorrow, Tomorrow</vt:lpstr>
      <vt:lpstr> Tomorrow, Tomorrow, Tomorrow</vt:lpstr>
      <vt:lpstr>Activity 3- Quick Write</vt:lpstr>
      <vt:lpstr>Quick 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Nicole Kelley</cp:lastModifiedBy>
  <cp:revision>11</cp:revision>
  <dcterms:created xsi:type="dcterms:W3CDTF">2016-02-12T14:27:23Z</dcterms:created>
  <dcterms:modified xsi:type="dcterms:W3CDTF">2016-04-22T22:54:53Z</dcterms:modified>
</cp:coreProperties>
</file>