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2" r:id="rId3"/>
    <p:sldId id="266" r:id="rId4"/>
    <p:sldId id="267" r:id="rId5"/>
    <p:sldId id="268" r:id="rId6"/>
    <p:sldId id="269" r:id="rId7"/>
    <p:sldId id="270" r:id="rId8"/>
    <p:sldId id="257" r:id="rId9"/>
    <p:sldId id="271" r:id="rId10"/>
    <p:sldId id="272" r:id="rId11"/>
    <p:sldId id="273" r:id="rId12"/>
    <p:sldId id="27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2" d="100"/>
          <a:sy n="42" d="100"/>
        </p:scale>
        <p:origin x="78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15546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213269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833947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10485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83974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9603208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EAD956B-51E2-496B-A62F-688F4682F1E0}"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2008433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91064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0631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AD956B-51E2-496B-A62F-688F4682F1E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65546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AD956B-51E2-496B-A62F-688F4682F1E0}" type="datetimeFigureOut">
              <a:rPr lang="en-US" smtClean="0"/>
              <a:t>4/18/2016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291484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AD956B-51E2-496B-A62F-688F4682F1E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704917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AD956B-51E2-496B-A62F-688F4682F1E0}" type="datetimeFigureOut">
              <a:rPr lang="en-US" smtClean="0"/>
              <a:t>4/18/2016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048227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AD956B-51E2-496B-A62F-688F4682F1E0}" type="datetimeFigureOut">
              <a:rPr lang="en-US" smtClean="0"/>
              <a:t>4/18/2016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3939284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AD956B-51E2-496B-A62F-688F4682F1E0}" type="datetimeFigureOut">
              <a:rPr lang="en-US" smtClean="0"/>
              <a:t>4/18/2016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580604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4130942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AD956B-51E2-496B-A62F-688F4682F1E0}" type="datetimeFigureOut">
              <a:rPr lang="en-US" smtClean="0"/>
              <a:t>4/18/2016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20198AD-4C98-481E-9972-1597743BD974}" type="slidenum">
              <a:rPr lang="en-US" smtClean="0"/>
              <a:t>‹#›</a:t>
            </a:fld>
            <a:endParaRPr lang="en-US"/>
          </a:p>
        </p:txBody>
      </p:sp>
    </p:spTree>
    <p:extLst>
      <p:ext uri="{BB962C8B-B14F-4D97-AF65-F5344CB8AC3E}">
        <p14:creationId xmlns:p14="http://schemas.microsoft.com/office/powerpoint/2010/main" val="186037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EAD956B-51E2-496B-A62F-688F4682F1E0}" type="datetimeFigureOut">
              <a:rPr lang="en-US" smtClean="0"/>
              <a:t>4/18/2016</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120198AD-4C98-481E-9972-1597743BD974}" type="slidenum">
              <a:rPr lang="en-US" smtClean="0"/>
              <a:t>‹#›</a:t>
            </a:fld>
            <a:endParaRPr lang="en-US"/>
          </a:p>
        </p:txBody>
      </p:sp>
    </p:spTree>
    <p:extLst>
      <p:ext uri="{BB962C8B-B14F-4D97-AF65-F5344CB8AC3E}">
        <p14:creationId xmlns:p14="http://schemas.microsoft.com/office/powerpoint/2010/main" val="214302807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6639" y="-519386"/>
            <a:ext cx="9440034" cy="1828801"/>
          </a:xfrm>
        </p:spPr>
        <p:txBody>
          <a:bodyPr/>
          <a:lstStyle/>
          <a:p>
            <a:r>
              <a:rPr lang="en-US" dirty="0">
                <a:latin typeface="KG Learning to Trust" panose="02000503000000020004" pitchFamily="2" charset="0"/>
              </a:rPr>
              <a:t>The Tragedy of Macbeth</a:t>
            </a:r>
          </a:p>
        </p:txBody>
      </p:sp>
      <p:sp>
        <p:nvSpPr>
          <p:cNvPr id="5" name="TextBox 4"/>
          <p:cNvSpPr txBox="1"/>
          <p:nvPr/>
        </p:nvSpPr>
        <p:spPr>
          <a:xfrm>
            <a:off x="269507" y="5678906"/>
            <a:ext cx="11672188" cy="923330"/>
          </a:xfrm>
          <a:prstGeom prst="rect">
            <a:avLst/>
          </a:prstGeom>
          <a:noFill/>
        </p:spPr>
        <p:txBody>
          <a:bodyPr wrap="square" rtlCol="0">
            <a:spAutoFit/>
          </a:bodyPr>
          <a:lstStyle/>
          <a:p>
            <a:pPr algn="ctr"/>
            <a:r>
              <a:rPr lang="en-US" sz="5400" dirty="0">
                <a:latin typeface="KG Second Chances Sketch" panose="02000000000000000000" pitchFamily="2" charset="0"/>
              </a:rPr>
              <a:t>Lesson 10- Act 4 Scene 3</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148" y="1577189"/>
            <a:ext cx="5129397" cy="3847048"/>
          </a:xfrm>
          <a:prstGeom prst="rect">
            <a:avLst/>
          </a:prstGeom>
        </p:spPr>
      </p:pic>
    </p:spTree>
    <p:extLst>
      <p:ext uri="{BB962C8B-B14F-4D97-AF65-F5344CB8AC3E}">
        <p14:creationId xmlns:p14="http://schemas.microsoft.com/office/powerpoint/2010/main" val="534245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latin typeface="KG Learning to Trust" panose="02000503000000020004" pitchFamily="2" charset="0"/>
              </a:rPr>
              <a:t>Vices..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087351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latin typeface="KG Learning to Trust" panose="02000503000000020004" pitchFamily="2" charset="0"/>
              </a:rPr>
              <a:t>Virtues……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351836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a:latin typeface="KG Learning to Trust" panose="02000503000000020004" pitchFamily="2" charset="0"/>
              </a:rPr>
              <a:t>Discussion:</a:t>
            </a:r>
          </a:p>
        </p:txBody>
      </p:sp>
      <p:sp>
        <p:nvSpPr>
          <p:cNvPr id="3" name="Content Placeholder 2"/>
          <p:cNvSpPr>
            <a:spLocks noGrp="1"/>
          </p:cNvSpPr>
          <p:nvPr>
            <p:ph idx="1"/>
          </p:nvPr>
        </p:nvSpPr>
        <p:spPr/>
        <p:txBody>
          <a:bodyPr/>
          <a:lstStyle/>
          <a:p>
            <a:pPr marL="36900" indent="0" algn="ctr">
              <a:buNone/>
            </a:pPr>
            <a:r>
              <a:rPr lang="en-US" sz="3200" dirty="0">
                <a:effectLst/>
                <a:latin typeface="KG Miss Kindergarten" panose="02000000000000000000" pitchFamily="2" charset="0"/>
              </a:rPr>
              <a:t>Why does Malcom try to trick Macduff?</a:t>
            </a:r>
          </a:p>
          <a:p>
            <a:pPr marL="36900" indent="0" algn="ctr">
              <a:buNone/>
            </a:pPr>
            <a:endParaRPr lang="en-US" sz="3200" dirty="0">
              <a:effectLst/>
              <a:latin typeface="KG Miss Kindergarten" panose="02000000000000000000" pitchFamily="2" charset="0"/>
            </a:endParaRPr>
          </a:p>
          <a:p>
            <a:pPr marL="36900" indent="0" algn="ctr">
              <a:buNone/>
            </a:pPr>
            <a:endParaRPr lang="en-US" sz="3200" dirty="0">
              <a:effectLst/>
              <a:latin typeface="KG Miss Kindergarten" panose="02000000000000000000" pitchFamily="2" charset="0"/>
            </a:endParaRPr>
          </a:p>
          <a:p>
            <a:pPr marL="36900" indent="0" algn="ctr">
              <a:buNone/>
            </a:pPr>
            <a:r>
              <a:rPr lang="en-US" sz="3200" dirty="0">
                <a:effectLst/>
                <a:latin typeface="KG Miss Kindergarten" panose="02000000000000000000" pitchFamily="2" charset="0"/>
              </a:rPr>
              <a:t>How do we know Macduff is a loyal citizen of Scotland?</a:t>
            </a:r>
          </a:p>
          <a:p>
            <a:endParaRPr lang="en-US" dirty="0"/>
          </a:p>
        </p:txBody>
      </p:sp>
    </p:spTree>
    <p:extLst>
      <p:ext uri="{BB962C8B-B14F-4D97-AF65-F5344CB8AC3E}">
        <p14:creationId xmlns:p14="http://schemas.microsoft.com/office/powerpoint/2010/main" val="3565296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Activator-</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Found Poetry Project</a:t>
            </a:r>
          </a:p>
        </p:txBody>
      </p:sp>
    </p:spTree>
    <p:extLst>
      <p:ext uri="{BB962C8B-B14F-4D97-AF65-F5344CB8AC3E}">
        <p14:creationId xmlns:p14="http://schemas.microsoft.com/office/powerpoint/2010/main" val="13042327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latin typeface="KG Learning to Trust" panose="02000503000000020004" pitchFamily="2" charset="0"/>
              </a:rPr>
              <a:t>Assignment</a:t>
            </a:r>
          </a:p>
        </p:txBody>
      </p:sp>
      <p:sp>
        <p:nvSpPr>
          <p:cNvPr id="3" name="Content Placeholder 2"/>
          <p:cNvSpPr>
            <a:spLocks noGrp="1"/>
          </p:cNvSpPr>
          <p:nvPr>
            <p:ph idx="1"/>
          </p:nvPr>
        </p:nvSpPr>
        <p:spPr/>
        <p:txBody>
          <a:bodyPr/>
          <a:lstStyle/>
          <a:p>
            <a:pPr marL="36900" indent="0">
              <a:buNone/>
            </a:pPr>
            <a:r>
              <a:rPr lang="en-US" sz="2800" dirty="0">
                <a:effectLst/>
                <a:latin typeface="KG Miss Kindergarten" panose="02000000000000000000" pitchFamily="2" charset="0"/>
              </a:rPr>
              <a:t>You will create a Found Poem for Macbeth by proving one of the following ideas with nothing more than quotes from the play. A Found Poem is a poem made by using quotes and only quotes from a work of fiction to capture the essence of the work or idea. You will get thirty minutes in class today and ten minutes each day until the poem is due. You will receive fifteen bonus points to add to any assignment by reading your found poem to the class. </a:t>
            </a:r>
          </a:p>
          <a:p>
            <a:endParaRPr lang="en-US" dirty="0"/>
          </a:p>
        </p:txBody>
      </p:sp>
    </p:spTree>
    <p:extLst>
      <p:ext uri="{BB962C8B-B14F-4D97-AF65-F5344CB8AC3E}">
        <p14:creationId xmlns:p14="http://schemas.microsoft.com/office/powerpoint/2010/main" val="3159663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7200" dirty="0">
                <a:latin typeface="KG Learning to Trust" panose="02000503000000020004" pitchFamily="2" charset="0"/>
              </a:rPr>
              <a:t>Ideas</a:t>
            </a:r>
          </a:p>
        </p:txBody>
      </p:sp>
      <p:sp>
        <p:nvSpPr>
          <p:cNvPr id="3" name="Content Placeholder 2"/>
          <p:cNvSpPr>
            <a:spLocks noGrp="1"/>
          </p:cNvSpPr>
          <p:nvPr>
            <p:ph idx="1"/>
          </p:nvPr>
        </p:nvSpPr>
        <p:spPr>
          <a:xfrm>
            <a:off x="913795" y="1732449"/>
            <a:ext cx="10353762" cy="5003631"/>
          </a:xfrm>
        </p:spPr>
        <p:txBody>
          <a:bodyPr>
            <a:normAutofit/>
          </a:bodyPr>
          <a:lstStyle/>
          <a:p>
            <a:pPr lvl="0"/>
            <a:r>
              <a:rPr lang="en-US" sz="2400" dirty="0">
                <a:effectLst/>
                <a:latin typeface="KG Miss Kindergarten" panose="02000000000000000000" pitchFamily="2" charset="0"/>
              </a:rPr>
              <a:t>Macbeth’s desire to be king</a:t>
            </a:r>
          </a:p>
          <a:p>
            <a:pPr lvl="0"/>
            <a:r>
              <a:rPr lang="en-US" sz="2400" dirty="0">
                <a:effectLst/>
                <a:latin typeface="KG Miss Kindergarten" panose="02000000000000000000" pitchFamily="2" charset="0"/>
              </a:rPr>
              <a:t>Macbeth’s weaknesses </a:t>
            </a:r>
          </a:p>
          <a:p>
            <a:pPr lvl="0"/>
            <a:r>
              <a:rPr lang="en-US" sz="2400" dirty="0">
                <a:effectLst/>
                <a:latin typeface="KG Miss Kindergarten" panose="02000000000000000000" pitchFamily="2" charset="0"/>
              </a:rPr>
              <a:t>Macbeth’s plight into darkness/evil </a:t>
            </a:r>
          </a:p>
          <a:p>
            <a:pPr lvl="0"/>
            <a:r>
              <a:rPr lang="en-US" sz="2400" dirty="0">
                <a:effectLst/>
                <a:latin typeface="KG Miss Kindergarten" panose="02000000000000000000" pitchFamily="2" charset="0"/>
              </a:rPr>
              <a:t>Lady Macbeth’s evil nature</a:t>
            </a:r>
          </a:p>
          <a:p>
            <a:pPr lvl="0"/>
            <a:r>
              <a:rPr lang="en-US" sz="2400" dirty="0">
                <a:effectLst/>
                <a:latin typeface="KG Miss Kindergarten" panose="02000000000000000000" pitchFamily="2" charset="0"/>
              </a:rPr>
              <a:t>The Witches’ cruelty/cunning nature</a:t>
            </a:r>
          </a:p>
          <a:p>
            <a:pPr lvl="0"/>
            <a:r>
              <a:rPr lang="en-US" sz="2400" dirty="0">
                <a:effectLst/>
                <a:latin typeface="KG Miss Kindergarten" panose="02000000000000000000" pitchFamily="2" charset="0"/>
              </a:rPr>
              <a:t>Banquo’s internal struggle with the prophecies and Macbeth</a:t>
            </a:r>
          </a:p>
          <a:p>
            <a:pPr lvl="0"/>
            <a:r>
              <a:rPr lang="en-US" sz="2400" dirty="0">
                <a:effectLst/>
                <a:latin typeface="KG Miss Kindergarten" panose="02000000000000000000" pitchFamily="2" charset="0"/>
              </a:rPr>
              <a:t>Suspicion of Macbeth by all of the other characters</a:t>
            </a:r>
          </a:p>
          <a:p>
            <a:pPr lvl="0"/>
            <a:r>
              <a:rPr lang="en-US" sz="2400" dirty="0">
                <a:effectLst/>
                <a:latin typeface="KG Miss Kindergarten" panose="02000000000000000000" pitchFamily="2" charset="0"/>
              </a:rPr>
              <a:t>Praise of Macbeth by all of the other characters</a:t>
            </a:r>
          </a:p>
          <a:p>
            <a:pPr lvl="0"/>
            <a:r>
              <a:rPr lang="en-US" sz="2400" dirty="0">
                <a:effectLst/>
                <a:latin typeface="KG Miss Kindergarten" panose="02000000000000000000" pitchFamily="2" charset="0"/>
              </a:rPr>
              <a:t>Your own idea:____________________________________________</a:t>
            </a:r>
          </a:p>
          <a:p>
            <a:endParaRPr lang="en-US" dirty="0"/>
          </a:p>
        </p:txBody>
      </p:sp>
    </p:spTree>
    <p:extLst>
      <p:ext uri="{BB962C8B-B14F-4D97-AF65-F5344CB8AC3E}">
        <p14:creationId xmlns:p14="http://schemas.microsoft.com/office/powerpoint/2010/main" val="3626755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latin typeface="KG Learning to Trust" panose="02000503000000020004" pitchFamily="2" charset="0"/>
              </a:rPr>
              <a:t>Guidelines</a:t>
            </a:r>
          </a:p>
        </p:txBody>
      </p:sp>
      <p:sp>
        <p:nvSpPr>
          <p:cNvPr id="3" name="Content Placeholder 2"/>
          <p:cNvSpPr>
            <a:spLocks noGrp="1"/>
          </p:cNvSpPr>
          <p:nvPr>
            <p:ph idx="1"/>
          </p:nvPr>
        </p:nvSpPr>
        <p:spPr/>
        <p:txBody>
          <a:bodyPr>
            <a:normAutofit fontScale="92500" lnSpcReduction="10000"/>
          </a:bodyPr>
          <a:lstStyle/>
          <a:p>
            <a:pPr lvl="0"/>
            <a:r>
              <a:rPr lang="en-US" sz="2800" dirty="0">
                <a:effectLst/>
                <a:latin typeface="KG Miss Kindergarten" panose="02000000000000000000" pitchFamily="2" charset="0"/>
              </a:rPr>
              <a:t>You can use any format you want as long as you have at least twenty lines </a:t>
            </a:r>
          </a:p>
          <a:p>
            <a:pPr lvl="0"/>
            <a:r>
              <a:rPr lang="en-US" sz="2800" dirty="0">
                <a:effectLst/>
                <a:latin typeface="KG Miss Kindergarten" panose="02000000000000000000" pitchFamily="2" charset="0"/>
              </a:rPr>
              <a:t>All words must be direct quotes</a:t>
            </a:r>
          </a:p>
          <a:p>
            <a:pPr lvl="0"/>
            <a:r>
              <a:rPr lang="en-US" sz="2800" dirty="0">
                <a:effectLst/>
                <a:latin typeface="KG Miss Kindergarten" panose="02000000000000000000" pitchFamily="2" charset="0"/>
              </a:rPr>
              <a:t>You may break quotes apart</a:t>
            </a:r>
          </a:p>
          <a:p>
            <a:pPr lvl="0"/>
            <a:r>
              <a:rPr lang="en-US" sz="2800" dirty="0">
                <a:effectLst/>
                <a:latin typeface="KG Miss Kindergarten" panose="02000000000000000000" pitchFamily="2" charset="0"/>
              </a:rPr>
              <a:t>You may use quotes form a variety of characters</a:t>
            </a:r>
          </a:p>
          <a:p>
            <a:pPr lvl="0"/>
            <a:r>
              <a:rPr lang="en-US" sz="2800" dirty="0">
                <a:effectLst/>
                <a:latin typeface="KG Miss Kindergarten" panose="02000000000000000000" pitchFamily="2" charset="0"/>
              </a:rPr>
              <a:t>You may rhyme, but it is not mandatory</a:t>
            </a:r>
          </a:p>
          <a:p>
            <a:pPr lvl="0"/>
            <a:r>
              <a:rPr lang="en-US" sz="2800" dirty="0">
                <a:effectLst/>
                <a:latin typeface="KG Miss Kindergarten" panose="02000000000000000000" pitchFamily="2" charset="0"/>
              </a:rPr>
              <a:t>You do not have to use quotes in the order they appear in the play</a:t>
            </a:r>
          </a:p>
          <a:p>
            <a:pPr marL="36900" indent="0">
              <a:buNone/>
            </a:pPr>
            <a:endParaRPr lang="en-US" dirty="0"/>
          </a:p>
        </p:txBody>
      </p:sp>
    </p:spTree>
    <p:extLst>
      <p:ext uri="{BB962C8B-B14F-4D97-AF65-F5344CB8AC3E}">
        <p14:creationId xmlns:p14="http://schemas.microsoft.com/office/powerpoint/2010/main" val="228460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latin typeface="KG Learning to Trust" panose="02000503000000020004" pitchFamily="2" charset="0"/>
              </a:rPr>
              <a:t>Suggestions </a:t>
            </a:r>
          </a:p>
        </p:txBody>
      </p:sp>
      <p:sp>
        <p:nvSpPr>
          <p:cNvPr id="3" name="Content Placeholder 2"/>
          <p:cNvSpPr>
            <a:spLocks noGrp="1"/>
          </p:cNvSpPr>
          <p:nvPr>
            <p:ph idx="1"/>
          </p:nvPr>
        </p:nvSpPr>
        <p:spPr/>
        <p:txBody>
          <a:bodyPr>
            <a:normAutofit fontScale="92500" lnSpcReduction="20000"/>
          </a:bodyPr>
          <a:lstStyle/>
          <a:p>
            <a:pPr lvl="0"/>
            <a:r>
              <a:rPr lang="en-US" sz="3200" dirty="0">
                <a:effectLst/>
                <a:latin typeface="KG Miss Kindergarten" panose="02000000000000000000" pitchFamily="2" charset="0"/>
              </a:rPr>
              <a:t>Create a format and stick with it (# of lines in a stanza)</a:t>
            </a:r>
          </a:p>
          <a:p>
            <a:pPr lvl="0"/>
            <a:r>
              <a:rPr lang="en-US" sz="3200" dirty="0">
                <a:effectLst/>
                <a:latin typeface="KG Miss Kindergarten" panose="02000000000000000000" pitchFamily="2" charset="0"/>
              </a:rPr>
              <a:t>Vary the length of your lines</a:t>
            </a:r>
          </a:p>
          <a:p>
            <a:pPr lvl="0"/>
            <a:r>
              <a:rPr lang="en-US" sz="3200" dirty="0">
                <a:effectLst/>
                <a:latin typeface="KG Miss Kindergarten" panose="02000000000000000000" pitchFamily="2" charset="0"/>
              </a:rPr>
              <a:t>Create a story with your quotes</a:t>
            </a:r>
          </a:p>
          <a:p>
            <a:pPr lvl="0"/>
            <a:r>
              <a:rPr lang="en-US" sz="3200" dirty="0">
                <a:effectLst/>
                <a:latin typeface="KG Miss Kindergarten" panose="02000000000000000000" pitchFamily="2" charset="0"/>
              </a:rPr>
              <a:t>Make many drafts!</a:t>
            </a:r>
          </a:p>
          <a:p>
            <a:pPr lvl="0"/>
            <a:r>
              <a:rPr lang="en-US" sz="3200" dirty="0">
                <a:effectLst/>
                <a:latin typeface="KG Miss Kindergarten" panose="02000000000000000000" pitchFamily="2" charset="0"/>
              </a:rPr>
              <a:t>Get feedback (from me, peers, parents, other teachers)</a:t>
            </a:r>
          </a:p>
          <a:p>
            <a:pPr lvl="0"/>
            <a:r>
              <a:rPr lang="en-US" sz="3200" dirty="0">
                <a:effectLst/>
                <a:latin typeface="KG Miss Kindergarten" panose="02000000000000000000" pitchFamily="2" charset="0"/>
              </a:rPr>
              <a:t>Hand in a draft. </a:t>
            </a:r>
          </a:p>
          <a:p>
            <a:endParaRPr lang="en-US" dirty="0"/>
          </a:p>
        </p:txBody>
      </p:sp>
    </p:spTree>
    <p:extLst>
      <p:ext uri="{BB962C8B-B14F-4D97-AF65-F5344CB8AC3E}">
        <p14:creationId xmlns:p14="http://schemas.microsoft.com/office/powerpoint/2010/main" val="4011131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600" dirty="0">
                <a:latin typeface="KG Learning to Trust" panose="02000503000000020004" pitchFamily="2" charset="0"/>
              </a:rPr>
              <a:t>Work Time…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10309" y="1899603"/>
            <a:ext cx="3560734" cy="4059237"/>
          </a:xfrm>
        </p:spPr>
      </p:pic>
    </p:spTree>
    <p:extLst>
      <p:ext uri="{BB962C8B-B14F-4D97-AF65-F5344CB8AC3E}">
        <p14:creationId xmlns:p14="http://schemas.microsoft.com/office/powerpoint/2010/main" val="3866386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9416" y="2630906"/>
            <a:ext cx="10353762" cy="970450"/>
          </a:xfrm>
        </p:spPr>
        <p:txBody>
          <a:bodyPr>
            <a:noAutofit/>
          </a:bodyPr>
          <a:lstStyle/>
          <a:p>
            <a:r>
              <a:rPr lang="en-US" sz="10000" dirty="0">
                <a:solidFill>
                  <a:schemeClr val="bg1">
                    <a:lumMod val="95000"/>
                    <a:lumOff val="5000"/>
                  </a:schemeClr>
                </a:solidFill>
                <a:latin typeface="KG Second Chances Sketch" panose="02000000000000000000" pitchFamily="2" charset="0"/>
              </a:rPr>
              <a:t>Activity 1-</a:t>
            </a:r>
            <a:br>
              <a:rPr lang="en-US" sz="10000" dirty="0">
                <a:solidFill>
                  <a:schemeClr val="bg1">
                    <a:lumMod val="95000"/>
                    <a:lumOff val="5000"/>
                  </a:schemeClr>
                </a:solidFill>
                <a:latin typeface="KG Second Chances Sketch" panose="02000000000000000000" pitchFamily="2" charset="0"/>
              </a:rPr>
            </a:br>
            <a:r>
              <a:rPr lang="en-US" sz="10000" dirty="0">
                <a:solidFill>
                  <a:schemeClr val="bg1">
                    <a:lumMod val="95000"/>
                    <a:lumOff val="5000"/>
                  </a:schemeClr>
                </a:solidFill>
                <a:latin typeface="KG Second Chances Sketch" panose="02000000000000000000" pitchFamily="2" charset="0"/>
              </a:rPr>
              <a:t>Close Reading of 3.3</a:t>
            </a:r>
          </a:p>
        </p:txBody>
      </p:sp>
    </p:spTree>
    <p:extLst>
      <p:ext uri="{BB962C8B-B14F-4D97-AF65-F5344CB8AC3E}">
        <p14:creationId xmlns:p14="http://schemas.microsoft.com/office/powerpoint/2010/main" val="26253694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dirty="0">
                <a:latin typeface="KG Learning to Trust" panose="02000503000000020004" pitchFamily="2" charset="0"/>
              </a:rPr>
              <a:t>Vices and Virtues</a:t>
            </a:r>
          </a:p>
        </p:txBody>
      </p:sp>
      <p:sp>
        <p:nvSpPr>
          <p:cNvPr id="3" name="Content Placeholder 2"/>
          <p:cNvSpPr>
            <a:spLocks noGrp="1"/>
          </p:cNvSpPr>
          <p:nvPr>
            <p:ph idx="1"/>
          </p:nvPr>
        </p:nvSpPr>
        <p:spPr/>
        <p:txBody>
          <a:bodyPr/>
          <a:lstStyle/>
          <a:p>
            <a:pPr marL="36900" indent="0" algn="ctr">
              <a:buNone/>
            </a:pPr>
            <a:r>
              <a:rPr lang="en-US" sz="2800" dirty="0">
                <a:effectLst/>
                <a:latin typeface="KG Miss Kindergarten" panose="02000000000000000000" pitchFamily="2" charset="0"/>
              </a:rPr>
              <a:t>A </a:t>
            </a:r>
            <a:r>
              <a:rPr lang="en-US" sz="2800" b="1" dirty="0">
                <a:effectLst/>
                <a:latin typeface="KG Miss Kindergarten" panose="02000000000000000000" pitchFamily="2" charset="0"/>
              </a:rPr>
              <a:t>virtue</a:t>
            </a:r>
            <a:r>
              <a:rPr lang="en-US" sz="2800" dirty="0">
                <a:effectLst/>
                <a:latin typeface="KG Miss Kindergarten" panose="02000000000000000000" pitchFamily="2" charset="0"/>
              </a:rPr>
              <a:t> is a habit or an acquired human quality of character that allow one to achieve personal happiness. By </a:t>
            </a:r>
            <a:r>
              <a:rPr lang="en-US" sz="2800" b="1" dirty="0">
                <a:effectLst/>
                <a:latin typeface="KG Miss Kindergarten" panose="02000000000000000000" pitchFamily="2" charset="0"/>
              </a:rPr>
              <a:t>definition</a:t>
            </a:r>
            <a:r>
              <a:rPr lang="en-US" sz="2800" dirty="0">
                <a:effectLst/>
                <a:latin typeface="KG Miss Kindergarten" panose="02000000000000000000" pitchFamily="2" charset="0"/>
              </a:rPr>
              <a:t>, then, </a:t>
            </a:r>
            <a:r>
              <a:rPr lang="en-US" sz="2800" b="1" dirty="0">
                <a:effectLst/>
                <a:latin typeface="KG Miss Kindergarten" panose="02000000000000000000" pitchFamily="2" charset="0"/>
              </a:rPr>
              <a:t>virtue</a:t>
            </a:r>
            <a:r>
              <a:rPr lang="en-US" sz="2800" dirty="0">
                <a:effectLst/>
                <a:latin typeface="KG Miss Kindergarten" panose="02000000000000000000" pitchFamily="2" charset="0"/>
              </a:rPr>
              <a:t> is something good, an "excellence" of human character. There cannot be a bad </a:t>
            </a:r>
            <a:r>
              <a:rPr lang="en-US" sz="2800" b="1" dirty="0">
                <a:effectLst/>
                <a:latin typeface="KG Miss Kindergarten" panose="02000000000000000000" pitchFamily="2" charset="0"/>
              </a:rPr>
              <a:t>virtue</a:t>
            </a:r>
            <a:r>
              <a:rPr lang="en-US" sz="2800" dirty="0">
                <a:effectLst/>
                <a:latin typeface="KG Miss Kindergarten" panose="02000000000000000000" pitchFamily="2" charset="0"/>
              </a:rPr>
              <a:t>. </a:t>
            </a:r>
            <a:r>
              <a:rPr lang="en-US" sz="2800" b="1" dirty="0">
                <a:effectLst/>
                <a:latin typeface="KG Miss Kindergarten" panose="02000000000000000000" pitchFamily="2" charset="0"/>
              </a:rPr>
              <a:t>Vice</a:t>
            </a:r>
            <a:r>
              <a:rPr lang="en-US" sz="2800" dirty="0">
                <a:effectLst/>
                <a:latin typeface="KG Miss Kindergarten" panose="02000000000000000000" pitchFamily="2" charset="0"/>
              </a:rPr>
              <a:t> is the opposite—a habit that spoils one's chances of achieving personal happiness.</a:t>
            </a:r>
          </a:p>
          <a:p>
            <a:endParaRPr lang="en-US" dirty="0"/>
          </a:p>
        </p:txBody>
      </p:sp>
    </p:spTree>
    <p:extLst>
      <p:ext uri="{BB962C8B-B14F-4D97-AF65-F5344CB8AC3E}">
        <p14:creationId xmlns:p14="http://schemas.microsoft.com/office/powerpoint/2010/main" val="6893406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TM04033929[[fn=Slate]]</Template>
  <TotalTime>109</TotalTime>
  <Words>357</Words>
  <Application>Microsoft Office PowerPoint</Application>
  <PresentationFormat>Widescreen</PresentationFormat>
  <Paragraphs>40</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Calisto MT</vt:lpstr>
      <vt:lpstr>KG Learning to Trust</vt:lpstr>
      <vt:lpstr>KG Miss Kindergarten</vt:lpstr>
      <vt:lpstr>KG Second Chances Sketch</vt:lpstr>
      <vt:lpstr>Trebuchet MS</vt:lpstr>
      <vt:lpstr>Wingdings 2</vt:lpstr>
      <vt:lpstr>Slate</vt:lpstr>
      <vt:lpstr>The Tragedy of Macbeth</vt:lpstr>
      <vt:lpstr>Activator- Found Poetry Project</vt:lpstr>
      <vt:lpstr>Assignment</vt:lpstr>
      <vt:lpstr>Ideas</vt:lpstr>
      <vt:lpstr>Guidelines</vt:lpstr>
      <vt:lpstr>Suggestions </vt:lpstr>
      <vt:lpstr>Work Time…</vt:lpstr>
      <vt:lpstr>Activity 1- Close Reading of 3.3</vt:lpstr>
      <vt:lpstr>Vices and Virtues</vt:lpstr>
      <vt:lpstr>Vices..</vt:lpstr>
      <vt:lpstr>Virtues……</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Tragedy of</dc:title>
  <dc:creator>Nicole Kelley</dc:creator>
  <cp:lastModifiedBy>Nicole Kelley</cp:lastModifiedBy>
  <cp:revision>8</cp:revision>
  <dcterms:created xsi:type="dcterms:W3CDTF">2016-02-12T14:27:23Z</dcterms:created>
  <dcterms:modified xsi:type="dcterms:W3CDTF">2016-04-19T02:07:02Z</dcterms:modified>
</cp:coreProperties>
</file>