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89" r:id="rId3"/>
    <p:sldId id="290" r:id="rId4"/>
    <p:sldId id="292" r:id="rId5"/>
    <p:sldId id="291" r:id="rId6"/>
    <p:sldId id="258" r:id="rId7"/>
    <p:sldId id="293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85" r:id="rId17"/>
    <p:sldId id="297" r:id="rId18"/>
    <p:sldId id="294" r:id="rId19"/>
    <p:sldId id="298" r:id="rId20"/>
    <p:sldId id="295" r:id="rId21"/>
    <p:sldId id="296" r:id="rId22"/>
    <p:sldId id="300" r:id="rId23"/>
    <p:sldId id="301" r:id="rId24"/>
    <p:sldId id="286" r:id="rId25"/>
    <p:sldId id="259" r:id="rId26"/>
    <p:sldId id="260" r:id="rId27"/>
    <p:sldId id="276" r:id="rId28"/>
    <p:sldId id="261" r:id="rId29"/>
    <p:sldId id="270" r:id="rId30"/>
    <p:sldId id="262" r:id="rId31"/>
    <p:sldId id="277" r:id="rId32"/>
    <p:sldId id="274" r:id="rId33"/>
    <p:sldId id="278" r:id="rId34"/>
    <p:sldId id="288" r:id="rId35"/>
    <p:sldId id="279" r:id="rId36"/>
    <p:sldId id="272" r:id="rId37"/>
    <p:sldId id="275" r:id="rId38"/>
    <p:sldId id="281" r:id="rId39"/>
    <p:sldId id="280" r:id="rId40"/>
    <p:sldId id="282" r:id="rId41"/>
    <p:sldId id="273" r:id="rId42"/>
    <p:sldId id="283" r:id="rId43"/>
    <p:sldId id="299" r:id="rId44"/>
    <p:sldId id="257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B1017-9F7F-4BEA-85BF-0F28D2DDB828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244C6-1C01-40DA-B771-A429CF7B8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6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44C6-1C01-40DA-B771-A429CF7B8F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3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44C6-1C01-40DA-B771-A429CF7B8F4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1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71E6-53F9-4F79-8B1D-ABD16414C0EE}" type="datetimeFigureOut">
              <a:rPr lang="en-US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599D8-03B7-4757-BFB7-7FDB04DA2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9D787-8217-4043-93B7-0D80DC099EB7}" type="datetimeFigureOut">
              <a:rPr lang="en-US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DCA6-A7D0-4C34-940B-B1C0AB6B5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3329-97D7-443E-A620-C23EF221A4C3}" type="datetimeFigureOut">
              <a:rPr lang="en-US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930A-8E10-4082-81FF-6E2FF948B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82CE2-943B-48D2-B3F8-E6BA62B363D9}" type="datetimeFigureOut">
              <a:rPr lang="en-US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2EBA-D40D-4734-958D-E01D19889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E30FA-A3E7-4DD5-80FA-9ACC69C14A97}" type="datetimeFigureOut">
              <a:rPr lang="en-US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A4D6-7B3B-4DC3-8E9F-A139B54AB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1425-1D5B-4D7B-8BFB-90D5FCCA92A6}" type="datetimeFigureOut">
              <a:rPr lang="en-US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CD55-601E-44AF-97F7-99C38F3A4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C39DA-2631-4C07-BEC4-D469EFB57E4F}" type="datetimeFigureOut">
              <a:rPr lang="en-US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DE86-7E02-4158-B726-3B2F95B66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38E15-C48C-496A-96F5-50E0AEA2E1AB}" type="datetimeFigureOut">
              <a:rPr lang="en-US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A1520-5952-4411-A163-53D508C86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BDD5-9A18-4EFE-8A7B-BFB73E7920C5}" type="datetimeFigureOut">
              <a:rPr lang="en-US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CCD8-A2A1-440B-B64E-E8673DCC1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FAB6-B46E-48E2-B314-2DD7EA567115}" type="datetimeFigureOut">
              <a:rPr lang="en-US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C62E-932F-4FD4-BCC5-B0A79D958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CC14-2805-4594-BD32-1F908128CB01}" type="datetimeFigureOut">
              <a:rPr lang="en-US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931C6-2A75-4BE1-9AA9-3CF7A8636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4F2338-6E22-4A91-98B8-F86A12789FC8}" type="datetimeFigureOut">
              <a:rPr lang="en-US"/>
              <a:pPr>
                <a:defRPr/>
              </a:pPr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9C6F21-1EE6-4641-A71E-5CC248CA4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xO9rtVjoR4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Ahn2TUPL4w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Copyright© by Houghton Mifflin Company.  All rights reserved.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15A589D7-9A6A-4EBF-A8C7-C524EEF7BE68}" type="slidenum">
              <a:rPr lang="en-US"/>
              <a:pPr algn="ctr">
                <a:defRPr/>
              </a:pPr>
              <a:t>10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685800"/>
          </a:xfrm>
        </p:spPr>
        <p:txBody>
          <a:bodyPr/>
          <a:lstStyle/>
          <a:p>
            <a:r>
              <a:rPr lang="en-US" sz="2800" smtClean="0"/>
              <a:t>Polar water molecules interacting with positive and negative ions of a salt.</a:t>
            </a:r>
          </a:p>
        </p:txBody>
      </p:sp>
      <p:pic>
        <p:nvPicPr>
          <p:cNvPr id="16388" name="Picture 3" descr="C:\WINNT\Profiles\schlies\Desktop\Zumdahl final art\Zumfinart_ch15\Zumdahl15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10600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Copyright© by Houghton Mifflin Company.  All rights reserved.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496C0270-5427-4756-9878-2D38010012DF}" type="slidenum">
              <a:rPr lang="en-US"/>
              <a:pPr algn="ctr">
                <a:defRPr/>
              </a:pPr>
              <a:t>11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685800"/>
          </a:xfrm>
        </p:spPr>
        <p:txBody>
          <a:bodyPr/>
          <a:lstStyle/>
          <a:p>
            <a:r>
              <a:rPr lang="en-US" sz="3200" smtClean="0"/>
              <a:t>The ethanol molecule contains a polar O—H bond.</a:t>
            </a:r>
          </a:p>
        </p:txBody>
      </p:sp>
      <p:pic>
        <p:nvPicPr>
          <p:cNvPr id="17412" name="Picture 4" descr="C:\WINNT\Profiles\schlies.000\Desktop\split art\Zumdahl15_0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400800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Copyright© by Houghton Mifflin Company.  All rights reserved.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A6044F4C-2E48-4FCC-A9D9-A6E512DA75A6}" type="slidenum">
              <a:rPr lang="en-US"/>
              <a:pPr algn="ctr">
                <a:defRPr/>
              </a:pPr>
              <a:t>12</a:t>
            </a:fld>
            <a:endParaRPr lang="en-US"/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685800"/>
          </a:xfrm>
        </p:spPr>
        <p:txBody>
          <a:bodyPr rtlCol="0">
            <a:normAutofit fontScale="90000"/>
          </a:bodyPr>
          <a:lstStyle/>
          <a:p>
            <a:pPr marL="1077913" indent="-1077913" fontAlgn="auto">
              <a:spcAft>
                <a:spcPts val="0"/>
              </a:spcAft>
              <a:defRPr/>
            </a:pPr>
            <a:r>
              <a:rPr lang="en-US" sz="3100" dirty="0" smtClean="0"/>
              <a:t> The polar water molecule interacts strongly with the polar O—H bond in ethanol.</a:t>
            </a:r>
          </a:p>
        </p:txBody>
      </p:sp>
      <p:pic>
        <p:nvPicPr>
          <p:cNvPr id="18436" name="Picture 3" descr="C:\WINNT\Profiles\schlies.000\Desktop\split art\Zumdahl15_0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64008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Copyright© by Houghton Mifflin Company.  All rights reserved.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1D0A2572-0FA7-42B0-8AB2-1C5B45611F4C}" type="slidenum">
              <a:rPr lang="en-US"/>
              <a:pPr algn="ctr">
                <a:defRPr/>
              </a:pPr>
              <a:t>13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 of common table sugar.</a:t>
            </a:r>
          </a:p>
        </p:txBody>
      </p:sp>
      <p:pic>
        <p:nvPicPr>
          <p:cNvPr id="19460" name="Picture 3" descr="C:\WINNT\Profiles\schlies\Desktop\Zumdahl final art\Zumfinart_ch15\Zumdahl15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54200"/>
            <a:ext cx="86106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Copyright© by Houghton Mifflin Company.  All rights reserved.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EB82D54E-1A68-4CEA-A7F7-271DA8187E25}" type="slidenum">
              <a:rPr lang="en-US"/>
              <a:pPr algn="ctr">
                <a:defRPr/>
              </a:pPr>
              <a:t>14</a:t>
            </a:fld>
            <a:endParaRPr lang="en-US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molecule typical of those found in petroleum.</a:t>
            </a:r>
          </a:p>
        </p:txBody>
      </p:sp>
      <p:pic>
        <p:nvPicPr>
          <p:cNvPr id="20484" name="Picture 3" descr="C:\WINNT\Profiles\schlies\Desktop\Zumdahl final art\Zumfinart_ch15\Zumdahl15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429000"/>
            <a:ext cx="8686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Copyright© by Houghton Mifflin Company.  All rights reserved.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B184F4C8-4560-4BE8-A2DE-B5593C42D9AC}" type="slidenum">
              <a:rPr lang="en-US"/>
              <a:pPr algn="ctr">
                <a:defRPr/>
              </a:pPr>
              <a:t>15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696200" cy="533400"/>
          </a:xfrm>
        </p:spPr>
        <p:txBody>
          <a:bodyPr/>
          <a:lstStyle/>
          <a:p>
            <a:r>
              <a:rPr lang="en-US" sz="2800" smtClean="0"/>
              <a:t> An oil layer floating on water.</a:t>
            </a:r>
          </a:p>
        </p:txBody>
      </p:sp>
      <p:pic>
        <p:nvPicPr>
          <p:cNvPr id="21508" name="Picture 3" descr="C:\WINNT\Profiles\schlies\Desktop\Zumdahl final art\Zumfinart_ch15\Zumdahl15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64008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oogle.com/images?q=tbn:ANd9GcQaAE_NOiolz_ngJFVSrFk9ljeEUA-AIvjCSoXnIjxOxJLR4S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57201"/>
            <a:ext cx="4454512" cy="5562600"/>
          </a:xfrm>
          <a:prstGeom prst="rect">
            <a:avLst/>
          </a:prstGeom>
          <a:noFill/>
        </p:spPr>
      </p:pic>
      <p:pic>
        <p:nvPicPr>
          <p:cNvPr id="1028" name="Picture 4" descr="http://www.powerlabs.org/images/oxalat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828800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012books.lardbucket.org/books/principles-of-general-chemistry-v1.0/section_17/67558bdc4beb64e06b29db7b4c8d74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153025" cy="58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1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sol_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1433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lubility vs 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685800"/>
            <a:ext cx="8334375" cy="717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72755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u="sng" dirty="0" smtClean="0"/>
              <a:t>Homogeneous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– has uniform composition </a:t>
            </a:r>
            <a:br>
              <a:rPr lang="en-US" altLang="en-US" sz="2800" dirty="0"/>
            </a:br>
            <a:r>
              <a:rPr lang="en-US" altLang="en-US" sz="2800" dirty="0"/>
              <a:t>throughout sample.  EX: Saltwater, air, rum. 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5413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Homogeneous mixtures are also </a:t>
            </a:r>
            <a:br>
              <a:rPr lang="en-US" altLang="en-US" sz="2800"/>
            </a:br>
            <a:r>
              <a:rPr lang="en-US" altLang="en-US" sz="2800"/>
              <a:t>called </a:t>
            </a:r>
            <a:r>
              <a:rPr lang="en-US" altLang="en-US" sz="2800" u="sng"/>
              <a:t>solutions</a:t>
            </a:r>
            <a:r>
              <a:rPr lang="en-US" altLang="en-US" sz="2800"/>
              <a:t>. </a:t>
            </a:r>
          </a:p>
        </p:txBody>
      </p:sp>
      <p:pic>
        <p:nvPicPr>
          <p:cNvPr id="82952" name="Picture 8" descr="http://images.google.com/url?q=http://www.hamptonu.edu/academics/schools/science/chemistry/images/j0402696_000.jpg&amp;usg=AFQjCNEM0ptublDawb-drfDUeYyiUxZA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3459163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4" name="Picture 10" descr="http://www.aclens.com/accessoryphotos/goodsense_sa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0825"/>
            <a:ext cx="2389188" cy="533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7" name="Picture 13" descr="http://www.rum.cz/galery/eur/de/bader/img/de2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246438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Saturated, Unsaturated and Supersaturated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smtClean="0"/>
              <a:t>Unsaturated</a:t>
            </a:r>
            <a:r>
              <a:rPr lang="en-US" smtClean="0"/>
              <a:t> – solvent can still dissolve more solute at a given temperature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smtClean="0"/>
              <a:t>Saturated</a:t>
            </a:r>
            <a:r>
              <a:rPr lang="en-US" smtClean="0"/>
              <a:t> – solvent can not dissolve any more solute at a given temperature</a:t>
            </a:r>
            <a:endParaRPr lang="en-US" b="1" u="sng" smtClean="0"/>
          </a:p>
        </p:txBody>
      </p:sp>
    </p:spTree>
    <p:extLst>
      <p:ext uri="{BB962C8B-B14F-4D97-AF65-F5344CB8AC3E}">
        <p14:creationId xmlns:p14="http://schemas.microsoft.com/office/powerpoint/2010/main" val="23578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: saturated copper sulphate solution in a beake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0960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7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oogle.com/images?q=tbn:ANd9GcQaAE_NOiolz_ngJFVSrFk9ljeEUA-AIvjCSoXnIjxOxJLR4Sd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57201"/>
            <a:ext cx="4454512" cy="5562600"/>
          </a:xfrm>
          <a:prstGeom prst="rect">
            <a:avLst/>
          </a:prstGeom>
          <a:noFill/>
        </p:spPr>
      </p:pic>
      <p:pic>
        <p:nvPicPr>
          <p:cNvPr id="1028" name="Picture 4" descr="http://www.powerlabs.org/images/oxalat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828800"/>
            <a:ext cx="3048000" cy="228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90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86909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Supersaturated</a:t>
            </a:r>
            <a:r>
              <a:rPr lang="en-US" sz="2800" dirty="0" smtClean="0"/>
              <a:t> – When a solution has more </a:t>
            </a:r>
            <a:br>
              <a:rPr lang="en-US" sz="2800" dirty="0" smtClean="0"/>
            </a:br>
            <a:r>
              <a:rPr lang="en-US" sz="2800" dirty="0" smtClean="0"/>
              <a:t>dissolved solute than it can normally hold.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u="sng" dirty="0" smtClean="0"/>
              <a:t>You can only get a supersaturated solution by cooling</a:t>
            </a:r>
            <a:br>
              <a:rPr lang="en-US" sz="2800" u="sng" dirty="0" smtClean="0"/>
            </a:br>
            <a:r>
              <a:rPr lang="en-US" sz="2800" u="sng" dirty="0" smtClean="0"/>
              <a:t>a saturated solution. </a:t>
            </a:r>
            <a:endParaRPr lang="en-US" sz="2800" u="sng" dirty="0"/>
          </a:p>
        </p:txBody>
      </p:sp>
      <p:sp>
        <p:nvSpPr>
          <p:cNvPr id="3" name="Rectangle 2"/>
          <p:cNvSpPr/>
          <p:nvPr/>
        </p:nvSpPr>
        <p:spPr>
          <a:xfrm>
            <a:off x="1295400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https://www.youtube.com/watch?v=mxO9rtVjoR4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31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webassign.net/blb8/13-1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14400"/>
            <a:ext cx="5257800" cy="4606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55"/>
          <p:cNvGrpSpPr>
            <a:grpSpLocks/>
          </p:cNvGrpSpPr>
          <p:nvPr/>
        </p:nvGrpSpPr>
        <p:grpSpPr bwMode="auto">
          <a:xfrm>
            <a:off x="838200" y="1981200"/>
            <a:ext cx="7848600" cy="4495800"/>
            <a:chOff x="528" y="1248"/>
            <a:chExt cx="4944" cy="2832"/>
          </a:xfrm>
        </p:grpSpPr>
        <p:sp>
          <p:nvSpPr>
            <p:cNvPr id="23581" name="Rectangle 218"/>
            <p:cNvSpPr>
              <a:spLocks noChangeArrowheads="1"/>
            </p:cNvSpPr>
            <p:nvPr/>
          </p:nvSpPr>
          <p:spPr bwMode="auto">
            <a:xfrm>
              <a:off x="528" y="1248"/>
              <a:ext cx="4944" cy="283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82" name="Line 219"/>
            <p:cNvSpPr>
              <a:spLocks noChangeShapeType="1"/>
            </p:cNvSpPr>
            <p:nvPr/>
          </p:nvSpPr>
          <p:spPr bwMode="auto">
            <a:xfrm>
              <a:off x="528" y="2208"/>
              <a:ext cx="494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220"/>
            <p:cNvSpPr>
              <a:spLocks noChangeShapeType="1"/>
            </p:cNvSpPr>
            <p:nvPr/>
          </p:nvSpPr>
          <p:spPr bwMode="auto">
            <a:xfrm>
              <a:off x="528" y="2784"/>
              <a:ext cx="494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Line 221"/>
            <p:cNvSpPr>
              <a:spLocks noChangeShapeType="1"/>
            </p:cNvSpPr>
            <p:nvPr/>
          </p:nvSpPr>
          <p:spPr bwMode="auto">
            <a:xfrm>
              <a:off x="528" y="3408"/>
              <a:ext cx="494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Line 222"/>
            <p:cNvSpPr>
              <a:spLocks noChangeShapeType="1"/>
            </p:cNvSpPr>
            <p:nvPr/>
          </p:nvSpPr>
          <p:spPr bwMode="auto">
            <a:xfrm>
              <a:off x="2400" y="1248"/>
              <a:ext cx="0" cy="28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Line 224"/>
            <p:cNvSpPr>
              <a:spLocks noChangeShapeType="1"/>
            </p:cNvSpPr>
            <p:nvPr/>
          </p:nvSpPr>
          <p:spPr bwMode="auto">
            <a:xfrm>
              <a:off x="3312" y="1248"/>
              <a:ext cx="0" cy="28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Line 225"/>
            <p:cNvSpPr>
              <a:spLocks noChangeShapeType="1"/>
            </p:cNvSpPr>
            <p:nvPr/>
          </p:nvSpPr>
          <p:spPr bwMode="auto">
            <a:xfrm>
              <a:off x="528" y="3120"/>
              <a:ext cx="494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Line 226"/>
            <p:cNvSpPr>
              <a:spLocks noChangeShapeType="1"/>
            </p:cNvSpPr>
            <p:nvPr/>
          </p:nvSpPr>
          <p:spPr bwMode="auto">
            <a:xfrm>
              <a:off x="528" y="2496"/>
              <a:ext cx="494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Line 227"/>
            <p:cNvSpPr>
              <a:spLocks noChangeShapeType="1"/>
            </p:cNvSpPr>
            <p:nvPr/>
          </p:nvSpPr>
          <p:spPr bwMode="auto">
            <a:xfrm>
              <a:off x="528" y="1872"/>
              <a:ext cx="494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Line 234"/>
            <p:cNvSpPr>
              <a:spLocks noChangeShapeType="1"/>
            </p:cNvSpPr>
            <p:nvPr/>
          </p:nvSpPr>
          <p:spPr bwMode="auto">
            <a:xfrm>
              <a:off x="528" y="3696"/>
              <a:ext cx="494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553200" cy="762000"/>
          </a:xfrm>
        </p:spPr>
        <p:txBody>
          <a:bodyPr lIns="90487" tIns="44450" rIns="90487" bIns="44450"/>
          <a:lstStyle/>
          <a:p>
            <a:pPr algn="l"/>
            <a:r>
              <a:rPr lang="en-US" b="1" i="1" smtClean="0">
                <a:solidFill>
                  <a:schemeClr val="folHlink"/>
                </a:solidFill>
              </a:rPr>
              <a:t>Concentration of Solutions</a:t>
            </a:r>
            <a:endParaRPr lang="en-US" smtClean="0"/>
          </a:p>
        </p:txBody>
      </p:sp>
      <p:sp>
        <p:nvSpPr>
          <p:cNvPr id="23555" name="Text Box 229"/>
          <p:cNvSpPr txBox="1">
            <a:spLocks noChangeArrowheads="1"/>
          </p:cNvSpPr>
          <p:nvPr/>
        </p:nvSpPr>
        <p:spPr bwMode="auto">
          <a:xfrm>
            <a:off x="2209800" y="2362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2"/>
                </a:solidFill>
                <a:latin typeface="Times New Roman" pitchFamily="18" charset="0"/>
              </a:rPr>
              <a:t>Units</a:t>
            </a:r>
          </a:p>
        </p:txBody>
      </p:sp>
      <p:sp>
        <p:nvSpPr>
          <p:cNvPr id="23556" name="Text Box 239"/>
          <p:cNvSpPr txBox="1">
            <a:spLocks noChangeArrowheads="1"/>
          </p:cNvSpPr>
          <p:nvPr/>
        </p:nvSpPr>
        <p:spPr bwMode="auto">
          <a:xfrm>
            <a:off x="3886200" y="2362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2"/>
                </a:solidFill>
                <a:latin typeface="Times New Roman" pitchFamily="18" charset="0"/>
              </a:rPr>
              <a:t>Symbol</a:t>
            </a:r>
          </a:p>
        </p:txBody>
      </p:sp>
      <p:sp>
        <p:nvSpPr>
          <p:cNvPr id="23557" name="Text Box 247"/>
          <p:cNvSpPr txBox="1">
            <a:spLocks noChangeArrowheads="1"/>
          </p:cNvSpPr>
          <p:nvPr/>
        </p:nvSpPr>
        <p:spPr bwMode="auto">
          <a:xfrm>
            <a:off x="5638800" y="2286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2"/>
                </a:solidFill>
                <a:latin typeface="Times New Roman" pitchFamily="18" charset="0"/>
              </a:rPr>
              <a:t>Definition</a:t>
            </a:r>
          </a:p>
        </p:txBody>
      </p:sp>
      <p:grpSp>
        <p:nvGrpSpPr>
          <p:cNvPr id="23558" name="Group 261"/>
          <p:cNvGrpSpPr>
            <a:grpSpLocks/>
          </p:cNvGrpSpPr>
          <p:nvPr/>
        </p:nvGrpSpPr>
        <p:grpSpPr bwMode="auto">
          <a:xfrm>
            <a:off x="914400" y="3048000"/>
            <a:ext cx="7391400" cy="2362200"/>
            <a:chOff x="576" y="1920"/>
            <a:chExt cx="4656" cy="1488"/>
          </a:xfrm>
        </p:grpSpPr>
        <p:sp>
          <p:nvSpPr>
            <p:cNvPr id="23566" name="Text Box 230"/>
            <p:cNvSpPr txBox="1">
              <a:spLocks noChangeArrowheads="1"/>
            </p:cNvSpPr>
            <p:nvPr/>
          </p:nvSpPr>
          <p:spPr bwMode="auto">
            <a:xfrm>
              <a:off x="672" y="1920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Mass percent</a:t>
              </a:r>
            </a:p>
          </p:txBody>
        </p:sp>
        <p:sp>
          <p:nvSpPr>
            <p:cNvPr id="23567" name="Text Box 231"/>
            <p:cNvSpPr txBox="1">
              <a:spLocks noChangeArrowheads="1"/>
            </p:cNvSpPr>
            <p:nvPr/>
          </p:nvSpPr>
          <p:spPr bwMode="auto">
            <a:xfrm>
              <a:off x="576" y="2832"/>
              <a:ext cx="14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Parts per million</a:t>
              </a:r>
            </a:p>
          </p:txBody>
        </p:sp>
        <p:sp>
          <p:nvSpPr>
            <p:cNvPr id="23568" name="Text Box 233"/>
            <p:cNvSpPr txBox="1">
              <a:spLocks noChangeArrowheads="1"/>
            </p:cNvSpPr>
            <p:nvPr/>
          </p:nvSpPr>
          <p:spPr bwMode="auto">
            <a:xfrm>
              <a:off x="576" y="2496"/>
              <a:ext cx="19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Mass/volume percent</a:t>
              </a:r>
            </a:p>
          </p:txBody>
        </p:sp>
        <p:sp>
          <p:nvSpPr>
            <p:cNvPr id="23569" name="Text Box 236"/>
            <p:cNvSpPr txBox="1">
              <a:spLocks noChangeArrowheads="1"/>
            </p:cNvSpPr>
            <p:nvPr/>
          </p:nvSpPr>
          <p:spPr bwMode="auto">
            <a:xfrm>
              <a:off x="624" y="2208"/>
              <a:ext cx="14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Volume percent</a:t>
              </a:r>
            </a:p>
          </p:txBody>
        </p:sp>
        <p:sp>
          <p:nvSpPr>
            <p:cNvPr id="23570" name="Text Box 240"/>
            <p:cNvSpPr txBox="1">
              <a:spLocks noChangeArrowheads="1"/>
            </p:cNvSpPr>
            <p:nvPr/>
          </p:nvSpPr>
          <p:spPr bwMode="auto">
            <a:xfrm>
              <a:off x="2496" y="192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% m/m</a:t>
              </a:r>
            </a:p>
          </p:txBody>
        </p:sp>
        <p:sp>
          <p:nvSpPr>
            <p:cNvPr id="23571" name="Text Box 241"/>
            <p:cNvSpPr txBox="1">
              <a:spLocks noChangeArrowheads="1"/>
            </p:cNvSpPr>
            <p:nvPr/>
          </p:nvSpPr>
          <p:spPr bwMode="auto">
            <a:xfrm>
              <a:off x="2496" y="220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% v/v</a:t>
              </a:r>
            </a:p>
          </p:txBody>
        </p:sp>
        <p:sp>
          <p:nvSpPr>
            <p:cNvPr id="23572" name="Text Box 242"/>
            <p:cNvSpPr txBox="1">
              <a:spLocks noChangeArrowheads="1"/>
            </p:cNvSpPr>
            <p:nvPr/>
          </p:nvSpPr>
          <p:spPr bwMode="auto">
            <a:xfrm>
              <a:off x="2544" y="2496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% m/v</a:t>
              </a:r>
            </a:p>
          </p:txBody>
        </p:sp>
        <p:sp>
          <p:nvSpPr>
            <p:cNvPr id="23573" name="Text Box 243"/>
            <p:cNvSpPr txBox="1">
              <a:spLocks noChangeArrowheads="1"/>
            </p:cNvSpPr>
            <p:nvPr/>
          </p:nvSpPr>
          <p:spPr bwMode="auto">
            <a:xfrm>
              <a:off x="2544" y="2832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ppm</a:t>
              </a:r>
            </a:p>
          </p:txBody>
        </p:sp>
        <p:sp>
          <p:nvSpPr>
            <p:cNvPr id="23574" name="Text Box 248"/>
            <p:cNvSpPr txBox="1">
              <a:spLocks noChangeArrowheads="1"/>
            </p:cNvSpPr>
            <p:nvPr/>
          </p:nvSpPr>
          <p:spPr bwMode="auto">
            <a:xfrm>
              <a:off x="3408" y="1920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(m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solute</a:t>
              </a:r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/m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solution </a:t>
              </a:r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x100</a:t>
              </a:r>
            </a:p>
          </p:txBody>
        </p:sp>
        <p:sp>
          <p:nvSpPr>
            <p:cNvPr id="23575" name="Text Box 249"/>
            <p:cNvSpPr txBox="1">
              <a:spLocks noChangeArrowheads="1"/>
            </p:cNvSpPr>
            <p:nvPr/>
          </p:nvSpPr>
          <p:spPr bwMode="auto">
            <a:xfrm>
              <a:off x="3360" y="2208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(v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solute</a:t>
              </a:r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/v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solution </a:t>
              </a:r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x100</a:t>
              </a:r>
            </a:p>
          </p:txBody>
        </p:sp>
        <p:sp>
          <p:nvSpPr>
            <p:cNvPr id="23576" name="Text Box 250"/>
            <p:cNvSpPr txBox="1">
              <a:spLocks noChangeArrowheads="1"/>
            </p:cNvSpPr>
            <p:nvPr/>
          </p:nvSpPr>
          <p:spPr bwMode="auto">
            <a:xfrm>
              <a:off x="3408" y="2496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(m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solute</a:t>
              </a:r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/v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solution </a:t>
              </a:r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)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x100</a:t>
              </a:r>
            </a:p>
          </p:txBody>
        </p:sp>
        <p:sp>
          <p:nvSpPr>
            <p:cNvPr id="23577" name="Text Box 251"/>
            <p:cNvSpPr txBox="1">
              <a:spLocks noChangeArrowheads="1"/>
            </p:cNvSpPr>
            <p:nvPr/>
          </p:nvSpPr>
          <p:spPr bwMode="auto">
            <a:xfrm>
              <a:off x="3360" y="2832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mg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solute</a:t>
              </a:r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/L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solution  </a:t>
              </a:r>
              <a:endParaRPr lang="en-US" b="1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3578" name="Text Box 232"/>
            <p:cNvSpPr txBox="1">
              <a:spLocks noChangeArrowheads="1"/>
            </p:cNvSpPr>
            <p:nvPr/>
          </p:nvSpPr>
          <p:spPr bwMode="auto">
            <a:xfrm>
              <a:off x="576" y="3120"/>
              <a:ext cx="14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Parts per billion</a:t>
              </a:r>
            </a:p>
          </p:txBody>
        </p:sp>
        <p:sp>
          <p:nvSpPr>
            <p:cNvPr id="23579" name="Text Box 244"/>
            <p:cNvSpPr txBox="1">
              <a:spLocks noChangeArrowheads="1"/>
            </p:cNvSpPr>
            <p:nvPr/>
          </p:nvSpPr>
          <p:spPr bwMode="auto">
            <a:xfrm>
              <a:off x="2544" y="312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ppb</a:t>
              </a:r>
            </a:p>
          </p:txBody>
        </p:sp>
        <p:sp>
          <p:nvSpPr>
            <p:cNvPr id="23580" name="Text Box 252"/>
            <p:cNvSpPr txBox="1">
              <a:spLocks noChangeArrowheads="1"/>
            </p:cNvSpPr>
            <p:nvPr/>
          </p:nvSpPr>
          <p:spPr bwMode="auto">
            <a:xfrm>
              <a:off x="3360" y="3120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µg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solute</a:t>
              </a:r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/L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solution  </a:t>
              </a:r>
              <a:endParaRPr lang="en-US" b="1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559" name="Group 260"/>
          <p:cNvGrpSpPr>
            <a:grpSpLocks/>
          </p:cNvGrpSpPr>
          <p:nvPr/>
        </p:nvGrpSpPr>
        <p:grpSpPr bwMode="auto">
          <a:xfrm>
            <a:off x="1066800" y="5410200"/>
            <a:ext cx="7162800" cy="990600"/>
            <a:chOff x="672" y="3408"/>
            <a:chExt cx="4512" cy="624"/>
          </a:xfrm>
        </p:grpSpPr>
        <p:sp>
          <p:nvSpPr>
            <p:cNvPr id="23560" name="Text Box 237"/>
            <p:cNvSpPr txBox="1">
              <a:spLocks noChangeArrowheads="1"/>
            </p:cNvSpPr>
            <p:nvPr/>
          </p:nvSpPr>
          <p:spPr bwMode="auto">
            <a:xfrm>
              <a:off x="672" y="3408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Molarity</a:t>
              </a:r>
            </a:p>
          </p:txBody>
        </p:sp>
        <p:sp>
          <p:nvSpPr>
            <p:cNvPr id="23561" name="Text Box 238"/>
            <p:cNvSpPr txBox="1">
              <a:spLocks noChangeArrowheads="1"/>
            </p:cNvSpPr>
            <p:nvPr/>
          </p:nvSpPr>
          <p:spPr bwMode="auto">
            <a:xfrm>
              <a:off x="672" y="3696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Molality</a:t>
              </a:r>
            </a:p>
          </p:txBody>
        </p:sp>
        <p:sp>
          <p:nvSpPr>
            <p:cNvPr id="23562" name="Text Box 245"/>
            <p:cNvSpPr txBox="1">
              <a:spLocks noChangeArrowheads="1"/>
            </p:cNvSpPr>
            <p:nvPr/>
          </p:nvSpPr>
          <p:spPr bwMode="auto">
            <a:xfrm>
              <a:off x="2544" y="340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23563" name="Text Box 246"/>
            <p:cNvSpPr txBox="1">
              <a:spLocks noChangeArrowheads="1"/>
            </p:cNvSpPr>
            <p:nvPr/>
          </p:nvSpPr>
          <p:spPr bwMode="auto">
            <a:xfrm>
              <a:off x="2592" y="374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23564" name="Text Box 253"/>
            <p:cNvSpPr txBox="1">
              <a:spLocks noChangeArrowheads="1"/>
            </p:cNvSpPr>
            <p:nvPr/>
          </p:nvSpPr>
          <p:spPr bwMode="auto">
            <a:xfrm>
              <a:off x="3360" y="3408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mol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solute</a:t>
              </a:r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/L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solution  </a:t>
              </a:r>
              <a:endParaRPr lang="en-US" b="1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3565" name="Text Box 254"/>
            <p:cNvSpPr txBox="1">
              <a:spLocks noChangeArrowheads="1"/>
            </p:cNvSpPr>
            <p:nvPr/>
          </p:nvSpPr>
          <p:spPr bwMode="auto">
            <a:xfrm>
              <a:off x="3360" y="3696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mol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solute</a:t>
              </a:r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/kg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solvent  </a:t>
              </a:r>
              <a:endParaRPr lang="en-US" b="1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4"/>
          <p:cNvSpPr>
            <a:spLocks noGrp="1" noChangeArrowheads="1"/>
          </p:cNvSpPr>
          <p:nvPr>
            <p:ph type="title"/>
          </p:nvPr>
        </p:nvSpPr>
        <p:spPr>
          <a:xfrm>
            <a:off x="3200400" y="381000"/>
            <a:ext cx="2362200" cy="838200"/>
          </a:xfrm>
        </p:spPr>
        <p:txBody>
          <a:bodyPr lIns="90487" tIns="44450" rIns="90487" bIns="44450"/>
          <a:lstStyle/>
          <a:p>
            <a:pPr algn="l"/>
            <a:r>
              <a:rPr lang="en-US" b="1" i="1" dirty="0" err="1" smtClean="0">
                <a:solidFill>
                  <a:schemeClr val="folHlink"/>
                </a:solidFill>
              </a:rPr>
              <a:t>Molarity</a:t>
            </a:r>
            <a:endParaRPr lang="en-US" dirty="0" smtClean="0"/>
          </a:p>
        </p:txBody>
      </p:sp>
      <p:grpSp>
        <p:nvGrpSpPr>
          <p:cNvPr id="24579" name="Group 74"/>
          <p:cNvGrpSpPr>
            <a:grpSpLocks/>
          </p:cNvGrpSpPr>
          <p:nvPr/>
        </p:nvGrpSpPr>
        <p:grpSpPr bwMode="auto">
          <a:xfrm>
            <a:off x="3487738" y="1539875"/>
            <a:ext cx="2611437" cy="762000"/>
            <a:chOff x="1534" y="960"/>
            <a:chExt cx="1791" cy="480"/>
          </a:xfrm>
        </p:grpSpPr>
        <p:sp>
          <p:nvSpPr>
            <p:cNvPr id="24600" name="Rectangle 50"/>
            <p:cNvSpPr>
              <a:spLocks noChangeArrowheads="1"/>
            </p:cNvSpPr>
            <p:nvPr/>
          </p:nvSpPr>
          <p:spPr bwMode="auto">
            <a:xfrm>
              <a:off x="1534" y="960"/>
              <a:ext cx="1791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/>
            <a:lstStyle/>
            <a:p>
              <a:pPr algn="ctr">
                <a:lnSpc>
                  <a:spcPts val="2500"/>
                </a:lnSpc>
                <a:spcBef>
                  <a:spcPct val="20000"/>
                </a:spcBef>
              </a:pPr>
              <a:r>
                <a:rPr lang="en-US" sz="2500" dirty="0">
                  <a:latin typeface="Times New Roman" pitchFamily="18" charset="0"/>
                </a:rPr>
                <a:t>moles solute</a:t>
              </a:r>
            </a:p>
            <a:p>
              <a:pPr algn="ctr">
                <a:lnSpc>
                  <a:spcPts val="2500"/>
                </a:lnSpc>
                <a:spcBef>
                  <a:spcPct val="20000"/>
                </a:spcBef>
              </a:pPr>
              <a:r>
                <a:rPr lang="en-US" sz="2500" dirty="0">
                  <a:latin typeface="Times New Roman" pitchFamily="18" charset="0"/>
                </a:rPr>
                <a:t>Liter solution</a:t>
              </a:r>
            </a:p>
          </p:txBody>
        </p:sp>
        <p:sp>
          <p:nvSpPr>
            <p:cNvPr id="24601" name="Line 51"/>
            <p:cNvSpPr>
              <a:spLocks noChangeShapeType="1"/>
            </p:cNvSpPr>
            <p:nvPr/>
          </p:nvSpPr>
          <p:spPr bwMode="auto">
            <a:xfrm>
              <a:off x="1824" y="1200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0" name="Group 55"/>
          <p:cNvGrpSpPr>
            <a:grpSpLocks/>
          </p:cNvGrpSpPr>
          <p:nvPr/>
        </p:nvGrpSpPr>
        <p:grpSpPr bwMode="auto">
          <a:xfrm>
            <a:off x="5849938" y="1558925"/>
            <a:ext cx="1752600" cy="685800"/>
            <a:chOff x="1294" y="1920"/>
            <a:chExt cx="1791" cy="480"/>
          </a:xfrm>
        </p:grpSpPr>
        <p:sp>
          <p:nvSpPr>
            <p:cNvPr id="24598" name="Rectangle 53"/>
            <p:cNvSpPr>
              <a:spLocks noChangeArrowheads="1"/>
            </p:cNvSpPr>
            <p:nvPr/>
          </p:nvSpPr>
          <p:spPr bwMode="auto">
            <a:xfrm>
              <a:off x="1294" y="1920"/>
              <a:ext cx="1791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/>
            <a:lstStyle/>
            <a:p>
              <a:pPr algn="ctr">
                <a:lnSpc>
                  <a:spcPts val="2500"/>
                </a:lnSpc>
                <a:spcBef>
                  <a:spcPct val="20000"/>
                </a:spcBef>
              </a:pPr>
              <a:r>
                <a:rPr lang="en-US" sz="2500">
                  <a:latin typeface="Times New Roman" pitchFamily="18" charset="0"/>
                </a:rPr>
                <a:t>mol </a:t>
              </a:r>
            </a:p>
            <a:p>
              <a:pPr algn="ctr">
                <a:lnSpc>
                  <a:spcPts val="2500"/>
                </a:lnSpc>
                <a:spcBef>
                  <a:spcPct val="20000"/>
                </a:spcBef>
              </a:pPr>
              <a:r>
                <a:rPr lang="en-US" sz="2500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24599" name="Line 54"/>
            <p:cNvSpPr>
              <a:spLocks noChangeShapeType="1"/>
            </p:cNvSpPr>
            <p:nvPr/>
          </p:nvSpPr>
          <p:spPr bwMode="auto">
            <a:xfrm flipV="1">
              <a:off x="1632" y="2160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1" name="Rectangle 56"/>
          <p:cNvSpPr>
            <a:spLocks noChangeArrowheads="1"/>
          </p:cNvSpPr>
          <p:nvPr/>
        </p:nvSpPr>
        <p:spPr bwMode="auto">
          <a:xfrm>
            <a:off x="5715000" y="1676400"/>
            <a:ext cx="363538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>
                <a:latin typeface="Times New Roman" pitchFamily="18" charset="0"/>
              </a:rPr>
              <a:t>=</a:t>
            </a:r>
          </a:p>
        </p:txBody>
      </p:sp>
      <p:sp>
        <p:nvSpPr>
          <p:cNvPr id="24582" name="Rectangle 57"/>
          <p:cNvSpPr>
            <a:spLocks noChangeArrowheads="1"/>
          </p:cNvSpPr>
          <p:nvPr/>
        </p:nvSpPr>
        <p:spPr bwMode="auto">
          <a:xfrm>
            <a:off x="609600" y="2743200"/>
            <a:ext cx="7239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r>
              <a:rPr lang="en-US" sz="2800" b="1" i="1" dirty="0">
                <a:solidFill>
                  <a:schemeClr val="folHlink"/>
                </a:solidFill>
                <a:latin typeface="Times New Roman" pitchFamily="18" charset="0"/>
              </a:rPr>
              <a:t>What volume of a 0.035 M AgNO</a:t>
            </a:r>
            <a:r>
              <a:rPr lang="en-US" sz="2800" b="1" i="1" baseline="-25000" dirty="0">
                <a:solidFill>
                  <a:schemeClr val="folHlink"/>
                </a:solidFill>
                <a:latin typeface="Times New Roman" pitchFamily="18" charset="0"/>
              </a:rPr>
              <a:t>3</a:t>
            </a:r>
            <a:r>
              <a:rPr lang="en-US" sz="2800" b="1" i="1" dirty="0">
                <a:solidFill>
                  <a:schemeClr val="folHlink"/>
                </a:solidFill>
                <a:latin typeface="Times New Roman" pitchFamily="18" charset="0"/>
              </a:rPr>
              <a:t> solution can be made from 5.0 g AgNO</a:t>
            </a:r>
            <a:r>
              <a:rPr lang="en-US" sz="2800" b="1" i="1" baseline="-25000" dirty="0">
                <a:solidFill>
                  <a:schemeClr val="folHlink"/>
                </a:solidFill>
                <a:latin typeface="Times New Roman" pitchFamily="18" charset="0"/>
              </a:rPr>
              <a:t>3 </a:t>
            </a:r>
            <a:r>
              <a:rPr lang="en-US" sz="2800" b="1" i="1" dirty="0">
                <a:solidFill>
                  <a:schemeClr val="folHlink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4583" name="Text Box 59"/>
          <p:cNvSpPr txBox="1">
            <a:spLocks noChangeArrowheads="1"/>
          </p:cNvSpPr>
          <p:nvPr/>
        </p:nvSpPr>
        <p:spPr bwMode="auto">
          <a:xfrm>
            <a:off x="304800" y="4419600"/>
            <a:ext cx="17684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Times New Roman" pitchFamily="18" charset="0"/>
              </a:rPr>
              <a:t>5.0 g AgNO</a:t>
            </a:r>
            <a:r>
              <a:rPr lang="en-US" b="1" i="1" baseline="-25000" dirty="0">
                <a:latin typeface="Times New Roman" pitchFamily="18" charset="0"/>
              </a:rPr>
              <a:t>3</a:t>
            </a:r>
            <a:endParaRPr lang="en-US" sz="1400" b="1" i="1" dirty="0">
              <a:solidFill>
                <a:schemeClr val="folHlink"/>
              </a:solidFill>
              <a:latin typeface="Times"/>
            </a:endParaRPr>
          </a:p>
        </p:txBody>
      </p:sp>
      <p:sp>
        <p:nvSpPr>
          <p:cNvPr id="24584" name="Text Box 60"/>
          <p:cNvSpPr txBox="1">
            <a:spLocks noChangeArrowheads="1"/>
          </p:cNvSpPr>
          <p:nvPr/>
        </p:nvSpPr>
        <p:spPr bwMode="auto">
          <a:xfrm>
            <a:off x="2057400" y="4495800"/>
            <a:ext cx="412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x </a:t>
            </a:r>
            <a:endParaRPr lang="en-US" sz="1400" b="1" i="1">
              <a:solidFill>
                <a:schemeClr val="folHlink"/>
              </a:solidFill>
              <a:latin typeface="Times"/>
            </a:endParaRPr>
          </a:p>
        </p:txBody>
      </p:sp>
      <p:grpSp>
        <p:nvGrpSpPr>
          <p:cNvPr id="24585" name="Group 71"/>
          <p:cNvGrpSpPr>
            <a:grpSpLocks/>
          </p:cNvGrpSpPr>
          <p:nvPr/>
        </p:nvGrpSpPr>
        <p:grpSpPr bwMode="auto">
          <a:xfrm>
            <a:off x="4648200" y="4267200"/>
            <a:ext cx="2528888" cy="990600"/>
            <a:chOff x="2928" y="2688"/>
            <a:chExt cx="1593" cy="624"/>
          </a:xfrm>
        </p:grpSpPr>
        <p:sp>
          <p:nvSpPr>
            <p:cNvPr id="24595" name="Line 61"/>
            <p:cNvSpPr>
              <a:spLocks noChangeShapeType="1"/>
            </p:cNvSpPr>
            <p:nvPr/>
          </p:nvSpPr>
          <p:spPr bwMode="auto">
            <a:xfrm>
              <a:off x="2928" y="2976"/>
              <a:ext cx="158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Text Box 62"/>
            <p:cNvSpPr txBox="1">
              <a:spLocks noChangeArrowheads="1"/>
            </p:cNvSpPr>
            <p:nvPr/>
          </p:nvSpPr>
          <p:spPr bwMode="auto">
            <a:xfrm>
              <a:off x="2928" y="3024"/>
              <a:ext cx="159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latin typeface="Times New Roman" pitchFamily="18" charset="0"/>
                </a:rPr>
                <a:t>0.035 mole AgNO</a:t>
              </a:r>
              <a:r>
                <a:rPr lang="en-US" b="1" i="1" baseline="-25000" dirty="0">
                  <a:latin typeface="Times New Roman" pitchFamily="18" charset="0"/>
                </a:rPr>
                <a:t>3</a:t>
              </a:r>
              <a:endParaRPr lang="en-US" sz="1400" b="1" i="1" dirty="0">
                <a:solidFill>
                  <a:schemeClr val="folHlink"/>
                </a:solidFill>
                <a:latin typeface="Times"/>
              </a:endParaRPr>
            </a:p>
          </p:txBody>
        </p:sp>
        <p:sp>
          <p:nvSpPr>
            <p:cNvPr id="24597" name="Text Box 63"/>
            <p:cNvSpPr txBox="1">
              <a:spLocks noChangeArrowheads="1"/>
            </p:cNvSpPr>
            <p:nvPr/>
          </p:nvSpPr>
          <p:spPr bwMode="auto">
            <a:xfrm>
              <a:off x="3264" y="2688"/>
              <a:ext cx="28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Times New Roman" pitchFamily="18" charset="0"/>
                </a:rPr>
                <a:t>L </a:t>
              </a:r>
              <a:endParaRPr lang="en-US" sz="1400" b="1" i="1">
                <a:solidFill>
                  <a:schemeClr val="folHlink"/>
                </a:solidFill>
                <a:latin typeface="Times"/>
              </a:endParaRPr>
            </a:p>
          </p:txBody>
        </p:sp>
      </p:grpSp>
      <p:grpSp>
        <p:nvGrpSpPr>
          <p:cNvPr id="24586" name="Group 70"/>
          <p:cNvGrpSpPr>
            <a:grpSpLocks/>
          </p:cNvGrpSpPr>
          <p:nvPr/>
        </p:nvGrpSpPr>
        <p:grpSpPr bwMode="auto">
          <a:xfrm>
            <a:off x="2286000" y="4267200"/>
            <a:ext cx="1995488" cy="971550"/>
            <a:chOff x="1440" y="2688"/>
            <a:chExt cx="1257" cy="612"/>
          </a:xfrm>
        </p:grpSpPr>
        <p:sp>
          <p:nvSpPr>
            <p:cNvPr id="24592" name="Line 64"/>
            <p:cNvSpPr>
              <a:spLocks noChangeShapeType="1"/>
            </p:cNvSpPr>
            <p:nvPr/>
          </p:nvSpPr>
          <p:spPr bwMode="auto">
            <a:xfrm>
              <a:off x="1536" y="2976"/>
              <a:ext cx="110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Rectangle 65"/>
            <p:cNvSpPr>
              <a:spLocks noChangeArrowheads="1"/>
            </p:cNvSpPr>
            <p:nvPr/>
          </p:nvSpPr>
          <p:spPr bwMode="auto">
            <a:xfrm>
              <a:off x="1584" y="3012"/>
              <a:ext cx="74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Times New Roman" pitchFamily="18" charset="0"/>
                </a:rPr>
                <a:t>169.91g</a:t>
              </a:r>
              <a:endParaRPr lang="en-US">
                <a:latin typeface="Times"/>
              </a:endParaRPr>
            </a:p>
          </p:txBody>
        </p:sp>
        <p:sp>
          <p:nvSpPr>
            <p:cNvPr id="24594" name="Text Box 66"/>
            <p:cNvSpPr txBox="1">
              <a:spLocks noChangeArrowheads="1"/>
            </p:cNvSpPr>
            <p:nvPr/>
          </p:nvSpPr>
          <p:spPr bwMode="auto">
            <a:xfrm>
              <a:off x="1440" y="2688"/>
              <a:ext cx="125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>
                  <a:latin typeface="Times New Roman" pitchFamily="18" charset="0"/>
                </a:rPr>
                <a:t>1 mole AgNO</a:t>
              </a:r>
              <a:r>
                <a:rPr lang="en-US" b="1" i="1" baseline="-25000">
                  <a:latin typeface="Times New Roman" pitchFamily="18" charset="0"/>
                </a:rPr>
                <a:t>3</a:t>
              </a:r>
              <a:endParaRPr lang="en-US" sz="1400" b="1" i="1">
                <a:solidFill>
                  <a:schemeClr val="folHlink"/>
                </a:solidFill>
                <a:latin typeface="Times"/>
              </a:endParaRPr>
            </a:p>
          </p:txBody>
        </p:sp>
      </p:grpSp>
      <p:sp>
        <p:nvSpPr>
          <p:cNvPr id="24587" name="Text Box 67"/>
          <p:cNvSpPr txBox="1">
            <a:spLocks noChangeArrowheads="1"/>
          </p:cNvSpPr>
          <p:nvPr/>
        </p:nvSpPr>
        <p:spPr bwMode="auto">
          <a:xfrm>
            <a:off x="4267200" y="4419600"/>
            <a:ext cx="4127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x </a:t>
            </a:r>
            <a:endParaRPr lang="en-US" sz="1400" b="1" i="1">
              <a:solidFill>
                <a:schemeClr val="folHlink"/>
              </a:solidFill>
              <a:latin typeface="Times"/>
            </a:endParaRPr>
          </a:p>
        </p:txBody>
      </p:sp>
      <p:sp>
        <p:nvSpPr>
          <p:cNvPr id="24588" name="Text Box 68"/>
          <p:cNvSpPr txBox="1">
            <a:spLocks noChangeArrowheads="1"/>
          </p:cNvSpPr>
          <p:nvPr/>
        </p:nvSpPr>
        <p:spPr bwMode="auto">
          <a:xfrm>
            <a:off x="7162800" y="4495800"/>
            <a:ext cx="433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= </a:t>
            </a:r>
            <a:endParaRPr lang="en-US" sz="1400" b="1" i="1">
              <a:solidFill>
                <a:schemeClr val="folHlink"/>
              </a:solidFill>
              <a:latin typeface="Times"/>
            </a:endParaRPr>
          </a:p>
        </p:txBody>
      </p:sp>
      <p:sp>
        <p:nvSpPr>
          <p:cNvPr id="24589" name="Text Box 69"/>
          <p:cNvSpPr txBox="1">
            <a:spLocks noChangeArrowheads="1"/>
          </p:cNvSpPr>
          <p:nvPr/>
        </p:nvSpPr>
        <p:spPr bwMode="auto">
          <a:xfrm>
            <a:off x="7543800" y="4419600"/>
            <a:ext cx="9519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Times New Roman" pitchFamily="18" charset="0"/>
              </a:rPr>
              <a:t>0.840 L </a:t>
            </a:r>
            <a:endParaRPr lang="en-US" sz="1400" b="1" i="1" dirty="0">
              <a:solidFill>
                <a:schemeClr val="folHlink"/>
              </a:solidFill>
              <a:latin typeface="Times"/>
            </a:endParaRPr>
          </a:p>
        </p:txBody>
      </p:sp>
      <p:sp>
        <p:nvSpPr>
          <p:cNvPr id="24590" name="Rectangle 72"/>
          <p:cNvSpPr>
            <a:spLocks noChangeArrowheads="1"/>
          </p:cNvSpPr>
          <p:nvPr/>
        </p:nvSpPr>
        <p:spPr bwMode="auto">
          <a:xfrm>
            <a:off x="3063875" y="1692275"/>
            <a:ext cx="804863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dirty="0">
                <a:latin typeface="Times New Roman" pitchFamily="18" charset="0"/>
              </a:rPr>
              <a:t>M  =</a:t>
            </a:r>
          </a:p>
        </p:txBody>
      </p:sp>
      <p:sp>
        <p:nvSpPr>
          <p:cNvPr id="24591" name="Rectangle 73"/>
          <p:cNvSpPr>
            <a:spLocks noChangeArrowheads="1"/>
          </p:cNvSpPr>
          <p:nvPr/>
        </p:nvSpPr>
        <p:spPr bwMode="auto">
          <a:xfrm>
            <a:off x="1611313" y="1692275"/>
            <a:ext cx="149542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dirty="0">
                <a:latin typeface="Times New Roman" pitchFamily="18" charset="0"/>
              </a:rPr>
              <a:t>[solute]  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/>
      <p:bldP spid="245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ChangeArrowheads="1"/>
          </p:cNvSpPr>
          <p:nvPr/>
        </p:nvSpPr>
        <p:spPr bwMode="auto">
          <a:xfrm>
            <a:off x="1066800" y="838200"/>
            <a:ext cx="5638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1.  </a:t>
            </a:r>
            <a:r>
              <a:rPr lang="en-US" sz="2400" b="1" dirty="0" smtClean="0">
                <a:latin typeface="Calibri" pitchFamily="34" charset="0"/>
              </a:rPr>
              <a:t>How </a:t>
            </a:r>
            <a:r>
              <a:rPr lang="en-US" sz="2400" b="1" dirty="0">
                <a:latin typeface="Calibri" pitchFamily="34" charset="0"/>
              </a:rPr>
              <a:t>many grams of </a:t>
            </a:r>
            <a:r>
              <a:rPr lang="en-US" sz="2400" b="1" dirty="0" err="1">
                <a:latin typeface="Calibri" pitchFamily="34" charset="0"/>
              </a:rPr>
              <a:t>NaCl</a:t>
            </a:r>
            <a:r>
              <a:rPr lang="en-US" sz="2400" b="1" dirty="0">
                <a:latin typeface="Calibri" pitchFamily="34" charset="0"/>
              </a:rPr>
              <a:t> do you need to make </a:t>
            </a:r>
            <a:r>
              <a:rPr lang="en-US" sz="2400" b="1" dirty="0" smtClean="0">
                <a:latin typeface="Calibri" pitchFamily="34" charset="0"/>
              </a:rPr>
              <a:t>250</a:t>
            </a:r>
            <a:r>
              <a:rPr lang="en-US" sz="2400" b="1" dirty="0">
                <a:latin typeface="Calibri" pitchFamily="34" charset="0"/>
              </a:rPr>
              <a:t>. </a:t>
            </a:r>
            <a:r>
              <a:rPr lang="en-US" sz="2400" b="1" dirty="0" err="1">
                <a:latin typeface="Calibri" pitchFamily="34" charset="0"/>
              </a:rPr>
              <a:t>mL</a:t>
            </a:r>
            <a:r>
              <a:rPr lang="en-US" sz="2400" b="1" dirty="0">
                <a:latin typeface="Calibri" pitchFamily="34" charset="0"/>
              </a:rPr>
              <a:t> of 0.125 M </a:t>
            </a:r>
            <a:r>
              <a:rPr lang="en-US" sz="2400" b="1" dirty="0" err="1">
                <a:latin typeface="Calibri" pitchFamily="34" charset="0"/>
              </a:rPr>
              <a:t>NaCl</a:t>
            </a:r>
            <a:r>
              <a:rPr lang="en-US" sz="2400" b="1" baseline="-25000" dirty="0">
                <a:latin typeface="Calibri" pitchFamily="34" charset="0"/>
              </a:rPr>
              <a:t>(</a:t>
            </a:r>
            <a:r>
              <a:rPr lang="en-US" sz="2400" b="1" baseline="-25000" dirty="0" err="1">
                <a:latin typeface="Calibri" pitchFamily="34" charset="0"/>
              </a:rPr>
              <a:t>aq</a:t>
            </a:r>
            <a:r>
              <a:rPr lang="en-US" sz="2400" b="1" baseline="-25000" dirty="0">
                <a:latin typeface="Calibri" pitchFamily="34" charset="0"/>
              </a:rPr>
              <a:t>)</a:t>
            </a:r>
            <a:r>
              <a:rPr lang="en-US" sz="2400" b="1" dirty="0">
                <a:latin typeface="Calibri" pitchFamily="34" charset="0"/>
              </a:rPr>
              <a:t>?</a:t>
            </a:r>
            <a:r>
              <a:rPr lang="en-US" dirty="0">
                <a:latin typeface="Calibri" pitchFamily="34" charset="0"/>
              </a:rPr>
              <a:t/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</p:txBody>
      </p:sp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609600" y="2971800"/>
            <a:ext cx="680045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2.  What </a:t>
            </a:r>
            <a:r>
              <a:rPr lang="en-US" sz="2000" b="1" dirty="0">
                <a:ea typeface="Calibri" pitchFamily="34" charset="0"/>
                <a:cs typeface="Times New Roman" pitchFamily="18" charset="0"/>
              </a:rPr>
              <a:t>is the </a:t>
            </a:r>
            <a:r>
              <a:rPr lang="en-US" sz="2000" b="1" dirty="0" err="1">
                <a:ea typeface="Calibri" pitchFamily="34" charset="0"/>
                <a:cs typeface="Times New Roman" pitchFamily="18" charset="0"/>
              </a:rPr>
              <a:t>molarity</a:t>
            </a:r>
            <a:r>
              <a:rPr lang="en-US" sz="2000" b="1" dirty="0">
                <a:ea typeface="Calibri" pitchFamily="34" charset="0"/>
                <a:cs typeface="Times New Roman" pitchFamily="18" charset="0"/>
              </a:rPr>
              <a:t> of a 725 </a:t>
            </a:r>
            <a:r>
              <a:rPr lang="en-US" sz="2000" b="1" dirty="0" err="1">
                <a:ea typeface="Calibri" pitchFamily="34" charset="0"/>
                <a:cs typeface="Times New Roman" pitchFamily="18" charset="0"/>
              </a:rPr>
              <a:t>mL</a:t>
            </a:r>
            <a:r>
              <a:rPr lang="en-US" sz="2000" b="1" dirty="0">
                <a:ea typeface="Calibri" pitchFamily="34" charset="0"/>
                <a:cs typeface="Times New Roman" pitchFamily="18" charset="0"/>
              </a:rPr>
              <a:t> aqueous solution </a:t>
            </a:r>
            <a:br>
              <a:rPr lang="en-US" sz="2000" b="1" dirty="0">
                <a:ea typeface="Calibri" pitchFamily="34" charset="0"/>
                <a:cs typeface="Times New Roman" pitchFamily="18" charset="0"/>
              </a:rPr>
            </a:br>
            <a:r>
              <a:rPr lang="en-US" sz="2000" b="1" dirty="0">
                <a:ea typeface="Calibri" pitchFamily="34" charset="0"/>
                <a:cs typeface="Times New Roman" pitchFamily="18" charset="0"/>
              </a:rPr>
              <a:t>that contains 2.50 mol of </a:t>
            </a:r>
            <a:r>
              <a:rPr lang="en-US" sz="2000" b="1" dirty="0" err="1">
                <a:ea typeface="Calibri" pitchFamily="34" charset="0"/>
                <a:cs typeface="Times New Roman" pitchFamily="18" charset="0"/>
              </a:rPr>
              <a:t>NaOH</a:t>
            </a:r>
            <a:r>
              <a:rPr lang="en-US" sz="2000" b="1" dirty="0">
                <a:ea typeface="Calibri" pitchFamily="34" charset="0"/>
                <a:cs typeface="Times New Roman" pitchFamily="18" charset="0"/>
              </a:rPr>
              <a:t>?</a:t>
            </a:r>
            <a:r>
              <a:rPr lang="en-US" b="1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b="1" dirty="0">
                <a:ea typeface="Calibri" pitchFamily="34" charset="0"/>
                <a:cs typeface="Times New Roman" pitchFamily="18" charset="0"/>
              </a:rPr>
            </a:br>
            <a:r>
              <a:rPr lang="en-US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795" y="4426131"/>
            <a:ext cx="632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  How many moles of </a:t>
            </a:r>
            <a:r>
              <a:rPr lang="en-US" b="1" dirty="0" err="1" smtClean="0"/>
              <a:t>LiCl</a:t>
            </a:r>
            <a:r>
              <a:rPr lang="en-US" b="1" dirty="0" smtClean="0"/>
              <a:t> are in 250. mL of 3.00 M </a:t>
            </a:r>
            <a:r>
              <a:rPr lang="en-US" b="1" dirty="0" err="1" smtClean="0"/>
              <a:t>LiCl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Copyright© by Houghton Mifflin Company.  All rights reserved.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E67A52CF-D24C-4903-A7FB-2A3D45FF1940}" type="slidenum">
              <a:rPr lang="en-US"/>
              <a:pPr algn="ctr">
                <a:defRPr/>
              </a:pPr>
              <a:t>28</a:t>
            </a:fld>
            <a:endParaRPr lang="en-US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Steps involved in the preparation of a standard aqueous solution.</a:t>
            </a:r>
          </a:p>
        </p:txBody>
      </p:sp>
      <p:pic>
        <p:nvPicPr>
          <p:cNvPr id="26628" name="Picture 3" descr="C:\WINNT\Profiles\schlies\Desktop\Zumdahl final art\Zumfinart_ch15\Zumdahl15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81200"/>
            <a:ext cx="8534400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Dilution Problems</a:t>
            </a:r>
          </a:p>
        </p:txBody>
      </p:sp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1524000"/>
            <a:ext cx="9158288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74638"/>
            <a:r>
              <a:rPr lang="en-US" sz="110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endParaRPr lang="en-US" sz="1400">
              <a:ea typeface="Times New Roman" pitchFamily="18" charset="0"/>
              <a:cs typeface="Tahoma" pitchFamily="34" charset="0"/>
            </a:endParaRPr>
          </a:p>
          <a:p>
            <a:pPr indent="274638" eaLnBrk="0" hangingPunct="0"/>
            <a:r>
              <a:rPr lang="en-US" sz="2400">
                <a:latin typeface="Tahoma" pitchFamily="34" charset="0"/>
                <a:ea typeface="Times New Roman" pitchFamily="18" charset="0"/>
                <a:cs typeface="Tahoma" pitchFamily="34" charset="0"/>
              </a:rPr>
              <a:t>(Molarity of concentrate)(Volume of concentrate)=</a:t>
            </a:r>
            <a:br>
              <a:rPr lang="en-US" sz="240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sz="2400"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              (Molarity of dilute)(volume of dilute)</a:t>
            </a:r>
            <a:endParaRPr lang="en-US" sz="2400"/>
          </a:p>
          <a:p>
            <a:pPr indent="274638" eaLnBrk="0" hangingPunct="0"/>
            <a:r>
              <a:rPr lang="en-US" sz="2400">
                <a:latin typeface="Tahoma" pitchFamily="34" charset="0"/>
                <a:cs typeface="Times New Roman" pitchFamily="18" charset="0"/>
              </a:rPr>
              <a:t>	</a:t>
            </a:r>
          </a:p>
          <a:p>
            <a:pPr indent="274638" eaLnBrk="0" hangingPunct="0"/>
            <a:endParaRPr lang="en-US" sz="2400">
              <a:latin typeface="Tahoma" pitchFamily="34" charset="0"/>
              <a:cs typeface="Times New Roman" pitchFamily="18" charset="0"/>
            </a:endParaRPr>
          </a:p>
          <a:p>
            <a:pPr indent="274638" eaLnBrk="0" hangingPunct="0"/>
            <a:r>
              <a:rPr lang="en-US" sz="2400">
                <a:latin typeface="Tahoma" pitchFamily="34" charset="0"/>
                <a:cs typeface="Times New Roman" pitchFamily="18" charset="0"/>
              </a:rPr>
              <a:t>                                 M</a:t>
            </a:r>
            <a:r>
              <a:rPr lang="en-US" sz="2400" baseline="-30000">
                <a:latin typeface="Tahoma" pitchFamily="34" charset="0"/>
                <a:cs typeface="Times New Roman" pitchFamily="18" charset="0"/>
              </a:rPr>
              <a:t>c</a:t>
            </a:r>
            <a:r>
              <a:rPr lang="en-US" sz="2400">
                <a:latin typeface="Tahoma" pitchFamily="34" charset="0"/>
                <a:cs typeface="Times New Roman" pitchFamily="18" charset="0"/>
              </a:rPr>
              <a:t>V</a:t>
            </a:r>
            <a:r>
              <a:rPr lang="en-US" sz="2400" baseline="-30000">
                <a:latin typeface="Tahoma" pitchFamily="34" charset="0"/>
                <a:cs typeface="Times New Roman" pitchFamily="18" charset="0"/>
              </a:rPr>
              <a:t>c</a:t>
            </a:r>
            <a:r>
              <a:rPr lang="en-US" sz="2400">
                <a:latin typeface="Tahoma" pitchFamily="34" charset="0"/>
                <a:cs typeface="Times New Roman" pitchFamily="18" charset="0"/>
              </a:rPr>
              <a:t>=M</a:t>
            </a:r>
            <a:r>
              <a:rPr lang="en-US" sz="2400" baseline="-30000">
                <a:latin typeface="Tahoma" pitchFamily="34" charset="0"/>
                <a:cs typeface="Times New Roman" pitchFamily="18" charset="0"/>
              </a:rPr>
              <a:t>d</a:t>
            </a:r>
            <a:r>
              <a:rPr lang="en-US" sz="2400">
                <a:latin typeface="Tahoma" pitchFamily="34" charset="0"/>
                <a:cs typeface="Times New Roman" pitchFamily="18" charset="0"/>
              </a:rPr>
              <a:t>V</a:t>
            </a:r>
            <a:r>
              <a:rPr lang="en-US" sz="2400" baseline="-30000">
                <a:latin typeface="Tahoma" pitchFamily="34" charset="0"/>
                <a:cs typeface="Times New Roman" pitchFamily="18" charset="0"/>
              </a:rPr>
              <a:t>d</a:t>
            </a:r>
            <a:r>
              <a:rPr lang="en-US" sz="2400">
                <a:latin typeface="Tahoma" pitchFamily="34" charset="0"/>
                <a:cs typeface="Times New Roman" pitchFamily="18" charset="0"/>
              </a:rPr>
              <a:t>    </a:t>
            </a:r>
          </a:p>
          <a:p>
            <a:pPr indent="274638" eaLnBrk="0" hangingPunct="0"/>
            <a:endParaRPr lang="en-US" sz="2400">
              <a:latin typeface="Tahoma" pitchFamily="34" charset="0"/>
              <a:cs typeface="Times New Roman" pitchFamily="18" charset="0"/>
            </a:endParaRPr>
          </a:p>
          <a:p>
            <a:pPr indent="274638" eaLnBrk="0" hangingPunct="0"/>
            <a:r>
              <a:rPr lang="en-US" sz="2400">
                <a:latin typeface="Tahoma" pitchFamily="34" charset="0"/>
                <a:cs typeface="Times New Roman" pitchFamily="18" charset="0"/>
              </a:rPr>
              <a:t>Usually you will solve for V</a:t>
            </a:r>
            <a:r>
              <a:rPr lang="en-US" sz="2400" baseline="-30000">
                <a:latin typeface="Tahoma" pitchFamily="34" charset="0"/>
                <a:cs typeface="Times New Roman" pitchFamily="18" charset="0"/>
              </a:rPr>
              <a:t>c</a:t>
            </a:r>
            <a:r>
              <a:rPr lang="en-US" sz="2400">
                <a:latin typeface="Tahoma" pitchFamily="34" charset="0"/>
                <a:cs typeface="Times New Roman" pitchFamily="18" charset="0"/>
              </a:rPr>
              <a:t> :</a:t>
            </a:r>
          </a:p>
          <a:p>
            <a:pPr indent="274638" eaLnBrk="0" hangingPunct="0"/>
            <a:r>
              <a:rPr lang="en-US" sz="2400">
                <a:latin typeface="Tahoma" pitchFamily="34" charset="0"/>
                <a:cs typeface="Times New Roman" pitchFamily="18" charset="0"/>
              </a:rPr>
              <a:t>     the amount of concentrated solution needed to </a:t>
            </a:r>
          </a:p>
          <a:p>
            <a:pPr indent="274638" eaLnBrk="0" hangingPunct="0"/>
            <a:r>
              <a:rPr lang="en-US" sz="2400">
                <a:latin typeface="Tahoma" pitchFamily="34" charset="0"/>
                <a:cs typeface="Times New Roman" pitchFamily="18" charset="0"/>
              </a:rPr>
              <a:t>     make a certain amount of more dilute solution.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524000" y="1219200"/>
            <a:ext cx="378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ahoma" pitchFamily="34" charset="0"/>
                <a:cs typeface="Tahoma" pitchFamily="34" charset="0"/>
              </a:rPr>
              <a:t>Solutions consist of:</a:t>
            </a:r>
            <a:endParaRPr lang="en-US" altLang="en-US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71961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Tahoma" pitchFamily="34" charset="0"/>
                <a:cs typeface="Tahoma" pitchFamily="34" charset="0"/>
              </a:rPr>
              <a:t>a) a </a:t>
            </a:r>
            <a:r>
              <a:rPr lang="en-US" altLang="en-US" sz="2800" u="sng">
                <a:latin typeface="Tahoma" pitchFamily="34" charset="0"/>
                <a:cs typeface="Tahoma" pitchFamily="34" charset="0"/>
              </a:rPr>
              <a:t>solute</a:t>
            </a:r>
            <a:r>
              <a:rPr lang="en-US" altLang="en-US" sz="2800">
                <a:latin typeface="Tahoma" pitchFamily="34" charset="0"/>
                <a:cs typeface="Tahoma" pitchFamily="34" charset="0"/>
              </a:rPr>
              <a:t> – the substance that is dissolved </a:t>
            </a:r>
            <a:br>
              <a:rPr lang="en-US" altLang="en-US" sz="2800">
                <a:latin typeface="Tahoma" pitchFamily="34" charset="0"/>
                <a:cs typeface="Tahoma" pitchFamily="34" charset="0"/>
              </a:rPr>
            </a:br>
            <a:r>
              <a:rPr lang="en-US" altLang="en-US" sz="2800">
                <a:latin typeface="Tahoma" pitchFamily="34" charset="0"/>
                <a:cs typeface="Tahoma" pitchFamily="34" charset="0"/>
              </a:rPr>
              <a:t>    EX: the salt in salt water</a:t>
            </a:r>
            <a:endParaRPr lang="en-US" altLang="en-US" sz="2800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1000" y="3276600"/>
            <a:ext cx="8477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Tahoma" pitchFamily="34" charset="0"/>
                <a:cs typeface="Tahoma" pitchFamily="34" charset="0"/>
              </a:rPr>
              <a:t>b) a </a:t>
            </a:r>
            <a:r>
              <a:rPr lang="en-US" altLang="en-US" sz="2800" u="sng">
                <a:latin typeface="Tahoma" pitchFamily="34" charset="0"/>
                <a:cs typeface="Tahoma" pitchFamily="34" charset="0"/>
              </a:rPr>
              <a:t>solvent</a:t>
            </a:r>
            <a:r>
              <a:rPr lang="en-US" altLang="en-US" sz="2800">
                <a:latin typeface="Tahoma" pitchFamily="34" charset="0"/>
                <a:cs typeface="Tahoma" pitchFamily="34" charset="0"/>
              </a:rPr>
              <a:t> – the substance that does the dissolving</a:t>
            </a:r>
            <a:br>
              <a:rPr lang="en-US" altLang="en-US" sz="2800">
                <a:latin typeface="Tahoma" pitchFamily="34" charset="0"/>
                <a:cs typeface="Tahoma" pitchFamily="34" charset="0"/>
              </a:rPr>
            </a:br>
            <a:r>
              <a:rPr lang="en-US" altLang="en-US" sz="2800">
                <a:latin typeface="Tahoma" pitchFamily="34" charset="0"/>
                <a:cs typeface="Tahoma" pitchFamily="34" charset="0"/>
              </a:rPr>
              <a:t>    EX: the water in salt water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9046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C:\WINNT\Profiles\schlies\Desktop\Zumdahl final art\Zumfinart_ch15\Zumdahl15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65532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Copyright© by Houghton Mifflin Company.  All rights reserved.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B1EBEF5D-4618-4A34-A3C1-8301454E7AD2}" type="slidenum">
              <a:rPr lang="en-US"/>
              <a:pPr algn="ctr">
                <a:defRPr/>
              </a:pPr>
              <a:t>30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6962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Process of making 500 mL of a 1.00 </a:t>
            </a:r>
            <a:r>
              <a:rPr lang="en-US" sz="3600" i="1" dirty="0" smtClean="0"/>
              <a:t>M</a:t>
            </a:r>
            <a:r>
              <a:rPr lang="en-US" sz="3600" dirty="0" smtClean="0"/>
              <a:t> acetic acid solution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8600" y="1447800"/>
            <a:ext cx="765946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>
                <a:ea typeface="Calibri" pitchFamily="34" charset="0"/>
                <a:cs typeface="Times New Roman" pitchFamily="18" charset="0"/>
              </a:rPr>
              <a:t>What volume 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of 12.0 M HNO</a:t>
            </a:r>
            <a:r>
              <a:rPr lang="en-US" sz="2400" baseline="-30000" dirty="0"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dirty="0" err="1">
                <a:ea typeface="Calibri" pitchFamily="34" charset="0"/>
                <a:cs typeface="Times New Roman" pitchFamily="18" charset="0"/>
              </a:rPr>
              <a:t>aq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) is needed to make  </a:t>
            </a:r>
          </a:p>
          <a:p>
            <a:pPr eaLnBrk="0" hangingPunct="0"/>
            <a:r>
              <a:rPr lang="en-US" sz="2400" dirty="0">
                <a:ea typeface="Calibri" pitchFamily="34" charset="0"/>
                <a:cs typeface="Times New Roman" pitchFamily="18" charset="0"/>
              </a:rPr>
              <a:t>      225 </a:t>
            </a:r>
            <a:r>
              <a:rPr lang="en-US" sz="2400" dirty="0" err="1">
                <a:ea typeface="Calibri" pitchFamily="34" charset="0"/>
                <a:cs typeface="Times New Roman" pitchFamily="18" charset="0"/>
              </a:rPr>
              <a:t>mL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 of 1.00 M HNO</a:t>
            </a:r>
            <a:r>
              <a:rPr lang="en-US" sz="2400" baseline="-30000" dirty="0"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400" dirty="0" err="1">
                <a:ea typeface="Calibri" pitchFamily="34" charset="0"/>
                <a:cs typeface="Times New Roman" pitchFamily="18" charset="0"/>
              </a:rPr>
              <a:t>aq</a:t>
            </a:r>
            <a:r>
              <a:rPr lang="en-US" sz="2400" dirty="0">
                <a:ea typeface="Calibri" pitchFamily="34" charset="0"/>
                <a:cs typeface="Times New Roman" pitchFamily="18" charset="0"/>
              </a:rPr>
              <a:t>)?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dirty="0">
                <a:ea typeface="Calibri" pitchFamily="34" charset="0"/>
                <a:cs typeface="Times New Roman" pitchFamily="18" charset="0"/>
              </a:rPr>
            </a:br>
            <a:r>
              <a:rPr lang="en-US" dirty="0">
                <a:ea typeface="Calibri" pitchFamily="34" charset="0"/>
                <a:cs typeface="Times New Roman" pitchFamily="18" charset="0"/>
              </a:rPr>
              <a:t/>
            </a:r>
            <a:br>
              <a:rPr lang="en-US" dirty="0">
                <a:ea typeface="Calibri" pitchFamily="34" charset="0"/>
                <a:cs typeface="Times New Roman" pitchFamily="18" charset="0"/>
              </a:rPr>
            </a:b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1"/>
          <p:cNvGrpSpPr>
            <a:grpSpLocks/>
          </p:cNvGrpSpPr>
          <p:nvPr/>
        </p:nvGrpSpPr>
        <p:grpSpPr bwMode="auto">
          <a:xfrm>
            <a:off x="0" y="2819400"/>
            <a:ext cx="4038600" cy="1295400"/>
            <a:chOff x="0" y="1776"/>
            <a:chExt cx="2544" cy="816"/>
          </a:xfrm>
        </p:grpSpPr>
        <p:sp>
          <p:nvSpPr>
            <p:cNvPr id="30733" name="Rectangle 1026"/>
            <p:cNvSpPr>
              <a:spLocks noChangeArrowheads="1"/>
            </p:cNvSpPr>
            <p:nvPr/>
          </p:nvSpPr>
          <p:spPr bwMode="auto">
            <a:xfrm>
              <a:off x="0" y="1776"/>
              <a:ext cx="912" cy="768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rgbClr val="000000"/>
                  </a:solidFill>
                </a:rPr>
                <a:t>GIVEN</a:t>
              </a:r>
            </a:p>
            <a:p>
              <a:pPr algn="ctr" eaLnBrk="0" hangingPunct="0"/>
              <a:r>
                <a:rPr lang="en-US" sz="2000">
                  <a:solidFill>
                    <a:srgbClr val="000000"/>
                  </a:solidFill>
                </a:rPr>
                <a:t>VOLUME OF</a:t>
              </a:r>
              <a:br>
                <a:rPr lang="en-US" sz="2000">
                  <a:solidFill>
                    <a:srgbClr val="000000"/>
                  </a:solidFill>
                </a:rPr>
              </a:br>
              <a:r>
                <a:rPr lang="en-US" sz="2000">
                  <a:solidFill>
                    <a:srgbClr val="000000"/>
                  </a:solidFill>
                </a:rPr>
                <a:t>“A” </a:t>
              </a:r>
              <a:r>
                <a:rPr lang="en-US" sz="2000"/>
                <a:t>(L)</a:t>
              </a:r>
            </a:p>
          </p:txBody>
        </p:sp>
        <p:sp>
          <p:nvSpPr>
            <p:cNvPr id="30734" name="Line 1027"/>
            <p:cNvSpPr>
              <a:spLocks noChangeShapeType="1"/>
            </p:cNvSpPr>
            <p:nvPr/>
          </p:nvSpPr>
          <p:spPr bwMode="auto">
            <a:xfrm>
              <a:off x="960" y="2160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Rectangle 1028"/>
            <p:cNvSpPr>
              <a:spLocks noChangeArrowheads="1"/>
            </p:cNvSpPr>
            <p:nvPr/>
          </p:nvSpPr>
          <p:spPr bwMode="auto">
            <a:xfrm>
              <a:off x="1680" y="1776"/>
              <a:ext cx="864" cy="816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rgbClr val="000000"/>
                  </a:solidFill>
                </a:rPr>
                <a:t>GIVEN</a:t>
              </a:r>
            </a:p>
            <a:p>
              <a:pPr algn="ctr" eaLnBrk="0" hangingPunct="0"/>
              <a:r>
                <a:rPr lang="en-US" sz="2000">
                  <a:solidFill>
                    <a:srgbClr val="000000"/>
                  </a:solidFill>
                </a:rPr>
                <a:t>MOLES </a:t>
              </a:r>
              <a:br>
                <a:rPr lang="en-US" sz="2000">
                  <a:solidFill>
                    <a:srgbClr val="000000"/>
                  </a:solidFill>
                </a:rPr>
              </a:br>
              <a:r>
                <a:rPr lang="en-US" sz="2000">
                  <a:solidFill>
                    <a:srgbClr val="000000"/>
                  </a:solidFill>
                </a:rPr>
                <a:t>OF “A”</a:t>
              </a:r>
            </a:p>
          </p:txBody>
        </p:sp>
      </p:grpSp>
      <p:sp>
        <p:nvSpPr>
          <p:cNvPr id="43016" name="Text Box 1032"/>
          <p:cNvSpPr txBox="1">
            <a:spLocks noChangeArrowheads="1"/>
          </p:cNvSpPr>
          <p:nvPr/>
        </p:nvSpPr>
        <p:spPr bwMode="auto">
          <a:xfrm>
            <a:off x="990600" y="4114800"/>
            <a:ext cx="1752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</a:rPr>
              <a:t>     </a:t>
            </a:r>
            <a:r>
              <a:rPr lang="en-US" u="sng" dirty="0">
                <a:latin typeface="Calibri" pitchFamily="34" charset="0"/>
              </a:rPr>
              <a:t>  </a:t>
            </a:r>
            <a:r>
              <a:rPr lang="en-US" sz="2000" u="sng" dirty="0" err="1"/>
              <a:t>mol</a:t>
            </a:r>
            <a:r>
              <a:rPr lang="en-US" sz="2000" u="sng" dirty="0"/>
              <a:t> A   </a:t>
            </a:r>
            <a:r>
              <a:rPr lang="en-US" sz="2000" u="sng" dirty="0" smtClean="0"/>
              <a:t>.</a:t>
            </a:r>
            <a:endParaRPr lang="en-US" sz="2000" u="sng" dirty="0"/>
          </a:p>
          <a:p>
            <a:pPr eaLnBrk="0" hangingPunct="0"/>
            <a:r>
              <a:rPr lang="en-US" sz="2000" dirty="0"/>
              <a:t>X    1 L</a:t>
            </a:r>
            <a:br>
              <a:rPr lang="en-US" sz="2000" dirty="0"/>
            </a:br>
            <a:r>
              <a:rPr lang="en-US" sz="2000" dirty="0"/>
              <a:t>   (molarity)          </a:t>
            </a:r>
          </a:p>
        </p:txBody>
      </p:sp>
      <p:grpSp>
        <p:nvGrpSpPr>
          <p:cNvPr id="3" name="Group 1042"/>
          <p:cNvGrpSpPr>
            <a:grpSpLocks/>
          </p:cNvGrpSpPr>
          <p:nvPr/>
        </p:nvGrpSpPr>
        <p:grpSpPr bwMode="auto">
          <a:xfrm>
            <a:off x="4114800" y="2819400"/>
            <a:ext cx="2438400" cy="1295400"/>
            <a:chOff x="2640" y="1776"/>
            <a:chExt cx="1536" cy="816"/>
          </a:xfrm>
        </p:grpSpPr>
        <p:sp>
          <p:nvSpPr>
            <p:cNvPr id="30731" name="Line 1036"/>
            <p:cNvSpPr>
              <a:spLocks noChangeShapeType="1"/>
            </p:cNvSpPr>
            <p:nvPr/>
          </p:nvSpPr>
          <p:spPr bwMode="auto">
            <a:xfrm>
              <a:off x="2640" y="2160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Rectangle 1037"/>
            <p:cNvSpPr>
              <a:spLocks noChangeArrowheads="1"/>
            </p:cNvSpPr>
            <p:nvPr/>
          </p:nvSpPr>
          <p:spPr bwMode="auto">
            <a:xfrm>
              <a:off x="3360" y="1776"/>
              <a:ext cx="816" cy="816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rgbClr val="000000"/>
                  </a:solidFill>
                </a:rPr>
                <a:t>MOLES </a:t>
              </a:r>
              <a:br>
                <a:rPr lang="en-US" sz="2000">
                  <a:solidFill>
                    <a:srgbClr val="000000"/>
                  </a:solidFill>
                </a:rPr>
              </a:br>
              <a:r>
                <a:rPr lang="en-US" sz="2000">
                  <a:solidFill>
                    <a:srgbClr val="000000"/>
                  </a:solidFill>
                </a:rPr>
                <a:t>OF “B”</a:t>
              </a:r>
              <a:br>
                <a:rPr lang="en-US" sz="2000">
                  <a:solidFill>
                    <a:srgbClr val="000000"/>
                  </a:solidFill>
                </a:rPr>
              </a:br>
              <a:r>
                <a:rPr lang="en-US" sz="2000">
                  <a:solidFill>
                    <a:srgbClr val="000000"/>
                  </a:solidFill>
                </a:rPr>
                <a:t>SOUGHT</a:t>
              </a:r>
            </a:p>
          </p:txBody>
        </p:sp>
      </p:grpSp>
      <p:sp>
        <p:nvSpPr>
          <p:cNvPr id="43022" name="Text Box 1038"/>
          <p:cNvSpPr txBox="1">
            <a:spLocks noChangeArrowheads="1"/>
          </p:cNvSpPr>
          <p:nvPr/>
        </p:nvSpPr>
        <p:spPr bwMode="auto">
          <a:xfrm>
            <a:off x="2971800" y="4267200"/>
            <a:ext cx="3228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</a:rPr>
              <a:t>    </a:t>
            </a:r>
            <a:r>
              <a:rPr lang="en-US" sz="2000" u="sng"/>
              <a:t>coefficient of sought (B)</a:t>
            </a:r>
          </a:p>
          <a:p>
            <a:pPr eaLnBrk="0" hangingPunct="0"/>
            <a:r>
              <a:rPr lang="en-US" sz="2000"/>
              <a:t>X   coefficient of given (A)</a:t>
            </a:r>
          </a:p>
        </p:txBody>
      </p:sp>
      <p:grpSp>
        <p:nvGrpSpPr>
          <p:cNvPr id="4" name="Group 1043"/>
          <p:cNvGrpSpPr>
            <a:grpSpLocks/>
          </p:cNvGrpSpPr>
          <p:nvPr/>
        </p:nvGrpSpPr>
        <p:grpSpPr bwMode="auto">
          <a:xfrm>
            <a:off x="6629400" y="2819400"/>
            <a:ext cx="2514600" cy="1219200"/>
            <a:chOff x="4176" y="1776"/>
            <a:chExt cx="1584" cy="768"/>
          </a:xfrm>
        </p:grpSpPr>
        <p:sp>
          <p:nvSpPr>
            <p:cNvPr id="30729" name="Rectangle 1035"/>
            <p:cNvSpPr>
              <a:spLocks noChangeArrowheads="1"/>
            </p:cNvSpPr>
            <p:nvPr/>
          </p:nvSpPr>
          <p:spPr bwMode="auto">
            <a:xfrm>
              <a:off x="4848" y="1776"/>
              <a:ext cx="912" cy="768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>
                  <a:solidFill>
                    <a:srgbClr val="000000"/>
                  </a:solidFill>
                </a:rPr>
                <a:t>GRAMS </a:t>
              </a:r>
              <a:br>
                <a:rPr lang="en-US" sz="2000">
                  <a:solidFill>
                    <a:srgbClr val="000000"/>
                  </a:solidFill>
                </a:rPr>
              </a:br>
              <a:r>
                <a:rPr lang="en-US" sz="2000">
                  <a:solidFill>
                    <a:srgbClr val="000000"/>
                  </a:solidFill>
                </a:rPr>
                <a:t>OF “B”</a:t>
              </a:r>
            </a:p>
            <a:p>
              <a:pPr algn="ctr" eaLnBrk="0" hangingPunct="0"/>
              <a:r>
                <a:rPr lang="en-US" sz="2000">
                  <a:solidFill>
                    <a:srgbClr val="000000"/>
                  </a:solidFill>
                </a:rPr>
                <a:t>SOUGHT</a:t>
              </a:r>
            </a:p>
            <a:p>
              <a:pPr algn="ctr" eaLnBrk="0" hangingPunct="0"/>
              <a:r>
                <a:rPr lang="en-US" sz="2000"/>
                <a:t>(mass)</a:t>
              </a:r>
            </a:p>
          </p:txBody>
        </p:sp>
        <p:sp>
          <p:nvSpPr>
            <p:cNvPr id="30730" name="Line 1039"/>
            <p:cNvSpPr>
              <a:spLocks noChangeShapeType="1"/>
            </p:cNvSpPr>
            <p:nvPr/>
          </p:nvSpPr>
          <p:spPr bwMode="auto">
            <a:xfrm>
              <a:off x="4176" y="2208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4" name="Text Box 1040"/>
          <p:cNvSpPr txBox="1">
            <a:spLocks noChangeArrowheads="1"/>
          </p:cNvSpPr>
          <p:nvPr/>
        </p:nvSpPr>
        <p:spPr bwMode="auto">
          <a:xfrm>
            <a:off x="6477000" y="4114800"/>
            <a:ext cx="19224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/>
              <a:t>     molar </a:t>
            </a:r>
            <a:r>
              <a:rPr lang="en-US" sz="2000" dirty="0" smtClean="0"/>
              <a:t>mass</a:t>
            </a:r>
            <a:endParaRPr lang="en-US" sz="2000" u="sng" dirty="0"/>
          </a:p>
          <a:p>
            <a:pPr eaLnBrk="0" hangingPunct="0"/>
            <a:r>
              <a:rPr lang="en-US" sz="2000" dirty="0"/>
              <a:t>X   </a:t>
            </a:r>
            <a:r>
              <a:rPr lang="en-US" sz="2000" u="sng" dirty="0"/>
              <a:t>       of B     </a:t>
            </a:r>
          </a:p>
          <a:p>
            <a:pPr eaLnBrk="0" hangingPunct="0"/>
            <a:r>
              <a:rPr lang="en-US" sz="2000" dirty="0"/>
              <a:t>         1 </a:t>
            </a:r>
            <a:r>
              <a:rPr lang="en-US" sz="2000" dirty="0" err="1"/>
              <a:t>mol</a:t>
            </a:r>
            <a:r>
              <a:rPr lang="en-US" sz="2000" dirty="0"/>
              <a:t> B</a:t>
            </a:r>
          </a:p>
        </p:txBody>
      </p:sp>
      <p:sp>
        <p:nvSpPr>
          <p:cNvPr id="30728" name="Text Box 1044"/>
          <p:cNvSpPr txBox="1">
            <a:spLocks noChangeArrowheads="1"/>
          </p:cNvSpPr>
          <p:nvPr/>
        </p:nvSpPr>
        <p:spPr bwMode="auto">
          <a:xfrm>
            <a:off x="0" y="762000"/>
            <a:ext cx="92376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Suppose you have two substances, “A” and “B”, in a rxn.</a:t>
            </a:r>
          </a:p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The following flow chart shows the stoichiometric relationship</a:t>
            </a:r>
          </a:p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between them: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  <p:bldP spid="43022" grpId="0"/>
      <p:bldP spid="430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 rot="10800000" flipV="1">
            <a:off x="0" y="-256579"/>
            <a:ext cx="81534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endParaRPr lang="en-US" sz="2800" dirty="0"/>
          </a:p>
          <a:p>
            <a:pPr eaLnBrk="0" hangingPunct="0"/>
            <a:r>
              <a:rPr lang="en-US" sz="2800" dirty="0" smtClean="0">
                <a:ea typeface="Calibri" pitchFamily="34" charset="0"/>
                <a:cs typeface="Times New Roman" pitchFamily="18" charset="0"/>
              </a:rPr>
              <a:t>      For 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rxn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:  </a:t>
            </a:r>
            <a:r>
              <a:rPr lang="en-US" sz="2800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en-US" sz="2800" dirty="0" smtClean="0">
                <a:ea typeface="Calibri" pitchFamily="34" charset="0"/>
                <a:cs typeface="Times New Roman" pitchFamily="18" charset="0"/>
              </a:rPr>
            </a:br>
            <a:r>
              <a:rPr lang="en-US" sz="2800" dirty="0" smtClean="0">
                <a:ea typeface="Calibri" pitchFamily="34" charset="0"/>
                <a:cs typeface="Times New Roman" pitchFamily="18" charset="0"/>
              </a:rPr>
              <a:t>      FeCl</a:t>
            </a:r>
            <a:r>
              <a:rPr lang="en-US" sz="2800" baseline="-30000" dirty="0" smtClean="0">
                <a:ea typeface="Calibri" pitchFamily="34" charset="0"/>
                <a:cs typeface="Times New Roman" pitchFamily="18" charset="0"/>
              </a:rPr>
              <a:t>2(</a:t>
            </a:r>
            <a:r>
              <a:rPr lang="en-US" sz="2800" baseline="-30000" dirty="0" err="1" smtClean="0">
                <a:ea typeface="Calibri" pitchFamily="34" charset="0"/>
                <a:cs typeface="Times New Roman" pitchFamily="18" charset="0"/>
              </a:rPr>
              <a:t>aq</a:t>
            </a:r>
            <a:r>
              <a:rPr lang="en-US" sz="2800" baseline="-30000" dirty="0"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+ 2 </a:t>
            </a:r>
            <a:r>
              <a:rPr lang="en-US" sz="2800" dirty="0" err="1">
                <a:ea typeface="Calibri" pitchFamily="34" charset="0"/>
                <a:cs typeface="Times New Roman" pitchFamily="18" charset="0"/>
              </a:rPr>
              <a:t>NaOH</a:t>
            </a:r>
            <a:r>
              <a:rPr lang="en-US" sz="2800" baseline="-30000" dirty="0"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800" baseline="-30000" dirty="0" err="1">
                <a:ea typeface="Calibri" pitchFamily="34" charset="0"/>
                <a:cs typeface="Times New Roman" pitchFamily="18" charset="0"/>
              </a:rPr>
              <a:t>aq</a:t>
            </a:r>
            <a:r>
              <a:rPr lang="en-US" sz="2800" baseline="-30000" dirty="0"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>
                <a:ea typeface="Calibri" pitchFamily="34" charset="0"/>
                <a:cs typeface="Times New Roman" pitchFamily="18" charset="0"/>
              </a:rPr>
              <a:t> Fe(OH)</a:t>
            </a:r>
            <a:r>
              <a:rPr lang="en-US" sz="2800" baseline="-30000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2(s)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+ 2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NaCl</a:t>
            </a:r>
            <a:r>
              <a:rPr lang="en-US" sz="2800" baseline="-30000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en-US" sz="2800" baseline="-30000" dirty="0" err="1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aq</a:t>
            </a:r>
            <a:r>
              <a:rPr lang="en-US" sz="2800" baseline="-30000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br>
              <a:rPr lang="en-US" sz="2800" baseline="-30000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</a:br>
            <a:endParaRPr lang="en-US" sz="2800" baseline="-30000" dirty="0"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eaLnBrk="0" hangingPunct="0">
              <a:buFontTx/>
              <a:buAutoNum type="arabicPeriod"/>
            </a:pPr>
            <a:endParaRPr lang="en-US" sz="2800" baseline="-30000" dirty="0"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eaLnBrk="0" hangingPunct="0">
              <a:buFontTx/>
              <a:buAutoNum type="arabicPeriod"/>
            </a:pPr>
            <a:endParaRPr lang="en-US" sz="2800" baseline="-30000" dirty="0"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eaLnBrk="0" hangingPunct="0"/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1.  How 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many grams of Fe(OH)</a:t>
            </a:r>
            <a:r>
              <a:rPr lang="en-US" sz="2800" baseline="-30000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2(s)</a:t>
            </a:r>
            <a:r>
              <a:rPr lang="en-US" sz="2800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can be produced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</a:t>
            </a:r>
            <a:b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</a:b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    from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125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mL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of  3.00 M </a:t>
            </a:r>
            <a:r>
              <a:rPr lang="en-US" sz="2800" dirty="0" err="1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NaOH</a:t>
            </a:r>
            <a:r>
              <a:rPr lang="en-US" sz="2800" baseline="-30000" dirty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(</a:t>
            </a:r>
            <a:r>
              <a:rPr lang="en-US" sz="2800" baseline="-30000" dirty="0" err="1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aq</a:t>
            </a:r>
            <a:r>
              <a:rPr lang="en-US" sz="2800" baseline="-30000" dirty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)</a:t>
            </a: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b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800" dirty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</a:br>
            <a:endParaRPr lang="en-US" sz="2800" dirty="0"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95680" y="3276600"/>
            <a:ext cx="79394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2.  How </a:t>
            </a:r>
            <a:r>
              <a:rPr lang="en-US" sz="2800" dirty="0">
                <a:latin typeface="Calibri" pitchFamily="34" charset="0"/>
              </a:rPr>
              <a:t>many grams of </a:t>
            </a:r>
            <a:r>
              <a:rPr lang="en-US" sz="2800" dirty="0" err="1">
                <a:latin typeface="Calibri" pitchFamily="34" charset="0"/>
              </a:rPr>
              <a:t>of</a:t>
            </a:r>
            <a:r>
              <a:rPr lang="en-US" sz="2800" dirty="0">
                <a:latin typeface="Calibri" pitchFamily="34" charset="0"/>
              </a:rPr>
              <a:t> Fe(OH)</a:t>
            </a:r>
            <a:r>
              <a:rPr lang="en-US" sz="2800" baseline="-25000" dirty="0"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 can be made from </a:t>
            </a:r>
            <a:r>
              <a:rPr lang="en-US" sz="2800" dirty="0" smtClean="0">
                <a:latin typeface="Calibri" pitchFamily="34" charset="0"/>
              </a:rPr>
              <a:t/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     25 </a:t>
            </a:r>
            <a:r>
              <a:rPr lang="en-US" sz="2800" dirty="0" err="1">
                <a:latin typeface="Calibri" pitchFamily="34" charset="0"/>
              </a:rPr>
              <a:t>mL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of 2.5 </a:t>
            </a:r>
            <a:r>
              <a:rPr lang="en-US" sz="2800" dirty="0">
                <a:latin typeface="Calibri" pitchFamily="34" charset="0"/>
              </a:rPr>
              <a:t>M FeCl</a:t>
            </a:r>
            <a:r>
              <a:rPr lang="en-US" sz="2800" baseline="-25000" dirty="0"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 txBox="1">
            <a:spLocks noChangeArrowheads="1"/>
          </p:cNvSpPr>
          <p:nvPr/>
        </p:nvSpPr>
        <p:spPr>
          <a:xfrm>
            <a:off x="2286000" y="609600"/>
            <a:ext cx="3429000" cy="838200"/>
          </a:xfrm>
          <a:prstGeom prst="rect">
            <a:avLst/>
          </a:prstGeom>
        </p:spPr>
        <p:txBody>
          <a:bodyPr lIns="90487" tIns="44450" rIns="90487" bIns="4445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Molality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(m)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2405063" y="1981200"/>
            <a:ext cx="2611437" cy="762000"/>
            <a:chOff x="1534" y="960"/>
            <a:chExt cx="1791" cy="480"/>
          </a:xfrm>
        </p:grpSpPr>
        <p:sp>
          <p:nvSpPr>
            <p:cNvPr id="4" name="Rectangle 50"/>
            <p:cNvSpPr>
              <a:spLocks noChangeArrowheads="1"/>
            </p:cNvSpPr>
            <p:nvPr/>
          </p:nvSpPr>
          <p:spPr bwMode="auto">
            <a:xfrm>
              <a:off x="1534" y="960"/>
              <a:ext cx="1791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/>
            <a:lstStyle/>
            <a:p>
              <a:pPr algn="ctr">
                <a:lnSpc>
                  <a:spcPts val="2500"/>
                </a:lnSpc>
                <a:spcBef>
                  <a:spcPct val="20000"/>
                </a:spcBef>
              </a:pPr>
              <a:r>
                <a:rPr lang="en-US" sz="2500" dirty="0">
                  <a:latin typeface="Times New Roman" pitchFamily="18" charset="0"/>
                </a:rPr>
                <a:t>moles solute</a:t>
              </a:r>
            </a:p>
            <a:p>
              <a:pPr algn="ctr">
                <a:lnSpc>
                  <a:spcPts val="2500"/>
                </a:lnSpc>
                <a:spcBef>
                  <a:spcPct val="20000"/>
                </a:spcBef>
              </a:pPr>
              <a:r>
                <a:rPr lang="en-US" sz="2500" dirty="0" smtClean="0">
                  <a:latin typeface="Times New Roman" pitchFamily="18" charset="0"/>
                </a:rPr>
                <a:t>kg solvent</a:t>
              </a:r>
              <a:endParaRPr lang="en-US" sz="2500" dirty="0">
                <a:latin typeface="Times New Roman" pitchFamily="18" charset="0"/>
              </a:endParaRPr>
            </a:p>
          </p:txBody>
        </p:sp>
        <p:sp>
          <p:nvSpPr>
            <p:cNvPr id="5" name="Line 51"/>
            <p:cNvSpPr>
              <a:spLocks noChangeShapeType="1"/>
            </p:cNvSpPr>
            <p:nvPr/>
          </p:nvSpPr>
          <p:spPr bwMode="auto">
            <a:xfrm>
              <a:off x="1824" y="1200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4767263" y="2000250"/>
            <a:ext cx="1752600" cy="685800"/>
            <a:chOff x="1294" y="1920"/>
            <a:chExt cx="1791" cy="480"/>
          </a:xfrm>
        </p:grpSpPr>
        <p:sp>
          <p:nvSpPr>
            <p:cNvPr id="7" name="Rectangle 53"/>
            <p:cNvSpPr>
              <a:spLocks noChangeArrowheads="1"/>
            </p:cNvSpPr>
            <p:nvPr/>
          </p:nvSpPr>
          <p:spPr bwMode="auto">
            <a:xfrm>
              <a:off x="1294" y="1920"/>
              <a:ext cx="1791" cy="4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/>
            <a:lstStyle/>
            <a:p>
              <a:pPr algn="ctr">
                <a:lnSpc>
                  <a:spcPts val="2500"/>
                </a:lnSpc>
                <a:spcBef>
                  <a:spcPct val="20000"/>
                </a:spcBef>
              </a:pPr>
              <a:r>
                <a:rPr lang="en-US" sz="2500" dirty="0">
                  <a:latin typeface="Times New Roman" pitchFamily="18" charset="0"/>
                </a:rPr>
                <a:t>mol </a:t>
              </a:r>
            </a:p>
            <a:p>
              <a:pPr algn="ctr">
                <a:lnSpc>
                  <a:spcPts val="2500"/>
                </a:lnSpc>
                <a:spcBef>
                  <a:spcPct val="20000"/>
                </a:spcBef>
              </a:pPr>
              <a:r>
                <a:rPr lang="en-US" sz="2500" dirty="0" smtClean="0">
                  <a:latin typeface="Times New Roman" pitchFamily="18" charset="0"/>
                </a:rPr>
                <a:t>kg</a:t>
              </a:r>
              <a:endParaRPr lang="en-US" sz="2500" dirty="0">
                <a:latin typeface="Times New Roman" pitchFamily="18" charset="0"/>
              </a:endParaRPr>
            </a:p>
          </p:txBody>
        </p:sp>
        <p:sp>
          <p:nvSpPr>
            <p:cNvPr id="8" name="Line 54"/>
            <p:cNvSpPr>
              <a:spLocks noChangeShapeType="1"/>
            </p:cNvSpPr>
            <p:nvPr/>
          </p:nvSpPr>
          <p:spPr bwMode="auto">
            <a:xfrm flipV="1">
              <a:off x="1632" y="2160"/>
              <a:ext cx="8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Rectangle 72"/>
          <p:cNvSpPr>
            <a:spLocks noChangeArrowheads="1"/>
          </p:cNvSpPr>
          <p:nvPr/>
        </p:nvSpPr>
        <p:spPr bwMode="auto">
          <a:xfrm>
            <a:off x="1981200" y="2133600"/>
            <a:ext cx="776175" cy="4770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500" dirty="0">
                <a:latin typeface="Times New Roman" pitchFamily="18" charset="0"/>
              </a:rPr>
              <a:t>m</a:t>
            </a:r>
            <a:r>
              <a:rPr lang="en-US" sz="2500" dirty="0" smtClean="0">
                <a:latin typeface="Times New Roman" pitchFamily="18" charset="0"/>
              </a:rPr>
              <a:t>  </a:t>
            </a:r>
            <a:r>
              <a:rPr lang="en-US" sz="2500" dirty="0">
                <a:latin typeface="Times New Roman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381000"/>
            <a:ext cx="8199438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ea typeface="Calibri" pitchFamily="34" charset="0"/>
                <a:cs typeface="Times New Roman" pitchFamily="18" charset="0"/>
              </a:rPr>
              <a:t/>
            </a:r>
            <a:br>
              <a:rPr lang="en-US">
                <a:ea typeface="Calibri" pitchFamily="34" charset="0"/>
                <a:cs typeface="Times New Roman" pitchFamily="18" charset="0"/>
              </a:rPr>
            </a:br>
            <a:r>
              <a:rPr lang="en-US">
                <a:ea typeface="Calibri" pitchFamily="34" charset="0"/>
                <a:cs typeface="Times New Roman" pitchFamily="18" charset="0"/>
              </a:rPr>
              <a:t>1.  </a:t>
            </a:r>
            <a:r>
              <a:rPr lang="en-US" sz="2800">
                <a:ea typeface="Calibri" pitchFamily="34" charset="0"/>
                <a:cs typeface="Times New Roman" pitchFamily="18" charset="0"/>
              </a:rPr>
              <a:t>What is the molality of a solution that contains 16.3 g of potassium chloride dissolved in 845 g of water?                                                    </a:t>
            </a:r>
            <a:r>
              <a:rPr lang="en-US" sz="1200">
                <a:ea typeface="Calibri" pitchFamily="34" charset="0"/>
                <a:cs typeface="Times New Roman" pitchFamily="18" charset="0"/>
              </a:rPr>
              <a:t>(.258m)</a:t>
            </a:r>
          </a:p>
          <a:p>
            <a:pPr eaLnBrk="0" hangingPunct="0"/>
            <a:r>
              <a:rPr lang="en-US" sz="2800">
                <a:ea typeface="Calibri" pitchFamily="34" charset="0"/>
                <a:cs typeface="Times New Roman" pitchFamily="18" charset="0"/>
              </a:rPr>
              <a:t/>
            </a:r>
            <a:br>
              <a:rPr lang="en-US" sz="2800">
                <a:ea typeface="Calibri" pitchFamily="34" charset="0"/>
                <a:cs typeface="Times New Roman" pitchFamily="18" charset="0"/>
              </a:rPr>
            </a:br>
            <a:r>
              <a:rPr lang="en-US" sz="2800">
                <a:ea typeface="Calibri" pitchFamily="34" charset="0"/>
                <a:cs typeface="Times New Roman" pitchFamily="18" charset="0"/>
              </a:rPr>
              <a:t/>
            </a:r>
            <a:br>
              <a:rPr lang="en-US" sz="2800">
                <a:ea typeface="Calibri" pitchFamily="34" charset="0"/>
                <a:cs typeface="Times New Roman" pitchFamily="18" charset="0"/>
              </a:rPr>
            </a:br>
            <a:r>
              <a:rPr lang="en-US" sz="2800">
                <a:ea typeface="Calibri" pitchFamily="34" charset="0"/>
                <a:cs typeface="Times New Roman" pitchFamily="18" charset="0"/>
              </a:rPr>
              <a:t/>
            </a:r>
            <a:br>
              <a:rPr lang="en-US" sz="2800">
                <a:ea typeface="Calibri" pitchFamily="34" charset="0"/>
                <a:cs typeface="Times New Roman" pitchFamily="18" charset="0"/>
              </a:rPr>
            </a:br>
            <a:r>
              <a:rPr lang="en-US" sz="2800">
                <a:ea typeface="Calibri" pitchFamily="34" charset="0"/>
                <a:cs typeface="Times New Roman" pitchFamily="18" charset="0"/>
              </a:rPr>
              <a:t>2.  What is the molality of the solution formed by mixing 104  g of silver nitrate with 1.75 kg of water?            </a:t>
            </a:r>
            <a:r>
              <a:rPr lang="en-US" sz="1200">
                <a:ea typeface="Calibri" pitchFamily="34" charset="0"/>
                <a:cs typeface="Times New Roman" pitchFamily="18" charset="0"/>
              </a:rPr>
              <a:t>(.350m)</a:t>
            </a:r>
            <a:endParaRPr lang="en-US" sz="1200"/>
          </a:p>
          <a:p>
            <a:pPr eaLnBrk="0" hangingPunct="0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04800" y="1143000"/>
            <a:ext cx="57912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74638"/>
            <a:r>
              <a:rPr lang="en-US" sz="2400" b="1" u="sng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Colligative Properties</a:t>
            </a:r>
            <a:r>
              <a:rPr lang="en-US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– properties of solutions that depend only on the concentration of dissolved particles, not the type of dissolved particle.</a:t>
            </a:r>
            <a:endParaRPr lang="en-US" sz="2400" dirty="0">
              <a:ea typeface="Times New Roman" pitchFamily="18" charset="0"/>
              <a:cs typeface="Tahoma" pitchFamily="34" charset="0"/>
            </a:endParaRPr>
          </a:p>
          <a:p>
            <a:pPr indent="274638" eaLnBrk="0" hangingPunct="0"/>
            <a:r>
              <a:rPr lang="en-US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 </a:t>
            </a:r>
            <a:br>
              <a:rPr lang="en-US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en-US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1. </a:t>
            </a:r>
            <a:r>
              <a:rPr lang="en-US" sz="2400" u="sng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Boiling Point Elevation</a:t>
            </a:r>
            <a:r>
              <a:rPr lang="en-US" sz="24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 – dissolved substances raise the boiling point of the solvent.</a:t>
            </a:r>
            <a:endParaRPr lang="en-US" sz="2400" dirty="0"/>
          </a:p>
          <a:p>
            <a:pPr indent="274638" eaLnBrk="0" hangingPunct="0"/>
            <a:r>
              <a:rPr lang="en-US" sz="1100" dirty="0">
                <a:latin typeface="Tahoma" pitchFamily="34" charset="0"/>
                <a:cs typeface="Times New Roman" pitchFamily="18" charset="0"/>
              </a:rPr>
              <a:t/>
            </a:r>
            <a:br>
              <a:rPr lang="en-US" sz="1100" dirty="0">
                <a:latin typeface="Tahoma" pitchFamily="34" charset="0"/>
                <a:cs typeface="Times New Roman" pitchFamily="18" charset="0"/>
              </a:rPr>
            </a:br>
            <a:r>
              <a:rPr lang="en-US" sz="2400" dirty="0">
                <a:latin typeface="Tahoma" pitchFamily="34" charset="0"/>
                <a:cs typeface="Times New Roman" pitchFamily="18" charset="0"/>
              </a:rPr>
              <a:t>2. </a:t>
            </a:r>
            <a:r>
              <a:rPr lang="en-US" sz="2400" u="sng" dirty="0">
                <a:latin typeface="Tahoma" pitchFamily="34" charset="0"/>
                <a:cs typeface="Times New Roman" pitchFamily="18" charset="0"/>
              </a:rPr>
              <a:t>Freezing Point Depression</a:t>
            </a:r>
            <a:r>
              <a:rPr lang="en-US" sz="2400" dirty="0">
                <a:latin typeface="Tahoma" pitchFamily="34" charset="0"/>
                <a:cs typeface="Times New Roman" pitchFamily="18" charset="0"/>
              </a:rPr>
              <a:t> - dissolved substances lower the freezing point of the solvent.</a:t>
            </a:r>
            <a:endParaRPr lang="en-US" sz="2400" dirty="0"/>
          </a:p>
          <a:p>
            <a:pPr indent="274638" eaLnBrk="0" hangingPunct="0"/>
            <a:endParaRPr lang="en-US" sz="2400" dirty="0"/>
          </a:p>
        </p:txBody>
      </p:sp>
      <p:pic>
        <p:nvPicPr>
          <p:cNvPr id="33794" name="Picture 3" descr="Radiator Example Courtesy of &quot;Car Talk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914400"/>
            <a:ext cx="2819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990600"/>
            <a:ext cx="9144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b="1" u="sng">
                <a:latin typeface="Tahoma" pitchFamily="34" charset="0"/>
                <a:ea typeface="Times New Roman" pitchFamily="18" charset="0"/>
                <a:cs typeface="Tahoma" pitchFamily="34" charset="0"/>
              </a:rPr>
              <a:t>Non-solution Mixtures</a:t>
            </a:r>
            <a:r>
              <a:rPr lang="en-US" sz="3200" b="1">
                <a:latin typeface="Tahoma" pitchFamily="34" charset="0"/>
                <a:ea typeface="Times New Roman" pitchFamily="18" charset="0"/>
                <a:cs typeface="Tahoma" pitchFamily="34" charset="0"/>
              </a:rPr>
              <a:t> (Heterogeneous Mixtures)</a:t>
            </a:r>
            <a:br>
              <a:rPr lang="en-US" sz="3200" b="1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lang="en-US" sz="3200">
              <a:ea typeface="Times New Roman" pitchFamily="18" charset="0"/>
              <a:cs typeface="Tahoma" pitchFamily="34" charset="0"/>
            </a:endParaRPr>
          </a:p>
          <a:p>
            <a:pPr eaLnBrk="0" hangingPunct="0"/>
            <a:r>
              <a:rPr lang="en-US" sz="3200">
                <a:latin typeface="Tahoma" pitchFamily="34" charset="0"/>
                <a:ea typeface="Times New Roman" pitchFamily="18" charset="0"/>
                <a:cs typeface="Tahoma" pitchFamily="34" charset="0"/>
              </a:rPr>
              <a:t>   </a:t>
            </a:r>
            <a:r>
              <a:rPr lang="en-US" sz="3200" u="sng">
                <a:latin typeface="Tahoma" pitchFamily="34" charset="0"/>
                <a:ea typeface="Times New Roman" pitchFamily="18" charset="0"/>
                <a:cs typeface="Tahoma" pitchFamily="34" charset="0"/>
              </a:rPr>
              <a:t>Suspension</a:t>
            </a:r>
            <a:r>
              <a:rPr lang="en-US" sz="3200">
                <a:latin typeface="Tahoma" pitchFamily="34" charset="0"/>
                <a:ea typeface="Times New Roman" pitchFamily="18" charset="0"/>
                <a:cs typeface="Tahoma" pitchFamily="34" charset="0"/>
              </a:rPr>
              <a:t> – a mixture that separates if allowed to settle. EX: oil &amp; vinegar; mud;  paint</a:t>
            </a:r>
            <a:br>
              <a:rPr lang="en-US" sz="3200"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lang="en-US" sz="3200"/>
          </a:p>
          <a:p>
            <a:pPr eaLnBrk="0" hangingPunct="0"/>
            <a:r>
              <a:rPr lang="en-US" sz="3200">
                <a:latin typeface="Tahoma" pitchFamily="34" charset="0"/>
                <a:cs typeface="Times New Roman" pitchFamily="18" charset="0"/>
              </a:rPr>
              <a:t>   </a:t>
            </a:r>
            <a:r>
              <a:rPr lang="en-US" sz="3200" u="sng">
                <a:latin typeface="Tahoma" pitchFamily="34" charset="0"/>
                <a:cs typeface="Times New Roman" pitchFamily="18" charset="0"/>
              </a:rPr>
              <a:t>Colloid</a:t>
            </a:r>
            <a:r>
              <a:rPr lang="en-US" sz="3200">
                <a:latin typeface="Tahoma" pitchFamily="34" charset="0"/>
                <a:cs typeface="Times New Roman" pitchFamily="18" charset="0"/>
              </a:rPr>
              <a:t> – a stable heterogeneous mixture. Colloids do not separate. Usually appear cloudy or milky.   EX: milk; mayonnaise; jelly; jels and foams 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AECHEM\Ch-Solutions\suspen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" y="285750"/>
            <a:ext cx="9525000" cy="628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0AECHEM\Ch-Solutions\rainbow-jello-side-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90600"/>
            <a:ext cx="4979988" cy="416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Properties of Solutions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2800" dirty="0" smtClean="0"/>
              <a:t>Has been well stirred during its formation.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28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2800" dirty="0" smtClean="0"/>
              <a:t>Dissolved particles will not come out of solution no matter how long the solution is allowed to stand.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28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2800" dirty="0" smtClean="0"/>
              <a:t>Is clear and transparent.  Beam of light will not be seen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endParaRPr lang="en-US" sz="2800" dirty="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  <a:defRPr/>
            </a:pPr>
            <a:r>
              <a:rPr lang="en-US" sz="2800" dirty="0" smtClean="0"/>
              <a:t>Will pass through the finest filters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1400" dirty="0" smtClean="0"/>
              <a:t>		</a:t>
            </a:r>
            <a:r>
              <a:rPr lang="en-US" sz="1400" dirty="0" smtClean="0">
                <a:hlinkClick r:id="rId2"/>
              </a:rPr>
              <a:t>http://www.youtube.com/watch?v=EAhn2TUPL4w</a:t>
            </a:r>
            <a:endParaRPr lang="en-US" sz="1400" dirty="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740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0AECHEM\Ch-Solutions\tyndell ef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02045"/>
            <a:ext cx="5372100" cy="5290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0AECHEM\Ch-Solutions\colloidsl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01337"/>
            <a:ext cx="6678738" cy="297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33400" y="457199"/>
          <a:ext cx="7924800" cy="5453063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59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Saturated Solution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 solution with solute that dissolves until it is unable to dissolve anymore, leaving the </a:t>
                      </a:r>
                      <a:r>
                        <a:rPr lang="en-US" sz="2000" dirty="0" err="1"/>
                        <a:t>undissolved</a:t>
                      </a:r>
                      <a:r>
                        <a:rPr lang="en-US" sz="2000" dirty="0"/>
                        <a:t> substances at the bottom</a:t>
                      </a:r>
                      <a:r>
                        <a:rPr lang="en-US" sz="2000" dirty="0" smtClean="0"/>
                        <a:t>.</a:t>
                      </a:r>
                      <a:br>
                        <a:rPr lang="en-US" sz="2000" dirty="0" smtClean="0"/>
                      </a:b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Unsaturated Solution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 solution (</a:t>
                      </a:r>
                      <a:r>
                        <a:rPr lang="en-US" sz="2000" i="1" dirty="0"/>
                        <a:t>with less solute than the saturated solution</a:t>
                      </a:r>
                      <a:r>
                        <a:rPr lang="en-US" sz="2000" dirty="0"/>
                        <a:t>) that completely dissolves, leaving no remaining substances</a:t>
                      </a:r>
                      <a:r>
                        <a:rPr lang="en-US" sz="2000" dirty="0" smtClean="0"/>
                        <a:t>.</a:t>
                      </a:r>
                      <a:br>
                        <a:rPr lang="en-US" sz="2000" dirty="0" smtClean="0"/>
                      </a:b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Supersaturated Solution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 solution (</a:t>
                      </a:r>
                      <a:r>
                        <a:rPr lang="en-US" sz="2000" i="1" dirty="0"/>
                        <a:t>with more solute than the saturated solution</a:t>
                      </a:r>
                      <a:r>
                        <a:rPr lang="en-US" sz="2000" dirty="0"/>
                        <a:t>) that contains more </a:t>
                      </a:r>
                      <a:r>
                        <a:rPr lang="en-US" sz="2000" dirty="0" err="1"/>
                        <a:t>undissolved</a:t>
                      </a:r>
                      <a:r>
                        <a:rPr lang="en-US" sz="2000" dirty="0"/>
                        <a:t> solute than the saturated solution </a:t>
                      </a:r>
                      <a:r>
                        <a:rPr lang="en-US" sz="2000" dirty="0" smtClean="0"/>
                        <a:t>normally holds.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Can only be made by cooling a saturated solution.</a:t>
                      </a:r>
                      <a:endParaRPr lang="en-US" sz="20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1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g.sparknotes.com/figures/A/a355d48810a7fa33761d1f32c3099d7b/bpe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1769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296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Tahoma" pitchFamily="34" charset="0"/>
                <a:cs typeface="Times New Roman" pitchFamily="18" charset="0"/>
              </a:rPr>
              <a:t>Solutions can be found in any physical state. </a:t>
            </a:r>
          </a:p>
        </p:txBody>
      </p:sp>
      <p:pic>
        <p:nvPicPr>
          <p:cNvPr id="91141" name="Picture 5" descr="http://www.eo.ucar.edu/kids/sky/images/air1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946525" cy="29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3" name="Picture 7" descr="http://www.dkimages.com/discover/previews/824/15025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3635375" cy="486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5" name="Picture 9" descr="http://www.raisonsbrassband.com/images/Brass%20Bug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524668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0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62"/>
          <p:cNvGrpSpPr>
            <a:grpSpLocks/>
          </p:cNvGrpSpPr>
          <p:nvPr/>
        </p:nvGrpSpPr>
        <p:grpSpPr bwMode="auto">
          <a:xfrm>
            <a:off x="685800" y="1828800"/>
            <a:ext cx="7086600" cy="4343400"/>
            <a:chOff x="528" y="1248"/>
            <a:chExt cx="4464" cy="2736"/>
          </a:xfrm>
        </p:grpSpPr>
        <p:sp>
          <p:nvSpPr>
            <p:cNvPr id="22560" name="Rectangle 11"/>
            <p:cNvSpPr>
              <a:spLocks noChangeArrowheads="1"/>
            </p:cNvSpPr>
            <p:nvPr/>
          </p:nvSpPr>
          <p:spPr bwMode="auto">
            <a:xfrm>
              <a:off x="528" y="1248"/>
              <a:ext cx="4464" cy="244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561" name="Line 12"/>
            <p:cNvSpPr>
              <a:spLocks noChangeShapeType="1"/>
            </p:cNvSpPr>
            <p:nvPr/>
          </p:nvSpPr>
          <p:spPr bwMode="auto">
            <a:xfrm>
              <a:off x="528" y="2208"/>
              <a:ext cx="446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13"/>
            <p:cNvSpPr>
              <a:spLocks noChangeShapeType="1"/>
            </p:cNvSpPr>
            <p:nvPr/>
          </p:nvSpPr>
          <p:spPr bwMode="auto">
            <a:xfrm>
              <a:off x="528" y="2784"/>
              <a:ext cx="446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14"/>
            <p:cNvSpPr>
              <a:spLocks noChangeShapeType="1"/>
            </p:cNvSpPr>
            <p:nvPr/>
          </p:nvSpPr>
          <p:spPr bwMode="auto">
            <a:xfrm>
              <a:off x="528" y="3360"/>
              <a:ext cx="446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16"/>
            <p:cNvSpPr>
              <a:spLocks noChangeShapeType="1"/>
            </p:cNvSpPr>
            <p:nvPr/>
          </p:nvSpPr>
          <p:spPr bwMode="auto">
            <a:xfrm>
              <a:off x="1920" y="1248"/>
              <a:ext cx="0" cy="273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18"/>
            <p:cNvSpPr>
              <a:spLocks noChangeShapeType="1"/>
            </p:cNvSpPr>
            <p:nvPr/>
          </p:nvSpPr>
          <p:spPr bwMode="auto">
            <a:xfrm>
              <a:off x="2784" y="1248"/>
              <a:ext cx="0" cy="273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20"/>
            <p:cNvSpPr>
              <a:spLocks noChangeShapeType="1"/>
            </p:cNvSpPr>
            <p:nvPr/>
          </p:nvSpPr>
          <p:spPr bwMode="auto">
            <a:xfrm>
              <a:off x="3648" y="1248"/>
              <a:ext cx="0" cy="273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Line 27"/>
            <p:cNvSpPr>
              <a:spLocks noChangeShapeType="1"/>
            </p:cNvSpPr>
            <p:nvPr/>
          </p:nvSpPr>
          <p:spPr bwMode="auto">
            <a:xfrm>
              <a:off x="528" y="3072"/>
              <a:ext cx="446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28"/>
            <p:cNvSpPr>
              <a:spLocks noChangeShapeType="1"/>
            </p:cNvSpPr>
            <p:nvPr/>
          </p:nvSpPr>
          <p:spPr bwMode="auto">
            <a:xfrm>
              <a:off x="528" y="2496"/>
              <a:ext cx="446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29"/>
            <p:cNvSpPr>
              <a:spLocks noChangeShapeType="1"/>
            </p:cNvSpPr>
            <p:nvPr/>
          </p:nvSpPr>
          <p:spPr bwMode="auto">
            <a:xfrm>
              <a:off x="528" y="1872"/>
              <a:ext cx="4464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193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i="1">
                <a:solidFill>
                  <a:schemeClr val="folHlink"/>
                </a:solidFill>
                <a:latin typeface="Times New Roman" pitchFamily="18" charset="0"/>
              </a:rPr>
              <a:t>Types of Solutions</a:t>
            </a:r>
            <a:endParaRPr lang="en-US" b="1">
              <a:solidFill>
                <a:srgbClr val="FF0000"/>
              </a:solidFill>
              <a:latin typeface="Times"/>
            </a:endParaRPr>
          </a:p>
        </p:txBody>
      </p:sp>
      <p:sp>
        <p:nvSpPr>
          <p:cNvPr id="22531" name="Text Box 22"/>
          <p:cNvSpPr txBox="1">
            <a:spLocks noChangeArrowheads="1"/>
          </p:cNvSpPr>
          <p:nvPr/>
        </p:nvSpPr>
        <p:spPr bwMode="auto">
          <a:xfrm>
            <a:off x="1219200" y="2362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2"/>
                </a:solidFill>
                <a:latin typeface="Times New Roman" pitchFamily="18" charset="0"/>
              </a:rPr>
              <a:t>Phase</a:t>
            </a:r>
          </a:p>
        </p:txBody>
      </p:sp>
      <p:sp>
        <p:nvSpPr>
          <p:cNvPr id="22532" name="Text Box 23"/>
          <p:cNvSpPr txBox="1">
            <a:spLocks noChangeArrowheads="1"/>
          </p:cNvSpPr>
          <p:nvPr/>
        </p:nvSpPr>
        <p:spPr bwMode="auto">
          <a:xfrm>
            <a:off x="3200400" y="2362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2"/>
                </a:solidFill>
                <a:latin typeface="Times New Roman" pitchFamily="18" charset="0"/>
              </a:rPr>
              <a:t>Solute</a:t>
            </a:r>
          </a:p>
        </p:txBody>
      </p:sp>
      <p:sp>
        <p:nvSpPr>
          <p:cNvPr id="22533" name="Text Box 24"/>
          <p:cNvSpPr txBox="1">
            <a:spLocks noChangeArrowheads="1"/>
          </p:cNvSpPr>
          <p:nvPr/>
        </p:nvSpPr>
        <p:spPr bwMode="auto">
          <a:xfrm>
            <a:off x="4572000" y="236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2"/>
                </a:solidFill>
                <a:latin typeface="Times New Roman" pitchFamily="18" charset="0"/>
              </a:rPr>
              <a:t>Solvent</a:t>
            </a:r>
          </a:p>
        </p:txBody>
      </p:sp>
      <p:sp>
        <p:nvSpPr>
          <p:cNvPr id="22534" name="Text Box 25"/>
          <p:cNvSpPr txBox="1">
            <a:spLocks noChangeArrowheads="1"/>
          </p:cNvSpPr>
          <p:nvPr/>
        </p:nvSpPr>
        <p:spPr bwMode="auto">
          <a:xfrm>
            <a:off x="6172200" y="2362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bg2"/>
                </a:solidFill>
                <a:latin typeface="Times New Roman" pitchFamily="18" charset="0"/>
              </a:rPr>
              <a:t>Example</a:t>
            </a:r>
          </a:p>
        </p:txBody>
      </p:sp>
      <p:grpSp>
        <p:nvGrpSpPr>
          <p:cNvPr id="22535" name="Group 63"/>
          <p:cNvGrpSpPr>
            <a:grpSpLocks/>
          </p:cNvGrpSpPr>
          <p:nvPr/>
        </p:nvGrpSpPr>
        <p:grpSpPr bwMode="auto">
          <a:xfrm>
            <a:off x="1219200" y="2971800"/>
            <a:ext cx="6400800" cy="2819400"/>
            <a:chOff x="768" y="1872"/>
            <a:chExt cx="4032" cy="1776"/>
          </a:xfrm>
        </p:grpSpPr>
        <p:sp>
          <p:nvSpPr>
            <p:cNvPr id="22536" name="Text Box 30"/>
            <p:cNvSpPr txBox="1">
              <a:spLocks noChangeArrowheads="1"/>
            </p:cNvSpPr>
            <p:nvPr/>
          </p:nvSpPr>
          <p:spPr bwMode="auto">
            <a:xfrm>
              <a:off x="768" y="192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Gas</a:t>
              </a:r>
            </a:p>
          </p:txBody>
        </p:sp>
        <p:sp>
          <p:nvSpPr>
            <p:cNvPr id="22537" name="Text Box 31"/>
            <p:cNvSpPr txBox="1">
              <a:spLocks noChangeArrowheads="1"/>
            </p:cNvSpPr>
            <p:nvPr/>
          </p:nvSpPr>
          <p:spPr bwMode="auto">
            <a:xfrm>
              <a:off x="768" y="2208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Liquid</a:t>
              </a:r>
            </a:p>
          </p:txBody>
        </p:sp>
        <p:sp>
          <p:nvSpPr>
            <p:cNvPr id="22538" name="Text Box 32"/>
            <p:cNvSpPr txBox="1">
              <a:spLocks noChangeArrowheads="1"/>
            </p:cNvSpPr>
            <p:nvPr/>
          </p:nvSpPr>
          <p:spPr bwMode="auto">
            <a:xfrm>
              <a:off x="768" y="249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Liquid</a:t>
              </a:r>
            </a:p>
          </p:txBody>
        </p:sp>
        <p:sp>
          <p:nvSpPr>
            <p:cNvPr id="22539" name="Text Box 36"/>
            <p:cNvSpPr txBox="1">
              <a:spLocks noChangeArrowheads="1"/>
            </p:cNvSpPr>
            <p:nvPr/>
          </p:nvSpPr>
          <p:spPr bwMode="auto">
            <a:xfrm>
              <a:off x="864" y="336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Solid</a:t>
              </a:r>
            </a:p>
          </p:txBody>
        </p:sp>
        <p:sp>
          <p:nvSpPr>
            <p:cNvPr id="22540" name="Text Box 41"/>
            <p:cNvSpPr txBox="1">
              <a:spLocks noChangeArrowheads="1"/>
            </p:cNvSpPr>
            <p:nvPr/>
          </p:nvSpPr>
          <p:spPr bwMode="auto">
            <a:xfrm>
              <a:off x="3840" y="336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alloys</a:t>
              </a:r>
            </a:p>
          </p:txBody>
        </p:sp>
        <p:sp>
          <p:nvSpPr>
            <p:cNvPr id="22541" name="Text Box 42"/>
            <p:cNvSpPr txBox="1">
              <a:spLocks noChangeArrowheads="1"/>
            </p:cNvSpPr>
            <p:nvPr/>
          </p:nvSpPr>
          <p:spPr bwMode="auto">
            <a:xfrm>
              <a:off x="3840" y="3072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  <a:r>
                <a:rPr lang="en-US" b="1" i="1" baseline="-25000">
                  <a:solidFill>
                    <a:schemeClr val="bg2"/>
                  </a:solidFill>
                  <a:latin typeface="Times New Roman" pitchFamily="18" charset="0"/>
                </a:rPr>
                <a:t>2</a:t>
              </a:r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 in Pt</a:t>
              </a:r>
            </a:p>
          </p:txBody>
        </p:sp>
        <p:sp>
          <p:nvSpPr>
            <p:cNvPr id="22542" name="Text Box 43"/>
            <p:cNvSpPr txBox="1">
              <a:spLocks noChangeArrowheads="1"/>
            </p:cNvSpPr>
            <p:nvPr/>
          </p:nvSpPr>
          <p:spPr bwMode="auto">
            <a:xfrm>
              <a:off x="3840" y="278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Coke</a:t>
              </a:r>
            </a:p>
          </p:txBody>
        </p:sp>
        <p:sp>
          <p:nvSpPr>
            <p:cNvPr id="22543" name="Text Box 44"/>
            <p:cNvSpPr txBox="1">
              <a:spLocks noChangeArrowheads="1"/>
            </p:cNvSpPr>
            <p:nvPr/>
          </p:nvSpPr>
          <p:spPr bwMode="auto">
            <a:xfrm>
              <a:off x="3888" y="2496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antifreeze</a:t>
              </a:r>
            </a:p>
          </p:txBody>
        </p:sp>
        <p:sp>
          <p:nvSpPr>
            <p:cNvPr id="22544" name="Text Box 45"/>
            <p:cNvSpPr txBox="1">
              <a:spLocks noChangeArrowheads="1"/>
            </p:cNvSpPr>
            <p:nvPr/>
          </p:nvSpPr>
          <p:spPr bwMode="auto">
            <a:xfrm>
              <a:off x="3936" y="2208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Coke</a:t>
              </a:r>
            </a:p>
          </p:txBody>
        </p:sp>
        <p:sp>
          <p:nvSpPr>
            <p:cNvPr id="22545" name="Text Box 46"/>
            <p:cNvSpPr txBox="1">
              <a:spLocks noChangeArrowheads="1"/>
            </p:cNvSpPr>
            <p:nvPr/>
          </p:nvSpPr>
          <p:spPr bwMode="auto">
            <a:xfrm>
              <a:off x="3936" y="1872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air</a:t>
              </a:r>
            </a:p>
          </p:txBody>
        </p:sp>
        <p:sp>
          <p:nvSpPr>
            <p:cNvPr id="22546" name="Text Box 47"/>
            <p:cNvSpPr txBox="1">
              <a:spLocks noChangeArrowheads="1"/>
            </p:cNvSpPr>
            <p:nvPr/>
          </p:nvSpPr>
          <p:spPr bwMode="auto">
            <a:xfrm>
              <a:off x="2928" y="1872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gas</a:t>
              </a:r>
            </a:p>
          </p:txBody>
        </p:sp>
        <p:sp>
          <p:nvSpPr>
            <p:cNvPr id="22547" name="Text Box 48"/>
            <p:cNvSpPr txBox="1">
              <a:spLocks noChangeArrowheads="1"/>
            </p:cNvSpPr>
            <p:nvPr/>
          </p:nvSpPr>
          <p:spPr bwMode="auto">
            <a:xfrm>
              <a:off x="2928" y="2208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liquid</a:t>
              </a:r>
            </a:p>
          </p:txBody>
        </p:sp>
        <p:sp>
          <p:nvSpPr>
            <p:cNvPr id="22548" name="Text Box 49"/>
            <p:cNvSpPr txBox="1">
              <a:spLocks noChangeArrowheads="1"/>
            </p:cNvSpPr>
            <p:nvPr/>
          </p:nvSpPr>
          <p:spPr bwMode="auto">
            <a:xfrm>
              <a:off x="2880" y="2496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liquid</a:t>
              </a:r>
            </a:p>
          </p:txBody>
        </p:sp>
        <p:sp>
          <p:nvSpPr>
            <p:cNvPr id="22549" name="Text Box 50"/>
            <p:cNvSpPr txBox="1">
              <a:spLocks noChangeArrowheads="1"/>
            </p:cNvSpPr>
            <p:nvPr/>
          </p:nvSpPr>
          <p:spPr bwMode="auto">
            <a:xfrm>
              <a:off x="2880" y="278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liquid</a:t>
              </a:r>
            </a:p>
          </p:txBody>
        </p:sp>
        <p:sp>
          <p:nvSpPr>
            <p:cNvPr id="22550" name="Text Box 51"/>
            <p:cNvSpPr txBox="1">
              <a:spLocks noChangeArrowheads="1"/>
            </p:cNvSpPr>
            <p:nvPr/>
          </p:nvSpPr>
          <p:spPr bwMode="auto">
            <a:xfrm>
              <a:off x="2880" y="3072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solid</a:t>
              </a:r>
            </a:p>
          </p:txBody>
        </p:sp>
        <p:sp>
          <p:nvSpPr>
            <p:cNvPr id="22551" name="Text Box 52"/>
            <p:cNvSpPr txBox="1">
              <a:spLocks noChangeArrowheads="1"/>
            </p:cNvSpPr>
            <p:nvPr/>
          </p:nvSpPr>
          <p:spPr bwMode="auto">
            <a:xfrm>
              <a:off x="2880" y="336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solid</a:t>
              </a:r>
            </a:p>
          </p:txBody>
        </p:sp>
        <p:sp>
          <p:nvSpPr>
            <p:cNvPr id="22552" name="Text Box 53"/>
            <p:cNvSpPr txBox="1">
              <a:spLocks noChangeArrowheads="1"/>
            </p:cNvSpPr>
            <p:nvPr/>
          </p:nvSpPr>
          <p:spPr bwMode="auto">
            <a:xfrm>
              <a:off x="2064" y="3360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solid</a:t>
              </a:r>
            </a:p>
          </p:txBody>
        </p:sp>
        <p:sp>
          <p:nvSpPr>
            <p:cNvPr id="22553" name="Text Box 54"/>
            <p:cNvSpPr txBox="1">
              <a:spLocks noChangeArrowheads="1"/>
            </p:cNvSpPr>
            <p:nvPr/>
          </p:nvSpPr>
          <p:spPr bwMode="auto">
            <a:xfrm>
              <a:off x="2016" y="3072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gas</a:t>
              </a:r>
            </a:p>
          </p:txBody>
        </p:sp>
        <p:sp>
          <p:nvSpPr>
            <p:cNvPr id="22554" name="Text Box 55"/>
            <p:cNvSpPr txBox="1">
              <a:spLocks noChangeArrowheads="1"/>
            </p:cNvSpPr>
            <p:nvPr/>
          </p:nvSpPr>
          <p:spPr bwMode="auto">
            <a:xfrm>
              <a:off x="2064" y="278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solid</a:t>
              </a:r>
            </a:p>
          </p:txBody>
        </p:sp>
        <p:sp>
          <p:nvSpPr>
            <p:cNvPr id="22555" name="Text Box 56"/>
            <p:cNvSpPr txBox="1">
              <a:spLocks noChangeArrowheads="1"/>
            </p:cNvSpPr>
            <p:nvPr/>
          </p:nvSpPr>
          <p:spPr bwMode="auto">
            <a:xfrm>
              <a:off x="2064" y="2496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liquid</a:t>
              </a:r>
            </a:p>
          </p:txBody>
        </p:sp>
        <p:sp>
          <p:nvSpPr>
            <p:cNvPr id="22556" name="Text Box 57"/>
            <p:cNvSpPr txBox="1">
              <a:spLocks noChangeArrowheads="1"/>
            </p:cNvSpPr>
            <p:nvPr/>
          </p:nvSpPr>
          <p:spPr bwMode="auto">
            <a:xfrm>
              <a:off x="2064" y="2208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gas</a:t>
              </a:r>
            </a:p>
          </p:txBody>
        </p:sp>
        <p:sp>
          <p:nvSpPr>
            <p:cNvPr id="22557" name="Text Box 58"/>
            <p:cNvSpPr txBox="1">
              <a:spLocks noChangeArrowheads="1"/>
            </p:cNvSpPr>
            <p:nvPr/>
          </p:nvSpPr>
          <p:spPr bwMode="auto">
            <a:xfrm>
              <a:off x="2016" y="1872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gas</a:t>
              </a:r>
            </a:p>
          </p:txBody>
        </p:sp>
        <p:sp>
          <p:nvSpPr>
            <p:cNvPr id="22558" name="Text Box 60"/>
            <p:cNvSpPr txBox="1">
              <a:spLocks noChangeArrowheads="1"/>
            </p:cNvSpPr>
            <p:nvPr/>
          </p:nvSpPr>
          <p:spPr bwMode="auto">
            <a:xfrm>
              <a:off x="768" y="2784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Liquid</a:t>
              </a:r>
            </a:p>
          </p:txBody>
        </p:sp>
        <p:sp>
          <p:nvSpPr>
            <p:cNvPr id="22559" name="Text Box 61"/>
            <p:cNvSpPr txBox="1">
              <a:spLocks noChangeArrowheads="1"/>
            </p:cNvSpPr>
            <p:nvPr/>
          </p:nvSpPr>
          <p:spPr bwMode="auto">
            <a:xfrm>
              <a:off x="864" y="3072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i="1">
                  <a:solidFill>
                    <a:schemeClr val="bg2"/>
                  </a:solidFill>
                  <a:latin typeface="Times New Roman" pitchFamily="18" charset="0"/>
                </a:rPr>
                <a:t>Solid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Solubility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smtClean="0"/>
              <a:t>Solubility</a:t>
            </a:r>
            <a:r>
              <a:rPr lang="en-US" b="1" smtClean="0"/>
              <a:t> – </a:t>
            </a:r>
            <a:r>
              <a:rPr lang="en-US" smtClean="0"/>
              <a:t>maximum quantity of a solute that can dissolve in a certain quantity of solvent at a specified temperature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Ex: Think of sugar in iced tea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496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en-US"/>
              <a:t>Copyright© by Houghton Mifflin Company.  All rights reserved.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B6B8A3ED-515B-4D66-A091-CDD76AF674ED}" type="slidenum">
              <a:rPr lang="en-US"/>
              <a:pPr algn="ctr">
                <a:defRPr/>
              </a:pPr>
              <a:t>8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Dissolving of solid sodium chloride.</a:t>
            </a:r>
          </a:p>
        </p:txBody>
      </p:sp>
      <p:pic>
        <p:nvPicPr>
          <p:cNvPr id="14340" name="Picture 3" descr="C:\WINNT\Profiles\schlies\Desktop\Zumdahl final art\Zumfinart_ch15\Zumdahl15_01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41513"/>
            <a:ext cx="86868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Image: saturated copper sulphate solution in a beake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60960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760</Words>
  <Application>Microsoft Office PowerPoint</Application>
  <PresentationFormat>On-screen Show (4:3)</PresentationFormat>
  <Paragraphs>186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Tahoma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Properties of Solutions</vt:lpstr>
      <vt:lpstr>PowerPoint Presentation</vt:lpstr>
      <vt:lpstr>PowerPoint Presentation</vt:lpstr>
      <vt:lpstr>Solubility</vt:lpstr>
      <vt:lpstr>Dissolving of solid sodium chloride.</vt:lpstr>
      <vt:lpstr>PowerPoint Presentation</vt:lpstr>
      <vt:lpstr>Polar water molecules interacting with positive and negative ions of a salt.</vt:lpstr>
      <vt:lpstr>The ethanol molecule contains a polar O—H bond.</vt:lpstr>
      <vt:lpstr> The polar water molecule interacts strongly with the polar O—H bond in ethanol.</vt:lpstr>
      <vt:lpstr>Structure of common table sugar.</vt:lpstr>
      <vt:lpstr>A molecule typical of those found in petroleum.</vt:lpstr>
      <vt:lpstr> An oil layer floating on water.</vt:lpstr>
      <vt:lpstr>PowerPoint Presentation</vt:lpstr>
      <vt:lpstr>PowerPoint Presentation</vt:lpstr>
      <vt:lpstr>PowerPoint Presentation</vt:lpstr>
      <vt:lpstr>PowerPoint Presentation</vt:lpstr>
      <vt:lpstr>Saturated, Unsaturated and Supersaturated</vt:lpstr>
      <vt:lpstr>PowerPoint Presentation</vt:lpstr>
      <vt:lpstr>PowerPoint Presentation</vt:lpstr>
      <vt:lpstr>PowerPoint Presentation</vt:lpstr>
      <vt:lpstr>PowerPoint Presentation</vt:lpstr>
      <vt:lpstr>Concentration of Solutions</vt:lpstr>
      <vt:lpstr>Molarity</vt:lpstr>
      <vt:lpstr>PowerPoint Presentation</vt:lpstr>
      <vt:lpstr>Steps involved in the preparation of a standard aqueous solution.</vt:lpstr>
      <vt:lpstr>Dilution Problems</vt:lpstr>
      <vt:lpstr>Process of making 500 mL of a 1.00 M acetic acid solution.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kenneth bader</dc:creator>
  <cp:lastModifiedBy>Bader, Kenneth</cp:lastModifiedBy>
  <cp:revision>39</cp:revision>
  <dcterms:created xsi:type="dcterms:W3CDTF">2009-05-04T10:02:08Z</dcterms:created>
  <dcterms:modified xsi:type="dcterms:W3CDTF">2017-04-21T18:17:22Z</dcterms:modified>
</cp:coreProperties>
</file>