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2" r:id="rId6"/>
    <p:sldId id="260" r:id="rId7"/>
    <p:sldId id="257" r:id="rId8"/>
    <p:sldId id="266" r:id="rId9"/>
    <p:sldId id="263" r:id="rId10"/>
    <p:sldId id="264" r:id="rId11"/>
    <p:sldId id="265" r:id="rId12"/>
    <p:sldId id="267" r:id="rId13"/>
    <p:sldId id="268" r:id="rId14"/>
    <p:sldId id="270" r:id="rId15"/>
    <p:sldId id="272" r:id="rId16"/>
    <p:sldId id="273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BB653-3115-4133-92AC-8115F9046E2B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CCB5-E707-41A3-8BDC-9ADDCD26D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vPL7KC1DEA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llis11.swf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hyperlink" Target="A20120MV.mp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990600"/>
            <a:ext cx="54420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Chemical Kinetics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	</a:t>
            </a:r>
            <a:r>
              <a:rPr lang="en-US" sz="3200" b="1" dirty="0" smtClean="0">
                <a:solidFill>
                  <a:schemeClr val="bg1"/>
                </a:solidFill>
              </a:rPr>
              <a:t>and Chemical Equilibrium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3200" y="5925664"/>
            <a:ext cx="63444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Read in Ch. 22: Reaction Rates pp 543-554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                            Equilibrium pp 560-566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0200" y="2590800"/>
            <a:ext cx="38725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Honors: Ch. 17 and 18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im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295400"/>
            <a:ext cx="6010172" cy="437821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304800"/>
            <a:ext cx="683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Activation Energy and Energy Diagrams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28600" y="1524000"/>
            <a:ext cx="3200400" cy="522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400" b="1" dirty="0" smtClean="0">
                <a:solidFill>
                  <a:schemeClr val="bg1"/>
                </a:solidFill>
              </a:rPr>
              <a:t>In the reverse endothermic reaction, the reactant molecules lying at a 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>low energy level must continually absorb energy to collide with enough force to overcome the activation energy barrier and form high-energy products.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5867400"/>
            <a:ext cx="3499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CO</a:t>
            </a:r>
            <a:r>
              <a:rPr lang="en-US" sz="2800" baseline="-25000" dirty="0" smtClean="0">
                <a:solidFill>
                  <a:schemeClr val="bg1"/>
                </a:solidFill>
                <a:sym typeface="Wingdings" pitchFamily="2" charset="2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 + NO  </a:t>
            </a:r>
            <a:r>
              <a:rPr lang="en-US" sz="2800" dirty="0" smtClean="0">
                <a:solidFill>
                  <a:schemeClr val="bg1"/>
                </a:solidFill>
              </a:rPr>
              <a:t>CO + NO</a:t>
            </a:r>
            <a:r>
              <a:rPr lang="en-US" sz="2800" baseline="-25000" dirty="0" smtClean="0">
                <a:solidFill>
                  <a:schemeClr val="bg1"/>
                </a:solidFill>
              </a:rPr>
              <a:t>2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066800" y="457200"/>
            <a:ext cx="564225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3200" b="1" dirty="0">
                <a:solidFill>
                  <a:srgbClr val="ECCA22"/>
                </a:solidFill>
              </a:rPr>
              <a:t>Factors Affecting Reaction Rates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09600" y="2101850"/>
            <a:ext cx="8077200" cy="16435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An important factor that affects the rate of a chemical reaction is the reactive nature of the reactants. </a:t>
            </a:r>
            <a:r>
              <a:rPr lang="en-US" sz="2800" dirty="0" smtClean="0">
                <a:solidFill>
                  <a:schemeClr val="bg1"/>
                </a:solidFill>
              </a:rPr>
              <a:t>Some </a:t>
            </a:r>
            <a:r>
              <a:rPr lang="en-US" sz="2800" dirty="0">
                <a:solidFill>
                  <a:schemeClr val="bg1"/>
                </a:solidFill>
              </a:rPr>
              <a:t>substances react more readily than others.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24000" y="1219200"/>
            <a:ext cx="4145430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2800" b="1" dirty="0" smtClean="0">
                <a:solidFill>
                  <a:srgbClr val="ECCA22"/>
                </a:solidFill>
              </a:rPr>
              <a:t>1. The </a:t>
            </a:r>
            <a:r>
              <a:rPr lang="en-US" sz="2800" b="1" dirty="0">
                <a:solidFill>
                  <a:srgbClr val="ECCA22"/>
                </a:solidFill>
              </a:rPr>
              <a:t>Nature of Reactants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85800" y="4191000"/>
            <a:ext cx="8077200" cy="8679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The more reactive a </a:t>
            </a:r>
            <a:r>
              <a:rPr lang="en-US" sz="2800" dirty="0" smtClean="0">
                <a:solidFill>
                  <a:schemeClr val="bg1"/>
                </a:solidFill>
              </a:rPr>
              <a:t>substance is</a:t>
            </a:r>
            <a:r>
              <a:rPr lang="en-US" sz="2800" dirty="0">
                <a:solidFill>
                  <a:schemeClr val="bg1"/>
                </a:solidFill>
              </a:rPr>
              <a:t>, the faster the reaction rate.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2659574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2800" b="1" dirty="0" smtClean="0">
                <a:solidFill>
                  <a:srgbClr val="ECCA22"/>
                </a:solidFill>
              </a:rPr>
              <a:t>2. Concentration</a:t>
            </a:r>
            <a:endParaRPr lang="en-US" sz="2800" b="1" dirty="0">
              <a:solidFill>
                <a:srgbClr val="ECCA22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57200" y="1066800"/>
            <a:ext cx="7772400" cy="8679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Reactions speed up when the concentrations of reacting particles are increased.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1981200"/>
            <a:ext cx="7772400" cy="8679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Think about a reaction where reactant A combines with  reactant B.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57200" y="2895600"/>
            <a:ext cx="7772400" cy="12557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At a given concentration of A and B, the molecules of A collide with B to produce AB at a particular rate. 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14400" y="4267200"/>
            <a:ext cx="8229600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What happens if the amount of B is increased?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14400" y="5105400"/>
            <a:ext cx="8229600" cy="8679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Increasing the concentration of B makes more molecules available with which A can collide.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19200" y="533400"/>
            <a:ext cx="2076018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2800" b="1" dirty="0">
                <a:solidFill>
                  <a:srgbClr val="ECCA22"/>
                </a:solidFill>
              </a:rPr>
              <a:t>Surface Area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1219201"/>
            <a:ext cx="4953000" cy="2422526"/>
            <a:chOff x="0" y="703"/>
            <a:chExt cx="3120" cy="1526"/>
          </a:xfrm>
        </p:grpSpPr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0" y="703"/>
              <a:ext cx="3120" cy="15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tx1"/>
                </a:buClr>
                <a:tabLst>
                  <a:tab pos="228600" algn="l"/>
                  <a:tab pos="1943100" algn="l"/>
                </a:tabLst>
              </a:pPr>
              <a:r>
                <a:rPr lang="en-US" sz="2400" dirty="0" smtClean="0">
                  <a:solidFill>
                    <a:schemeClr val="bg1"/>
                  </a:solidFill>
                </a:rPr>
                <a:t>     </a:t>
              </a:r>
              <a:r>
                <a:rPr lang="en-US" sz="2800" dirty="0" smtClean="0">
                  <a:solidFill>
                    <a:schemeClr val="bg1"/>
                  </a:solidFill>
                </a:rPr>
                <a:t>Increasing </a:t>
              </a:r>
              <a:r>
                <a:rPr lang="en-US" sz="2800" dirty="0">
                  <a:solidFill>
                    <a:schemeClr val="bg1"/>
                  </a:solidFill>
                </a:rPr>
                <a:t>the surface area </a:t>
              </a:r>
              <a:r>
                <a:rPr lang="en-US" sz="2800" dirty="0" smtClean="0">
                  <a:solidFill>
                    <a:schemeClr val="bg1"/>
                  </a:solidFill>
                </a:rPr>
                <a:t/>
              </a:r>
              <a:br>
                <a:rPr lang="en-US" sz="2800" dirty="0" smtClean="0">
                  <a:solidFill>
                    <a:schemeClr val="bg1"/>
                  </a:solidFill>
                </a:rPr>
              </a:br>
              <a:r>
                <a:rPr lang="en-US" sz="2800" dirty="0" smtClean="0">
                  <a:solidFill>
                    <a:schemeClr val="bg1"/>
                  </a:solidFill>
                </a:rPr>
                <a:t>of reactants </a:t>
              </a:r>
              <a:r>
                <a:rPr lang="en-US" sz="2800" dirty="0">
                  <a:solidFill>
                    <a:schemeClr val="bg1"/>
                  </a:solidFill>
                </a:rPr>
                <a:t>provides more opportunity for collisions </a:t>
              </a:r>
              <a:r>
                <a:rPr lang="en-US" sz="2800" dirty="0" smtClean="0">
                  <a:solidFill>
                    <a:schemeClr val="bg1"/>
                  </a:solidFill>
                </a:rPr>
                <a:t/>
              </a:r>
              <a:br>
                <a:rPr lang="en-US" sz="2800" dirty="0" smtClean="0">
                  <a:solidFill>
                    <a:schemeClr val="bg1"/>
                  </a:solidFill>
                </a:rPr>
              </a:br>
              <a:r>
                <a:rPr lang="en-US" sz="2800" dirty="0" smtClean="0">
                  <a:solidFill>
                    <a:schemeClr val="bg1"/>
                  </a:solidFill>
                </a:rPr>
                <a:t>with  other reactants, thereby increasing the reaction rate.</a:t>
              </a: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tx1"/>
                </a:buClr>
                <a:tabLst>
                  <a:tab pos="228600" algn="l"/>
                  <a:tab pos="1943100" algn="l"/>
                </a:tabLst>
              </a:pPr>
              <a:endParaRPr lang="en-US" dirty="0"/>
            </a:p>
          </p:txBody>
        </p:sp>
        <p:sp>
          <p:nvSpPr>
            <p:cNvPr id="5" name="Text Box 12"/>
            <p:cNvSpPr txBox="1">
              <a:spLocks noChangeArrowheads="1"/>
            </p:cNvSpPr>
            <p:nvPr/>
          </p:nvSpPr>
          <p:spPr bwMode="auto">
            <a:xfrm>
              <a:off x="566" y="1317"/>
              <a:ext cx="1738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tx1"/>
                </a:buClr>
              </a:pP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85800" y="1676400"/>
            <a:ext cx="8458200" cy="4667310"/>
            <a:chOff x="685800" y="1676400"/>
            <a:chExt cx="8458200" cy="4667310"/>
          </a:xfrm>
        </p:grpSpPr>
        <p:pic>
          <p:nvPicPr>
            <p:cNvPr id="1026" name="Picture 2" descr="http://labs.lib.ksu.edu/dlib/grainElevator/images/bg07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16980" y="1676400"/>
              <a:ext cx="6027020" cy="3962400"/>
            </a:xfrm>
            <a:prstGeom prst="rect">
              <a:avLst/>
            </a:prstGeom>
            <a:noFill/>
          </p:spPr>
        </p:pic>
        <p:grpSp>
          <p:nvGrpSpPr>
            <p:cNvPr id="11" name="Group 10"/>
            <p:cNvGrpSpPr/>
            <p:nvPr/>
          </p:nvGrpSpPr>
          <p:grpSpPr>
            <a:xfrm>
              <a:off x="685800" y="5791200"/>
              <a:ext cx="6677773" cy="552510"/>
              <a:chOff x="685800" y="5791200"/>
              <a:chExt cx="6677773" cy="552510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85800" y="5943600"/>
                <a:ext cx="211032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hlinkClick r:id="rId3"/>
                  </a:rPr>
                  <a:t>Sawdust</a:t>
                </a:r>
                <a:r>
                  <a:rPr lang="en-US" sz="2000" dirty="0" smtClean="0"/>
                  <a:t> explosion</a:t>
                </a:r>
                <a:endParaRPr lang="en-US" sz="20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495800" y="5791200"/>
                <a:ext cx="28677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</a:rPr>
                  <a:t>Grain Elevator Fire</a:t>
                </a:r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im23 gra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773" y="1524000"/>
            <a:ext cx="4876428" cy="4073525"/>
          </a:xfrm>
          <a:prstGeom prst="rect">
            <a:avLst/>
          </a:prstGeom>
          <a:noFill/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24000" y="304800"/>
            <a:ext cx="2775119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3200" b="1" dirty="0" smtClean="0">
                <a:solidFill>
                  <a:srgbClr val="ECCA22"/>
                </a:solidFill>
              </a:rPr>
              <a:t>3. Temperature</a:t>
            </a:r>
            <a:endParaRPr lang="en-US" sz="3200" b="1" dirty="0">
              <a:solidFill>
                <a:srgbClr val="ECCA2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8382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Increasing the temperature of the reactants increases the reaction rate.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28600" y="2209800"/>
            <a:ext cx="1361014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895600"/>
            <a:ext cx="4572000" cy="24191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Because raising the kinetic energy  of the reacting particles raises both 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the number of collisions and the energy of the collisions.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5562600"/>
            <a:ext cx="54102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You get more collisions that have  the needed activation energy.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Text Box 2"/>
          <p:cNvSpPr txBox="1">
            <a:spLocks noChangeArrowheads="1"/>
          </p:cNvSpPr>
          <p:nvPr/>
        </p:nvSpPr>
        <p:spPr bwMode="auto">
          <a:xfrm>
            <a:off x="990600" y="228600"/>
            <a:ext cx="210923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3200" b="1" dirty="0" smtClean="0">
                <a:solidFill>
                  <a:srgbClr val="ECCA22"/>
                </a:solidFill>
              </a:rPr>
              <a:t>4. Catalysts</a:t>
            </a:r>
            <a:endParaRPr lang="en-US" sz="3200" b="1" dirty="0">
              <a:solidFill>
                <a:srgbClr val="ECCA22"/>
              </a:solidFill>
            </a:endParaRPr>
          </a:p>
        </p:txBody>
      </p:sp>
      <p:sp>
        <p:nvSpPr>
          <p:cNvPr id="302085" name="Text Box 5"/>
          <p:cNvSpPr txBox="1">
            <a:spLocks noChangeArrowheads="1"/>
          </p:cNvSpPr>
          <p:nvPr/>
        </p:nvSpPr>
        <p:spPr bwMode="auto">
          <a:xfrm>
            <a:off x="457200" y="838200"/>
            <a:ext cx="7924800" cy="16435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Many </a:t>
            </a:r>
            <a:r>
              <a:rPr lang="en-US" sz="2800" dirty="0">
                <a:solidFill>
                  <a:schemeClr val="bg1"/>
                </a:solidFill>
              </a:rPr>
              <a:t>chemical reactions in living organisms would not occur quickly enough to sustain life at normal living temperatures if it were not for the presence of enzymes. </a:t>
            </a:r>
          </a:p>
        </p:txBody>
      </p:sp>
      <p:sp>
        <p:nvSpPr>
          <p:cNvPr id="302086" name="Text Box 6"/>
          <p:cNvSpPr txBox="1">
            <a:spLocks noChangeArrowheads="1"/>
          </p:cNvSpPr>
          <p:nvPr/>
        </p:nvSpPr>
        <p:spPr bwMode="auto">
          <a:xfrm>
            <a:off x="533400" y="2667000"/>
            <a:ext cx="7848600" cy="12557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An enzyme is a type of </a:t>
            </a:r>
            <a:r>
              <a:rPr lang="en-US" sz="2800" b="1" u="sng" dirty="0">
                <a:solidFill>
                  <a:schemeClr val="bg1"/>
                </a:solidFill>
              </a:rPr>
              <a:t>catalyst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a substance that increases the rate of a chemical reaction without itself being consumed in the reaction.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7200" y="3962400"/>
            <a:ext cx="7924800" cy="16435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Although catalysts are important substances in a chemical reaction, a catalyst does not yield more product </a:t>
            </a:r>
            <a:r>
              <a:rPr lang="en-US" sz="2800" dirty="0" smtClean="0">
                <a:solidFill>
                  <a:schemeClr val="bg1"/>
                </a:solidFill>
              </a:rPr>
              <a:t>and </a:t>
            </a:r>
            <a:r>
              <a:rPr lang="en-US" sz="2800" dirty="0">
                <a:solidFill>
                  <a:schemeClr val="bg1"/>
                </a:solidFill>
              </a:rPr>
              <a:t>is not included in the product(s) of the reaction.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5" grpId="0"/>
      <p:bldP spid="302086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Text Box 2"/>
          <p:cNvSpPr txBox="1">
            <a:spLocks noChangeArrowheads="1"/>
          </p:cNvSpPr>
          <p:nvPr/>
        </p:nvSpPr>
        <p:spPr bwMode="auto">
          <a:xfrm>
            <a:off x="1676400" y="304800"/>
            <a:ext cx="533024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3200" b="1" dirty="0" smtClean="0">
                <a:solidFill>
                  <a:srgbClr val="ECCA22"/>
                </a:solidFill>
              </a:rPr>
              <a:t>Energy Diagram with Catalyst</a:t>
            </a:r>
            <a:endParaRPr lang="en-US" sz="3200" b="1" dirty="0">
              <a:solidFill>
                <a:srgbClr val="ECCA22"/>
              </a:solidFill>
            </a:endParaRPr>
          </a:p>
        </p:txBody>
      </p:sp>
      <p:pic>
        <p:nvPicPr>
          <p:cNvPr id="304138" name="Picture 10" descr="im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066800"/>
            <a:ext cx="5356415" cy="39624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990600" y="5257800"/>
            <a:ext cx="670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 catalyst works by lowering the activation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energy of the reaction.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94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219200"/>
            <a:ext cx="2336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Reaction Rates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457200"/>
            <a:ext cx="30933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Chemical Kinetics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5" name="Picture 2" descr="H:\na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133600"/>
            <a:ext cx="4189809" cy="3886200"/>
          </a:xfrm>
          <a:prstGeom prst="rect">
            <a:avLst/>
          </a:prstGeom>
          <a:noFill/>
        </p:spPr>
      </p:pic>
      <p:pic>
        <p:nvPicPr>
          <p:cNvPr id="1027" name="Picture 3" descr="H:\nail.jp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981200"/>
            <a:ext cx="4378333" cy="421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frisch.com/images/chem_c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4038600" cy="4736631"/>
          </a:xfrm>
          <a:prstGeom prst="rect">
            <a:avLst/>
          </a:prstGeom>
          <a:noFill/>
        </p:spPr>
      </p:pic>
      <p:pic>
        <p:nvPicPr>
          <p:cNvPr id="5124" name="Picture 4" descr="http://602x1023.files.wordpress.com/2009/01/d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533400"/>
            <a:ext cx="3486150" cy="444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Text Box 2"/>
          <p:cNvSpPr txBox="1">
            <a:spLocks noChangeArrowheads="1"/>
          </p:cNvSpPr>
          <p:nvPr/>
        </p:nvSpPr>
        <p:spPr bwMode="auto">
          <a:xfrm>
            <a:off x="533400" y="1338263"/>
            <a:ext cx="7924800" cy="12557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According to the </a:t>
            </a:r>
            <a:r>
              <a:rPr lang="en-US" sz="2800" b="1" dirty="0">
                <a:solidFill>
                  <a:schemeClr val="bg1"/>
                </a:solidFill>
              </a:rPr>
              <a:t>collision theory</a:t>
            </a:r>
            <a:r>
              <a:rPr lang="en-US" sz="2800" dirty="0">
                <a:solidFill>
                  <a:schemeClr val="bg1"/>
                </a:solidFill>
              </a:rPr>
              <a:t>, atoms, ions, and molecules must collide with each other in order to react. 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2819400" y="685800"/>
            <a:ext cx="301095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3200" b="1" dirty="0">
                <a:solidFill>
                  <a:srgbClr val="ECCA22"/>
                </a:solidFill>
              </a:rPr>
              <a:t>Collision Theory </a:t>
            </a: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533400" y="2870200"/>
            <a:ext cx="7924800" cy="8679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The following three statements summarize the collision theory. </a:t>
            </a:r>
          </a:p>
        </p:txBody>
      </p:sp>
      <p:sp>
        <p:nvSpPr>
          <p:cNvPr id="280584" name="Text Box 8"/>
          <p:cNvSpPr txBox="1">
            <a:spLocks noChangeArrowheads="1"/>
          </p:cNvSpPr>
          <p:nvPr/>
        </p:nvSpPr>
        <p:spPr bwMode="auto">
          <a:xfrm>
            <a:off x="533400" y="3957638"/>
            <a:ext cx="7924800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bg1"/>
                </a:solidFill>
              </a:rPr>
              <a:t>1.  Particles must collide in order to react. </a:t>
            </a:r>
          </a:p>
        </p:txBody>
      </p:sp>
      <p:sp>
        <p:nvSpPr>
          <p:cNvPr id="280585" name="Text Box 9"/>
          <p:cNvSpPr txBox="1">
            <a:spLocks noChangeArrowheads="1"/>
          </p:cNvSpPr>
          <p:nvPr/>
        </p:nvSpPr>
        <p:spPr bwMode="auto">
          <a:xfrm>
            <a:off x="533400" y="4618038"/>
            <a:ext cx="7924800" cy="9088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bg1"/>
                </a:solidFill>
              </a:rPr>
              <a:t>2. The particles must collide with the correct   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		    orientation.</a:t>
            </a:r>
          </a:p>
        </p:txBody>
      </p:sp>
      <p:sp>
        <p:nvSpPr>
          <p:cNvPr id="280587" name="Text Box 11"/>
          <p:cNvSpPr txBox="1">
            <a:spLocks noChangeArrowheads="1"/>
          </p:cNvSpPr>
          <p:nvPr/>
        </p:nvSpPr>
        <p:spPr bwMode="auto">
          <a:xfrm>
            <a:off x="2251075" y="0"/>
            <a:ext cx="5439310" cy="4801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Reaction Rates: Basic Concepts</a:t>
            </a:r>
            <a:r>
              <a:rPr lang="en-US" sz="2800" b="1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0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0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0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8" grpId="0"/>
      <p:bldP spid="280583" grpId="0"/>
      <p:bldP spid="280584" grpId="0"/>
      <p:bldP spid="2805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1.bp.blogspot.com/_Wbn-V9TNe4s/SXGavqZntwI/AAAAAAAAACE/cUlEVyw3zUg/s320/c005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62000"/>
            <a:ext cx="6353394" cy="43083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62200" y="5638800"/>
            <a:ext cx="417652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hlinkClick r:id="rId3" action="ppaction://hlinkfile"/>
              </a:rPr>
              <a:t>Collision Orientation Animation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ext Box 2"/>
          <p:cNvSpPr txBox="1">
            <a:spLocks noChangeArrowheads="1"/>
          </p:cNvSpPr>
          <p:nvPr/>
        </p:nvSpPr>
        <p:spPr bwMode="auto">
          <a:xfrm>
            <a:off x="533400" y="1190625"/>
            <a:ext cx="8153400" cy="20722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dirty="0"/>
              <a:t>		</a:t>
            </a:r>
            <a:r>
              <a:rPr lang="en-US" sz="2800" dirty="0">
                <a:solidFill>
                  <a:schemeClr val="bg1"/>
                </a:solidFill>
              </a:rPr>
              <a:t>3. The particles must collide with enough 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		    energy to form an unstable </a:t>
            </a:r>
            <a:r>
              <a:rPr lang="en-US" sz="2800" b="1" dirty="0">
                <a:solidFill>
                  <a:schemeClr val="bg1"/>
                </a:solidFill>
              </a:rPr>
              <a:t>activated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b="1" dirty="0">
                <a:solidFill>
                  <a:schemeClr val="bg1"/>
                </a:solidFill>
              </a:rPr>
              <a:t>	    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complex</a:t>
            </a:r>
            <a:r>
              <a:rPr lang="en-US" sz="2800" dirty="0">
                <a:solidFill>
                  <a:schemeClr val="bg1"/>
                </a:solidFill>
              </a:rPr>
              <a:t>, also called a </a:t>
            </a:r>
            <a:r>
              <a:rPr lang="en-US" sz="2800" b="1" dirty="0">
                <a:solidFill>
                  <a:schemeClr val="bg1"/>
                </a:solidFill>
              </a:rPr>
              <a:t>transition state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		    which is an intermediate particle made up 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		    of the joined reactants. </a:t>
            </a:r>
          </a:p>
        </p:txBody>
      </p:sp>
      <p:sp>
        <p:nvSpPr>
          <p:cNvPr id="281611" name="Text Box 11"/>
          <p:cNvSpPr txBox="1">
            <a:spLocks noChangeArrowheads="1"/>
          </p:cNvSpPr>
          <p:nvPr/>
        </p:nvSpPr>
        <p:spPr bwMode="auto">
          <a:xfrm>
            <a:off x="2251075" y="0"/>
            <a:ext cx="4641850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</a:pPr>
            <a:r>
              <a:rPr lang="en-US" sz="2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Reaction Rates: Basic Concepts</a:t>
            </a:r>
            <a:r>
              <a:rPr lang="en-US" sz="2400" b="1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  <p:pic>
        <p:nvPicPr>
          <p:cNvPr id="281615" name="Picture 15" descr="im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584575"/>
            <a:ext cx="6248400" cy="2305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81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381000"/>
            <a:ext cx="6096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The minimum amount of energy that colliding particles must have in order to form an activated complex is called the </a:t>
            </a:r>
            <a:r>
              <a:rPr lang="en-US" sz="2800" b="1" u="sng" dirty="0" smtClean="0">
                <a:solidFill>
                  <a:schemeClr val="bg1"/>
                </a:solidFill>
              </a:rPr>
              <a:t>activation energy</a:t>
            </a:r>
            <a:r>
              <a:rPr lang="en-US" sz="2800" u="sng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of the reaction.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www.optimizeandprophesize.com/photos/uncategorized/2007/09/04/match_fi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438400"/>
            <a:ext cx="2514600" cy="2987644"/>
          </a:xfrm>
          <a:prstGeom prst="rect">
            <a:avLst/>
          </a:prstGeom>
          <a:noFill/>
        </p:spPr>
      </p:pic>
      <p:pic>
        <p:nvPicPr>
          <p:cNvPr id="6150" name="Picture 6" descr="http://www.plexiglasseye.com/gallery/albums/userpics/10001/cat-detonat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209800"/>
            <a:ext cx="2667000" cy="3181350"/>
          </a:xfrm>
          <a:prstGeom prst="rect">
            <a:avLst/>
          </a:prstGeom>
          <a:noFill/>
        </p:spPr>
      </p:pic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524000" y="5602272"/>
            <a:ext cx="5638800" cy="12557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800" dirty="0">
                <a:solidFill>
                  <a:schemeClr val="bg1"/>
                </a:solidFill>
              </a:rPr>
              <a:t>Particles that collide with less than the activation energy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cannot form an activated complex.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://www.rockenergy.co.uk/images/images_FARMER/flare_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371600"/>
            <a:ext cx="3333750" cy="4448175"/>
          </a:xfrm>
          <a:prstGeom prst="rect">
            <a:avLst/>
          </a:prstGeom>
          <a:noFill/>
        </p:spPr>
      </p:pic>
      <p:pic>
        <p:nvPicPr>
          <p:cNvPr id="4100" name="Picture 4" descr="http://www.uwec.edu/jolhm/EH3/Group2/Pictures/lightn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905000"/>
            <a:ext cx="5934075" cy="4448175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066800" y="304800"/>
            <a:ext cx="683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Activation Energy and Energy Diagrams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524848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hlinkClick r:id="rId4" action="ppaction://hlinkfile"/>
              </a:rPr>
              <a:t>CH</a:t>
            </a:r>
            <a:r>
              <a:rPr lang="en-US" sz="2800" baseline="-25000" dirty="0" smtClean="0">
                <a:solidFill>
                  <a:schemeClr val="bg1"/>
                </a:solidFill>
                <a:hlinkClick r:id="rId4" action="ppaction://hlinkfile"/>
              </a:rPr>
              <a:t>4</a:t>
            </a:r>
            <a:r>
              <a:rPr lang="en-US" sz="2800" dirty="0" smtClean="0">
                <a:solidFill>
                  <a:schemeClr val="bg1"/>
                </a:solidFill>
                <a:hlinkClick r:id="rId4" action="ppaction://hlinkfile"/>
              </a:rPr>
              <a:t> + 2O</a:t>
            </a:r>
            <a:r>
              <a:rPr lang="en-US" sz="2800" baseline="-25000" dirty="0" smtClean="0">
                <a:solidFill>
                  <a:schemeClr val="bg1"/>
                </a:solidFill>
                <a:hlinkClick r:id="rId4" action="ppaction://hlinkfile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hlinkClick r:id="rId4" action="ppaction://hlinkfile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  <a:hlinkClick r:id="rId4" action="ppaction://hlinkfile"/>
              </a:rPr>
              <a:t> CO</a:t>
            </a:r>
            <a:r>
              <a:rPr lang="en-US" sz="2800" baseline="-25000" dirty="0" smtClean="0">
                <a:solidFill>
                  <a:schemeClr val="bg1"/>
                </a:solidFill>
                <a:sym typeface="Wingdings" pitchFamily="2" charset="2"/>
                <a:hlinkClick r:id="rId4" action="ppaction://hlinkfile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  <a:hlinkClick r:id="rId4" action="ppaction://hlinkfile"/>
              </a:rPr>
              <a:t> + 2H</a:t>
            </a:r>
            <a:r>
              <a:rPr lang="en-US" sz="2800" baseline="-25000" dirty="0" smtClean="0">
                <a:solidFill>
                  <a:schemeClr val="bg1"/>
                </a:solidFill>
                <a:sym typeface="Wingdings" pitchFamily="2" charset="2"/>
                <a:hlinkClick r:id="rId4" action="ppaction://hlinkfile"/>
              </a:rPr>
              <a:t>2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  <a:hlinkClick r:id="rId4" action="ppaction://hlinkfile"/>
              </a:rPr>
              <a:t>O + Energy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9600" y="5638800"/>
            <a:ext cx="402052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sz="28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+ 2O</a:t>
            </a:r>
            <a:r>
              <a:rPr lang="en-US" sz="2800" baseline="-25000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+ Energy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 2NO</a:t>
            </a:r>
            <a:r>
              <a:rPr lang="en-US" sz="2800" baseline="-25000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2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381000"/>
            <a:ext cx="683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Activation Energy and Energy Diagrams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3" name="Picture 11" descr="im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219200"/>
            <a:ext cx="6081713" cy="481462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-228600" y="1676400"/>
            <a:ext cx="3124200" cy="4296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r>
              <a:rPr lang="en-US" sz="2400" b="1" dirty="0" smtClean="0">
                <a:solidFill>
                  <a:schemeClr val="bg1"/>
                </a:solidFill>
              </a:rPr>
              <a:t>In an exothermic reaction, molecules collide with enough energy to overcome the activation  energy barrier, form an activated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>complex, then release energy and form products at a lower energy level.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•"/>
              <a:tabLst>
                <a:tab pos="228600" algn="l"/>
                <a:tab pos="1943100" algn="l"/>
              </a:tabLst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371600"/>
            <a:ext cx="3418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 + NO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CO</a:t>
            </a:r>
            <a:r>
              <a:rPr lang="en-US" sz="2800" baseline="-25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 + NO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465</Words>
  <Application>Microsoft Office PowerPoint</Application>
  <PresentationFormat>On-screen Show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kenneth bader</dc:creator>
  <cp:lastModifiedBy>Bader, Kenneth</cp:lastModifiedBy>
  <cp:revision>35</cp:revision>
  <dcterms:created xsi:type="dcterms:W3CDTF">2009-05-11T23:33:26Z</dcterms:created>
  <dcterms:modified xsi:type="dcterms:W3CDTF">2018-05-21T11:54:02Z</dcterms:modified>
</cp:coreProperties>
</file>