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2" r:id="rId6"/>
    <p:sldId id="260" r:id="rId7"/>
    <p:sldId id="257" r:id="rId8"/>
    <p:sldId id="266" r:id="rId9"/>
    <p:sldId id="263" r:id="rId10"/>
    <p:sldId id="264" r:id="rId11"/>
    <p:sldId id="265" r:id="rId12"/>
    <p:sldId id="267" r:id="rId13"/>
    <p:sldId id="268" r:id="rId14"/>
    <p:sldId id="270" r:id="rId15"/>
    <p:sldId id="272" r:id="rId16"/>
    <p:sldId id="273" r:id="rId17"/>
    <p:sldId id="275" r:id="rId18"/>
    <p:sldId id="277" r:id="rId19"/>
    <p:sldId id="274" r:id="rId20"/>
    <p:sldId id="278" r:id="rId21"/>
    <p:sldId id="276" r:id="rId22"/>
    <p:sldId id="271" r:id="rId23"/>
    <p:sldId id="280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B653-3115-4133-92AC-8115F9046E2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CCB5-E707-41A3-8BDC-9ADDCD26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B653-3115-4133-92AC-8115F9046E2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CCB5-E707-41A3-8BDC-9ADDCD26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B653-3115-4133-92AC-8115F9046E2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CCB5-E707-41A3-8BDC-9ADDCD26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B653-3115-4133-92AC-8115F9046E2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CCB5-E707-41A3-8BDC-9ADDCD26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B653-3115-4133-92AC-8115F9046E2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CCB5-E707-41A3-8BDC-9ADDCD26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B653-3115-4133-92AC-8115F9046E2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CCB5-E707-41A3-8BDC-9ADDCD26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B653-3115-4133-92AC-8115F9046E2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CCB5-E707-41A3-8BDC-9ADDCD26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B653-3115-4133-92AC-8115F9046E2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CCB5-E707-41A3-8BDC-9ADDCD26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B653-3115-4133-92AC-8115F9046E2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CCB5-E707-41A3-8BDC-9ADDCD26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B653-3115-4133-92AC-8115F9046E2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CCB5-E707-41A3-8BDC-9ADDCD26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B653-3115-4133-92AC-8115F9046E2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4CCB5-E707-41A3-8BDC-9ADDCD26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BB653-3115-4133-92AC-8115F9046E2B}" type="datetimeFigureOut">
              <a:rPr lang="en-US" smtClean="0"/>
              <a:pPr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4CCB5-E707-41A3-8BDC-9ADDCD26D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vPL7KC1DEA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llis11.sw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A20120MV.m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990600"/>
            <a:ext cx="54420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Chemical Kinetics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</a:rPr>
              <a:t>and Chemical Equilibrium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5925664"/>
            <a:ext cx="63444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Read in Ch. 22: Reaction Rates pp 543-554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                         Equilibrium pp 560-566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2590800"/>
            <a:ext cx="3872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Honors: Ch. 17 and 18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im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295400"/>
            <a:ext cx="6010172" cy="43782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304800"/>
            <a:ext cx="683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Activation Energy and Energy Diagrams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8600" y="1524000"/>
            <a:ext cx="3200400" cy="522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400" b="1" dirty="0" smtClean="0">
                <a:solidFill>
                  <a:schemeClr val="bg1"/>
                </a:solidFill>
              </a:rPr>
              <a:t>In the reverse endothermic reaction, the reactant molecules lying at a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low energy level must continually absorb energy to collide with enough force to overcome the activation energy barrier and form high-energy products.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5867400"/>
            <a:ext cx="3499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CO</a:t>
            </a:r>
            <a:r>
              <a:rPr lang="en-US" sz="2800" baseline="-25000" dirty="0" smtClean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 + NO  </a:t>
            </a:r>
            <a:r>
              <a:rPr lang="en-US" sz="2800" dirty="0" smtClean="0">
                <a:solidFill>
                  <a:schemeClr val="bg1"/>
                </a:solidFill>
              </a:rPr>
              <a:t>CO + NO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66800" y="457200"/>
            <a:ext cx="564225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 b="1" dirty="0">
                <a:solidFill>
                  <a:srgbClr val="ECCA22"/>
                </a:solidFill>
              </a:rPr>
              <a:t>Factors Affecting Reaction Rates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09600" y="2101850"/>
            <a:ext cx="8077200" cy="16435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An important factor that affects the rate of a chemical reaction is the reactive nature of the reactants. </a:t>
            </a:r>
            <a:r>
              <a:rPr lang="en-US" sz="2800" dirty="0" smtClean="0">
                <a:solidFill>
                  <a:schemeClr val="bg1"/>
                </a:solidFill>
              </a:rPr>
              <a:t>Some </a:t>
            </a:r>
            <a:r>
              <a:rPr lang="en-US" sz="2800" dirty="0">
                <a:solidFill>
                  <a:schemeClr val="bg1"/>
                </a:solidFill>
              </a:rPr>
              <a:t>substances react more readily than others.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0" y="1219200"/>
            <a:ext cx="414543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2800" b="1" dirty="0" smtClean="0">
                <a:solidFill>
                  <a:srgbClr val="ECCA22"/>
                </a:solidFill>
              </a:rPr>
              <a:t>1. The </a:t>
            </a:r>
            <a:r>
              <a:rPr lang="en-US" sz="2800" b="1" dirty="0">
                <a:solidFill>
                  <a:srgbClr val="ECCA22"/>
                </a:solidFill>
              </a:rPr>
              <a:t>Nature of Reactants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5800" y="4191000"/>
            <a:ext cx="8077200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The more reactive a </a:t>
            </a:r>
            <a:r>
              <a:rPr lang="en-US" sz="2800" dirty="0" smtClean="0">
                <a:solidFill>
                  <a:schemeClr val="bg1"/>
                </a:solidFill>
              </a:rPr>
              <a:t>substance is</a:t>
            </a:r>
            <a:r>
              <a:rPr lang="en-US" sz="2800" dirty="0">
                <a:solidFill>
                  <a:schemeClr val="bg1"/>
                </a:solidFill>
              </a:rPr>
              <a:t>, the faster the reaction rate.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76400" y="381000"/>
            <a:ext cx="2659574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2800" b="1" dirty="0" smtClean="0">
                <a:solidFill>
                  <a:srgbClr val="ECCA22"/>
                </a:solidFill>
              </a:rPr>
              <a:t>2. Concentration</a:t>
            </a:r>
            <a:endParaRPr lang="en-US" sz="2800" b="1" dirty="0">
              <a:solidFill>
                <a:srgbClr val="ECCA22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7772400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Reactions speed up when the concentrations of reacting particles are increased.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7772400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Think about a reaction where reactant A combines with  reactant B.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2895600"/>
            <a:ext cx="7772400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At a given concentration of A and B, the molecules of A collide with B to produce AB at a particular rate.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14400" y="4267200"/>
            <a:ext cx="82296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What happens if the amount of B is increased?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14400" y="5105400"/>
            <a:ext cx="8229600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Increasing the concentration of B makes more molecules available with which A can collide.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19200" y="533400"/>
            <a:ext cx="2076018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2800" b="1" dirty="0">
                <a:solidFill>
                  <a:srgbClr val="ECCA22"/>
                </a:solidFill>
              </a:rPr>
              <a:t>Surface Area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1219201"/>
            <a:ext cx="4953000" cy="2422526"/>
            <a:chOff x="0" y="703"/>
            <a:chExt cx="3120" cy="1526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703"/>
              <a:ext cx="3120" cy="15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tabLst>
                  <a:tab pos="228600" algn="l"/>
                  <a:tab pos="1943100" algn="l"/>
                </a:tabLst>
              </a:pPr>
              <a:r>
                <a:rPr lang="en-US" sz="2400" dirty="0" smtClean="0">
                  <a:solidFill>
                    <a:schemeClr val="bg1"/>
                  </a:solidFill>
                </a:rPr>
                <a:t>     </a:t>
              </a:r>
              <a:r>
                <a:rPr lang="en-US" sz="2800" dirty="0" smtClean="0">
                  <a:solidFill>
                    <a:schemeClr val="bg1"/>
                  </a:solidFill>
                </a:rPr>
                <a:t>Increasing </a:t>
              </a:r>
              <a:r>
                <a:rPr lang="en-US" sz="2800" dirty="0">
                  <a:solidFill>
                    <a:schemeClr val="bg1"/>
                  </a:solidFill>
                </a:rPr>
                <a:t>the surface area </a:t>
              </a:r>
              <a:r>
                <a:rPr lang="en-US" sz="2800" dirty="0" smtClean="0">
                  <a:solidFill>
                    <a:schemeClr val="bg1"/>
                  </a:solidFill>
                </a:rPr>
                <a:t/>
              </a:r>
              <a:br>
                <a:rPr lang="en-US" sz="2800" dirty="0" smtClean="0">
                  <a:solidFill>
                    <a:schemeClr val="bg1"/>
                  </a:solidFill>
                </a:rPr>
              </a:br>
              <a:r>
                <a:rPr lang="en-US" sz="2800" dirty="0" smtClean="0">
                  <a:solidFill>
                    <a:schemeClr val="bg1"/>
                  </a:solidFill>
                </a:rPr>
                <a:t>of reactants </a:t>
              </a:r>
              <a:r>
                <a:rPr lang="en-US" sz="2800" dirty="0">
                  <a:solidFill>
                    <a:schemeClr val="bg1"/>
                  </a:solidFill>
                </a:rPr>
                <a:t>provides more opportunity for collisions </a:t>
              </a:r>
              <a:r>
                <a:rPr lang="en-US" sz="2800" dirty="0" smtClean="0">
                  <a:solidFill>
                    <a:schemeClr val="bg1"/>
                  </a:solidFill>
                </a:rPr>
                <a:t/>
              </a:r>
              <a:br>
                <a:rPr lang="en-US" sz="2800" dirty="0" smtClean="0">
                  <a:solidFill>
                    <a:schemeClr val="bg1"/>
                  </a:solidFill>
                </a:rPr>
              </a:br>
              <a:r>
                <a:rPr lang="en-US" sz="2800" dirty="0" smtClean="0">
                  <a:solidFill>
                    <a:schemeClr val="bg1"/>
                  </a:solidFill>
                </a:rPr>
                <a:t>with  other reactants, thereby increasing the reaction rate.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tabLst>
                  <a:tab pos="228600" algn="l"/>
                  <a:tab pos="1943100" algn="l"/>
                </a:tabLst>
              </a:pPr>
              <a:endParaRPr lang="en-US" dirty="0"/>
            </a:p>
          </p:txBody>
        </p:sp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566" y="1317"/>
              <a:ext cx="1738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</a:pP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5800" y="1676400"/>
            <a:ext cx="8458200" cy="4667310"/>
            <a:chOff x="685800" y="1676400"/>
            <a:chExt cx="8458200" cy="4667310"/>
          </a:xfrm>
        </p:grpSpPr>
        <p:pic>
          <p:nvPicPr>
            <p:cNvPr id="1026" name="Picture 2" descr="http://labs.lib.ksu.edu/dlib/grainElevator/images/bg0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16980" y="1676400"/>
              <a:ext cx="6027020" cy="3962400"/>
            </a:xfrm>
            <a:prstGeom prst="rect">
              <a:avLst/>
            </a:prstGeom>
            <a:noFill/>
          </p:spPr>
        </p:pic>
        <p:grpSp>
          <p:nvGrpSpPr>
            <p:cNvPr id="11" name="Group 10"/>
            <p:cNvGrpSpPr/>
            <p:nvPr/>
          </p:nvGrpSpPr>
          <p:grpSpPr>
            <a:xfrm>
              <a:off x="685800" y="5791200"/>
              <a:ext cx="6677773" cy="552510"/>
              <a:chOff x="685800" y="5791200"/>
              <a:chExt cx="6677773" cy="55251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85800" y="5943600"/>
                <a:ext cx="21103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hlinkClick r:id="rId3"/>
                  </a:rPr>
                  <a:t>Sawdust</a:t>
                </a:r>
                <a:r>
                  <a:rPr lang="en-US" sz="2000" dirty="0" smtClean="0"/>
                  <a:t> explosion</a:t>
                </a:r>
                <a:endParaRPr lang="en-US" sz="2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95800" y="5791200"/>
                <a:ext cx="28677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Grain Elevator Fire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m23 gra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773" y="1524000"/>
            <a:ext cx="4876428" cy="4073525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0" y="304800"/>
            <a:ext cx="2775119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rgbClr val="ECCA22"/>
                </a:solidFill>
              </a:rPr>
              <a:t>3. Temperature</a:t>
            </a:r>
            <a:endParaRPr lang="en-US" sz="3200" b="1" dirty="0">
              <a:solidFill>
                <a:srgbClr val="ECCA2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Increasing the temperature of the reactants increases the reaction rate.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28600" y="2209800"/>
            <a:ext cx="136101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45720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Because raising the kinetic energy  of the reacting particles raises both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the number of collisions and the energy of the collisions.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562600"/>
            <a:ext cx="54102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You get more collisions that have  the needed activation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2109232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rgbClr val="ECCA22"/>
                </a:solidFill>
              </a:rPr>
              <a:t>4. Catalysts</a:t>
            </a:r>
            <a:endParaRPr lang="en-US" sz="3200" b="1" dirty="0">
              <a:solidFill>
                <a:srgbClr val="ECCA22"/>
              </a:solidFill>
            </a:endParaRPr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7924800" cy="16435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Many </a:t>
            </a:r>
            <a:r>
              <a:rPr lang="en-US" sz="2800" dirty="0">
                <a:solidFill>
                  <a:schemeClr val="bg1"/>
                </a:solidFill>
              </a:rPr>
              <a:t>chemical reactions in living organisms would not occur quickly enough to sustain life at normal living temperatures if it were not for the presence of enzymes. </a:t>
            </a:r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533400" y="2667000"/>
            <a:ext cx="7848600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An enzyme is a type of </a:t>
            </a:r>
            <a:r>
              <a:rPr lang="en-US" sz="2800" b="1" u="sng" dirty="0">
                <a:solidFill>
                  <a:schemeClr val="bg1"/>
                </a:solidFill>
              </a:rPr>
              <a:t>catalyst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 substance that increases the rate of a chemical reaction without itself being consumed in the reaction.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" y="3962400"/>
            <a:ext cx="7924800" cy="16435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Although catalysts are important substances in a chemical reaction, a catalyst does not yield more product </a:t>
            </a:r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dirty="0">
                <a:solidFill>
                  <a:schemeClr val="bg1"/>
                </a:solidFill>
              </a:rPr>
              <a:t>is not included in the product(s) of the reaction.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5" grpId="0"/>
      <p:bldP spid="30208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5330242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rgbClr val="ECCA22"/>
                </a:solidFill>
              </a:rPr>
              <a:t>Energy Diagram with Catalyst</a:t>
            </a:r>
            <a:endParaRPr lang="en-US" sz="3200" b="1" dirty="0">
              <a:solidFill>
                <a:srgbClr val="ECCA22"/>
              </a:solidFill>
            </a:endParaRPr>
          </a:p>
        </p:txBody>
      </p:sp>
      <p:pic>
        <p:nvPicPr>
          <p:cNvPr id="304138" name="Picture 10" descr="im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5356415" cy="3962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5257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catalyst works by lowering the activation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energy of the reaction.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oni.fccj.org/~ethall/2046/ch20/heatformation/tabl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271" y="838200"/>
            <a:ext cx="8496129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chem.ufl.edu/~itl/2045_s00/matter/FG05_0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848600" cy="523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381000" y="838200"/>
            <a:ext cx="8077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EX1	Calculate the </a:t>
            </a:r>
            <a:r>
              <a:rPr lang="en-US" sz="2800">
                <a:solidFill>
                  <a:schemeClr val="bg1"/>
                </a:solidFill>
                <a:sym typeface="Symbol" pitchFamily="18" charset="2"/>
              </a:rPr>
              <a:t>H for:</a:t>
            </a:r>
          </a:p>
          <a:p>
            <a:r>
              <a:rPr lang="en-US" sz="2800">
                <a:solidFill>
                  <a:schemeClr val="bg1"/>
                </a:solidFill>
                <a:sym typeface="Symbol" pitchFamily="18" charset="2"/>
              </a:rPr>
              <a:t>	2 Na(s) + 2 H</a:t>
            </a:r>
            <a:r>
              <a:rPr lang="en-US" sz="2800" baseline="-2500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US" sz="2800">
                <a:solidFill>
                  <a:schemeClr val="bg1"/>
                </a:solidFill>
                <a:sym typeface="Symbol" pitchFamily="18" charset="2"/>
              </a:rPr>
              <a:t>O(l) </a:t>
            </a:r>
            <a:r>
              <a:rPr lang="en-US" sz="2800">
                <a:solidFill>
                  <a:schemeClr val="bg1"/>
                </a:solidFill>
                <a:sym typeface="Wingdings" pitchFamily="2" charset="2"/>
              </a:rPr>
              <a:t> 2 NaOH(aq) + H</a:t>
            </a:r>
            <a:r>
              <a:rPr lang="en-US" sz="2800" baseline="-2500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2800">
                <a:solidFill>
                  <a:schemeClr val="bg1"/>
                </a:solidFill>
                <a:sym typeface="Wingdings" pitchFamily="2" charset="2"/>
              </a:rPr>
              <a:t>(g)  </a:t>
            </a:r>
            <a:r>
              <a:rPr lang="en-US" sz="2800">
                <a:solidFill>
                  <a:schemeClr val="bg1"/>
                </a:solidFill>
                <a:sym typeface="Symbol" pitchFamily="18" charset="2"/>
              </a:rPr>
              <a:t>H = ?</a:t>
            </a:r>
          </a:p>
          <a:p>
            <a:r>
              <a:rPr lang="en-US" sz="2800">
                <a:solidFill>
                  <a:schemeClr val="bg1"/>
                </a:solidFill>
                <a:sym typeface="Symbol" pitchFamily="18" charset="2"/>
              </a:rPr>
              <a:t> H</a:t>
            </a:r>
            <a:r>
              <a:rPr lang="en-US" sz="2800" baseline="-25000">
                <a:solidFill>
                  <a:schemeClr val="bg1"/>
                </a:solidFill>
                <a:sym typeface="Symbol" pitchFamily="18" charset="2"/>
              </a:rPr>
              <a:t>f</a:t>
            </a:r>
            <a:r>
              <a:rPr lang="en-US" sz="2800">
                <a:solidFill>
                  <a:schemeClr val="bg1"/>
                </a:solidFill>
                <a:sym typeface="Symbol" pitchFamily="18" charset="2"/>
              </a:rPr>
              <a:t>’s:                -286 kJ          -470 kJ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81000" y="2971800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EX2	Calculate the 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H for:</a:t>
            </a:r>
          </a:p>
          <a:p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        C</a:t>
            </a:r>
            <a:r>
              <a:rPr lang="en-US" sz="2800" baseline="-25000" dirty="0">
                <a:solidFill>
                  <a:schemeClr val="bg1"/>
                </a:solidFill>
                <a:sym typeface="Symbol" pitchFamily="18" charset="2"/>
              </a:rPr>
              <a:t>6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sym typeface="Symbol" pitchFamily="18" charset="2"/>
              </a:rPr>
              <a:t>12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  <a:sym typeface="Symbol" pitchFamily="18" charset="2"/>
              </a:rPr>
              <a:t>6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(s) + 6 O</a:t>
            </a:r>
            <a:r>
              <a:rPr lang="en-US" sz="2800" baseline="-25000" dirty="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(g) </a:t>
            </a:r>
            <a:r>
              <a:rPr lang="en-US" sz="2800" dirty="0">
                <a:solidFill>
                  <a:schemeClr val="bg1"/>
                </a:solidFill>
                <a:sym typeface="Wingdings" pitchFamily="2" charset="2"/>
              </a:rPr>
              <a:t> 6 CO</a:t>
            </a:r>
            <a:r>
              <a:rPr lang="en-US" sz="2800" baseline="-25000" dirty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2800" dirty="0">
                <a:solidFill>
                  <a:schemeClr val="bg1"/>
                </a:solidFill>
                <a:sym typeface="Wingdings" pitchFamily="2" charset="2"/>
              </a:rPr>
              <a:t>(g) + 6 H</a:t>
            </a:r>
            <a:r>
              <a:rPr lang="en-US" sz="2800" baseline="-25000" dirty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2800" dirty="0">
                <a:solidFill>
                  <a:schemeClr val="bg1"/>
                </a:solidFill>
                <a:sym typeface="Wingdings" pitchFamily="2" charset="2"/>
              </a:rPr>
              <a:t>O(l)   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H = ?</a:t>
            </a:r>
          </a:p>
          <a:p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</a:t>
            </a: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H</a:t>
            </a:r>
            <a:r>
              <a:rPr lang="en-US" sz="2800" baseline="-25000" dirty="0" err="1">
                <a:solidFill>
                  <a:schemeClr val="bg1"/>
                </a:solidFill>
                <a:sym typeface="Symbol" pitchFamily="18" charset="2"/>
              </a:rPr>
              <a:t>f</a:t>
            </a:r>
            <a:r>
              <a:rPr lang="en-US" sz="2800" dirty="0" err="1">
                <a:solidFill>
                  <a:schemeClr val="bg1"/>
                </a:solidFill>
                <a:sym typeface="Symbol" pitchFamily="18" charset="2"/>
              </a:rPr>
              <a:t>’s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: -1273 kJ                        -394 kJ     -286 kJ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219200"/>
            <a:ext cx="2336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Reaction Rates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57200"/>
            <a:ext cx="3093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Chemical Kinetics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2" descr="H:\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133600"/>
            <a:ext cx="4189809" cy="3886200"/>
          </a:xfrm>
          <a:prstGeom prst="rect">
            <a:avLst/>
          </a:prstGeom>
          <a:noFill/>
        </p:spPr>
      </p:pic>
      <p:pic>
        <p:nvPicPr>
          <p:cNvPr id="1027" name="Picture 3" descr="H:\nail.jp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981200"/>
            <a:ext cx="4378333" cy="421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"/>
            <a:ext cx="7474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Using Bond Energies to Calculate ∆</a:t>
            </a:r>
            <a:r>
              <a:rPr lang="en-US" sz="3600" dirty="0" err="1" smtClean="0">
                <a:solidFill>
                  <a:schemeClr val="bg1"/>
                </a:solidFill>
              </a:rPr>
              <a:t>H</a:t>
            </a:r>
            <a:r>
              <a:rPr lang="en-US" sz="3600" baseline="-25000" dirty="0" err="1" smtClean="0">
                <a:solidFill>
                  <a:schemeClr val="bg1"/>
                </a:solidFill>
              </a:rPr>
              <a:t>rxn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4818" name="Picture 2" descr="http://www.chemistryland.com/CHM130W/11-Bonds/bondEnerg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239000" cy="542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chem.umass.edu/genchem/whelan/class_images/111_Bond_Energ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6906"/>
            <a:ext cx="6858000" cy="6430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tl.chem.ufl.edu/2045_s99/change/C9F2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-1066800"/>
            <a:ext cx="8030697" cy="792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68663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Calculate ∆H for the following reactions using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the given bond energies (in kJ/mol):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74126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EX2       NH</a:t>
            </a:r>
            <a:r>
              <a:rPr lang="en-US" sz="3200" baseline="-25000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 + 3 Cl</a:t>
            </a:r>
            <a:r>
              <a:rPr lang="en-US" sz="3200" baseline="-25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Wingdings" pitchFamily="2" charset="2"/>
              </a:rPr>
              <a:t> NCl</a:t>
            </a:r>
            <a:r>
              <a:rPr lang="en-US" sz="3200" baseline="-25000" dirty="0" smtClean="0">
                <a:solidFill>
                  <a:schemeClr val="bg1"/>
                </a:solidFill>
                <a:sym typeface="Wingdings" pitchFamily="2" charset="2"/>
              </a:rPr>
              <a:t>3</a:t>
            </a:r>
            <a:r>
              <a:rPr lang="en-US" sz="3200" dirty="0" smtClean="0">
                <a:solidFill>
                  <a:schemeClr val="bg1"/>
                </a:solidFill>
                <a:sym typeface="Wingdings" pitchFamily="2" charset="2"/>
              </a:rPr>
              <a:t> + 3 </a:t>
            </a:r>
            <a:r>
              <a:rPr lang="en-US" sz="3200" dirty="0" err="1" smtClean="0">
                <a:solidFill>
                  <a:schemeClr val="bg1"/>
                </a:solidFill>
                <a:sym typeface="Wingdings" pitchFamily="2" charset="2"/>
              </a:rPr>
              <a:t>HCl</a:t>
            </a:r>
            <a:endParaRPr lang="en-US" sz="3200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n-US" sz="3200" dirty="0" smtClean="0">
                <a:solidFill>
                  <a:schemeClr val="bg1"/>
                </a:solidFill>
                <a:sym typeface="Wingdings" pitchFamily="2" charset="2"/>
              </a:rPr>
              <a:t>BE:  N-H 391   </a:t>
            </a:r>
            <a:r>
              <a:rPr lang="en-US" sz="3200" dirty="0" err="1" smtClean="0">
                <a:solidFill>
                  <a:schemeClr val="bg1"/>
                </a:solidFill>
                <a:sym typeface="Wingdings" pitchFamily="2" charset="2"/>
              </a:rPr>
              <a:t>Cl-Cl</a:t>
            </a:r>
            <a:r>
              <a:rPr lang="en-US" sz="3200" dirty="0" smtClean="0">
                <a:solidFill>
                  <a:schemeClr val="bg1"/>
                </a:solidFill>
                <a:sym typeface="Wingdings" pitchFamily="2" charset="2"/>
              </a:rPr>
              <a:t> 242   N-</a:t>
            </a:r>
            <a:r>
              <a:rPr lang="en-US" sz="3200" dirty="0" err="1" smtClean="0">
                <a:solidFill>
                  <a:schemeClr val="bg1"/>
                </a:solidFill>
                <a:sym typeface="Wingdings" pitchFamily="2" charset="2"/>
              </a:rPr>
              <a:t>Cl</a:t>
            </a:r>
            <a:r>
              <a:rPr lang="en-US" sz="3200" dirty="0" smtClean="0">
                <a:solidFill>
                  <a:schemeClr val="bg1"/>
                </a:solidFill>
                <a:sym typeface="Wingdings" pitchFamily="2" charset="2"/>
              </a:rPr>
              <a:t> 200   H-</a:t>
            </a:r>
            <a:r>
              <a:rPr lang="en-US" sz="3200" dirty="0" err="1" smtClean="0">
                <a:solidFill>
                  <a:schemeClr val="bg1"/>
                </a:solidFill>
                <a:sym typeface="Wingdings" pitchFamily="2" charset="2"/>
              </a:rPr>
              <a:t>Cl</a:t>
            </a:r>
            <a:r>
              <a:rPr lang="en-US" sz="3200" dirty="0" smtClean="0">
                <a:solidFill>
                  <a:schemeClr val="bg1"/>
                </a:solidFill>
                <a:sym typeface="Wingdings" pitchFamily="2" charset="2"/>
              </a:rPr>
              <a:t> 431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3886200"/>
            <a:ext cx="7515199" cy="1077218"/>
            <a:chOff x="685800" y="3886200"/>
            <a:chExt cx="7515199" cy="1077218"/>
          </a:xfrm>
        </p:grpSpPr>
        <p:sp>
          <p:nvSpPr>
            <p:cNvPr id="5" name="TextBox 4"/>
            <p:cNvSpPr txBox="1"/>
            <p:nvPr/>
          </p:nvSpPr>
          <p:spPr>
            <a:xfrm>
              <a:off x="685800" y="3886200"/>
              <a:ext cx="751519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EX3           HCN + 3 H</a:t>
              </a:r>
              <a:r>
                <a:rPr lang="en-US" sz="32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3200" dirty="0" smtClean="0">
                  <a:solidFill>
                    <a:schemeClr val="bg1"/>
                  </a:solidFill>
                </a:rPr>
                <a:t> </a:t>
              </a:r>
              <a:r>
                <a:rPr lang="en-US" sz="3200" dirty="0" smtClean="0">
                  <a:solidFill>
                    <a:schemeClr val="bg1"/>
                  </a:solidFill>
                  <a:sym typeface="Wingdings" pitchFamily="2" charset="2"/>
                </a:rPr>
                <a:t> CH</a:t>
              </a:r>
              <a:r>
                <a:rPr lang="en-US" sz="3200" baseline="-25000" dirty="0" smtClean="0">
                  <a:solidFill>
                    <a:schemeClr val="bg1"/>
                  </a:solidFill>
                  <a:sym typeface="Wingdings" pitchFamily="2" charset="2"/>
                </a:rPr>
                <a:t>4</a:t>
              </a:r>
              <a:r>
                <a:rPr lang="en-US" sz="3200" dirty="0" smtClean="0">
                  <a:solidFill>
                    <a:schemeClr val="bg1"/>
                  </a:solidFill>
                  <a:sym typeface="Wingdings" pitchFamily="2" charset="2"/>
                </a:rPr>
                <a:t> + NH</a:t>
              </a:r>
              <a:r>
                <a:rPr lang="en-US" sz="3200" baseline="-25000" dirty="0" smtClean="0">
                  <a:solidFill>
                    <a:schemeClr val="bg1"/>
                  </a:solidFill>
                  <a:sym typeface="Wingdings" pitchFamily="2" charset="2"/>
                </a:rPr>
                <a:t>3</a:t>
              </a:r>
              <a:endParaRPr lang="en-US" sz="3200" dirty="0" smtClean="0">
                <a:solidFill>
                  <a:schemeClr val="bg1"/>
                </a:solidFill>
                <a:sym typeface="Wingdings" pitchFamily="2" charset="2"/>
              </a:endParaRPr>
            </a:p>
            <a:p>
              <a:r>
                <a:rPr lang="en-US" sz="3200" dirty="0" smtClean="0">
                  <a:solidFill>
                    <a:schemeClr val="bg1"/>
                  </a:solidFill>
                  <a:sym typeface="Wingdings" pitchFamily="2" charset="2"/>
                </a:rPr>
                <a:t>BE:         H-C 413  C=N 891  H-H 436  C-H 413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33800" y="411480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_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frisch.com/images/chem_c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4038600" cy="4736631"/>
          </a:xfrm>
          <a:prstGeom prst="rect">
            <a:avLst/>
          </a:prstGeom>
          <a:noFill/>
        </p:spPr>
      </p:pic>
      <p:pic>
        <p:nvPicPr>
          <p:cNvPr id="5124" name="Picture 4" descr="http://602x1023.files.wordpress.com/2009/01/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33400"/>
            <a:ext cx="3486150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533400" y="1338263"/>
            <a:ext cx="7924800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According to the </a:t>
            </a:r>
            <a:r>
              <a:rPr lang="en-US" sz="2800" b="1" dirty="0">
                <a:solidFill>
                  <a:schemeClr val="bg1"/>
                </a:solidFill>
              </a:rPr>
              <a:t>collision theory</a:t>
            </a:r>
            <a:r>
              <a:rPr lang="en-US" sz="2800" dirty="0">
                <a:solidFill>
                  <a:schemeClr val="bg1"/>
                </a:solidFill>
              </a:rPr>
              <a:t>, atoms, ions, and molecules must collide with each other in order to react. </a:t>
            </a:r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2819400" y="685800"/>
            <a:ext cx="3010952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 b="1" dirty="0">
                <a:solidFill>
                  <a:srgbClr val="ECCA22"/>
                </a:solidFill>
              </a:rPr>
              <a:t>Collision Theory </a:t>
            </a:r>
          </a:p>
        </p:txBody>
      </p:sp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533400" y="2870200"/>
            <a:ext cx="7924800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The following three statements summarize the collision theory. </a:t>
            </a:r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533400" y="3957638"/>
            <a:ext cx="79248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2800" dirty="0"/>
              <a:t>		</a:t>
            </a:r>
            <a:r>
              <a:rPr lang="en-US" sz="2800" dirty="0">
                <a:solidFill>
                  <a:schemeClr val="bg1"/>
                </a:solidFill>
              </a:rPr>
              <a:t>1.  Particles must collide in order to react. </a:t>
            </a:r>
          </a:p>
        </p:txBody>
      </p:sp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533400" y="4618038"/>
            <a:ext cx="7924800" cy="9088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2800" dirty="0"/>
              <a:t>		</a:t>
            </a:r>
            <a:r>
              <a:rPr lang="en-US" sz="2800" dirty="0">
                <a:solidFill>
                  <a:schemeClr val="bg1"/>
                </a:solidFill>
              </a:rPr>
              <a:t>2. The particles must collide with the correct   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	    orientation.</a:t>
            </a:r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2251075" y="0"/>
            <a:ext cx="543931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Reaction Rates: Basic Concepts</a:t>
            </a:r>
            <a:r>
              <a:rPr lang="en-US" sz="2800" b="1">
                <a:solidFill>
                  <a:schemeClr val="folHlink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/>
      <p:bldP spid="280583" grpId="0"/>
      <p:bldP spid="280584" grpId="0"/>
      <p:bldP spid="2805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1.bp.blogspot.com/_Wbn-V9TNe4s/SXGavqZntwI/AAAAAAAAACE/cUlEVyw3zUg/s320/c005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6353394" cy="43083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5638800"/>
            <a:ext cx="417652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hlinkClick r:id="rId3" action="ppaction://hlinkfile"/>
              </a:rPr>
              <a:t>Collision Orientation Animation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 Box 2"/>
          <p:cNvSpPr txBox="1">
            <a:spLocks noChangeArrowheads="1"/>
          </p:cNvSpPr>
          <p:nvPr/>
        </p:nvSpPr>
        <p:spPr bwMode="auto">
          <a:xfrm>
            <a:off x="533400" y="1190625"/>
            <a:ext cx="8153400" cy="20722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dirty="0"/>
              <a:t>		</a:t>
            </a:r>
            <a:r>
              <a:rPr lang="en-US" sz="2800" dirty="0">
                <a:solidFill>
                  <a:schemeClr val="bg1"/>
                </a:solidFill>
              </a:rPr>
              <a:t>3. The particles must collide with enough 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	    energy to form an unstable </a:t>
            </a:r>
            <a:r>
              <a:rPr lang="en-US" sz="2800" b="1" dirty="0">
                <a:solidFill>
                  <a:schemeClr val="bg1"/>
                </a:solidFill>
              </a:rPr>
              <a:t>activated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	    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complex</a:t>
            </a:r>
            <a:r>
              <a:rPr lang="en-US" sz="2800" dirty="0">
                <a:solidFill>
                  <a:schemeClr val="bg1"/>
                </a:solidFill>
              </a:rPr>
              <a:t>, also called a </a:t>
            </a:r>
            <a:r>
              <a:rPr lang="en-US" sz="2800" b="1" dirty="0">
                <a:solidFill>
                  <a:schemeClr val="bg1"/>
                </a:solidFill>
              </a:rPr>
              <a:t>transition state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	    which is an intermediate particle made up 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	    of the joined reactants. </a:t>
            </a:r>
          </a:p>
        </p:txBody>
      </p:sp>
      <p:sp>
        <p:nvSpPr>
          <p:cNvPr id="281611" name="Text Box 11"/>
          <p:cNvSpPr txBox="1">
            <a:spLocks noChangeArrowheads="1"/>
          </p:cNvSpPr>
          <p:nvPr/>
        </p:nvSpPr>
        <p:spPr bwMode="auto">
          <a:xfrm>
            <a:off x="2251075" y="0"/>
            <a:ext cx="4641850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Reaction Rates: Basic Concepts</a:t>
            </a:r>
            <a:r>
              <a:rPr lang="en-US" sz="2400" b="1">
                <a:solidFill>
                  <a:schemeClr val="folHlink"/>
                </a:solidFill>
                <a:latin typeface="Arial" charset="0"/>
              </a:rPr>
              <a:t> </a:t>
            </a:r>
          </a:p>
        </p:txBody>
      </p:sp>
      <p:pic>
        <p:nvPicPr>
          <p:cNvPr id="281615" name="Picture 15" descr="im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584575"/>
            <a:ext cx="624840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81000"/>
            <a:ext cx="609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minimum amount of energy that colliding particles must have in order to form an activated complex is called the </a:t>
            </a:r>
            <a:r>
              <a:rPr lang="en-US" sz="2800" b="1" u="sng" dirty="0" smtClean="0">
                <a:solidFill>
                  <a:schemeClr val="bg1"/>
                </a:solidFill>
              </a:rPr>
              <a:t>activation energy</a:t>
            </a:r>
            <a:r>
              <a:rPr lang="en-US" sz="2800" u="sng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of the reaction.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www.optimizeandprophesize.com/photos/uncategorized/2007/09/04/match_f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438400"/>
            <a:ext cx="2514600" cy="2987644"/>
          </a:xfrm>
          <a:prstGeom prst="rect">
            <a:avLst/>
          </a:prstGeom>
          <a:noFill/>
        </p:spPr>
      </p:pic>
      <p:pic>
        <p:nvPicPr>
          <p:cNvPr id="6150" name="Picture 6" descr="http://www.plexiglasseye.com/gallery/albums/userpics/10001/cat-detona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209800"/>
            <a:ext cx="2667000" cy="3181350"/>
          </a:xfrm>
          <a:prstGeom prst="rect">
            <a:avLst/>
          </a:prstGeom>
          <a:noFill/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524000" y="5602272"/>
            <a:ext cx="5638800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Particles that collide with less than the activation energy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cannot form an activated complex.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rockenergy.co.uk/images/images_FARMER/flare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3333750" cy="4448175"/>
          </a:xfrm>
          <a:prstGeom prst="rect">
            <a:avLst/>
          </a:prstGeom>
          <a:noFill/>
        </p:spPr>
      </p:pic>
      <p:pic>
        <p:nvPicPr>
          <p:cNvPr id="4100" name="Picture 4" descr="http://www.uwec.edu/jolhm/EH3/Group2/Pictures/lightn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905000"/>
            <a:ext cx="5934075" cy="44481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66800" y="304800"/>
            <a:ext cx="683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Activation Energy and Energy Diagrams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52484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hlinkClick r:id="rId4" action="ppaction://hlinkfile"/>
              </a:rPr>
              <a:t>CH</a:t>
            </a:r>
            <a:r>
              <a:rPr lang="en-US" sz="2800" baseline="-25000" dirty="0" smtClean="0">
                <a:solidFill>
                  <a:schemeClr val="bg1"/>
                </a:solidFill>
                <a:hlinkClick r:id="rId4" action="ppaction://hlinkfile"/>
              </a:rPr>
              <a:t>4</a:t>
            </a:r>
            <a:r>
              <a:rPr lang="en-US" sz="2800" dirty="0" smtClean="0">
                <a:solidFill>
                  <a:schemeClr val="bg1"/>
                </a:solidFill>
                <a:hlinkClick r:id="rId4" action="ppaction://hlinkfile"/>
              </a:rPr>
              <a:t> + 2O</a:t>
            </a:r>
            <a:r>
              <a:rPr lang="en-US" sz="2800" baseline="-25000" dirty="0" smtClean="0">
                <a:solidFill>
                  <a:schemeClr val="bg1"/>
                </a:solidFill>
                <a:hlinkClick r:id="rId4" action="ppaction://hlinkfile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hlinkClick r:id="rId4" action="ppaction://hlinkfile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  <a:hlinkClick r:id="rId4" action="ppaction://hlinkfile"/>
              </a:rPr>
              <a:t> CO</a:t>
            </a:r>
            <a:r>
              <a:rPr lang="en-US" sz="2800" baseline="-25000" dirty="0" smtClean="0">
                <a:solidFill>
                  <a:schemeClr val="bg1"/>
                </a:solidFill>
                <a:sym typeface="Wingdings" pitchFamily="2" charset="2"/>
                <a:hlinkClick r:id="rId4" action="ppaction://hlinkfile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  <a:hlinkClick r:id="rId4" action="ppaction://hlinkfile"/>
              </a:rPr>
              <a:t> + 2H</a:t>
            </a:r>
            <a:r>
              <a:rPr lang="en-US" sz="2800" baseline="-25000" dirty="0" smtClean="0">
                <a:solidFill>
                  <a:schemeClr val="bg1"/>
                </a:solidFill>
                <a:sym typeface="Wingdings" pitchFamily="2" charset="2"/>
                <a:hlinkClick r:id="rId4" action="ppaction://hlinkfile"/>
              </a:rPr>
              <a:t>2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  <a:hlinkClick r:id="rId4" action="ppaction://hlinkfile"/>
              </a:rPr>
              <a:t>O + Energy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5638800"/>
            <a:ext cx="40205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+ 2O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+ Energy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2NO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2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683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Activation Energy and Energy Diagrams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11" descr="im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219200"/>
            <a:ext cx="6081713" cy="481462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228600" y="1676400"/>
            <a:ext cx="3124200" cy="4296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2400" b="1" dirty="0" smtClean="0">
                <a:solidFill>
                  <a:schemeClr val="bg1"/>
                </a:solidFill>
              </a:rPr>
              <a:t>In an exothermic reaction, molecules collide with enough energy to overcome the activation  energy barrier, form an activated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complex, then release energy and form products at a lower energy level.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1371600"/>
            <a:ext cx="3418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 + NO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CO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 + NO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522</Words>
  <Application>Microsoft Office PowerPoint</Application>
  <PresentationFormat>On-screen Show (4:3)</PresentationFormat>
  <Paragraphs>70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kenneth bader</dc:creator>
  <cp:lastModifiedBy>Bader, Kenneth</cp:lastModifiedBy>
  <cp:revision>32</cp:revision>
  <dcterms:created xsi:type="dcterms:W3CDTF">2009-05-11T23:33:26Z</dcterms:created>
  <dcterms:modified xsi:type="dcterms:W3CDTF">2014-05-12T15:18:31Z</dcterms:modified>
</cp:coreProperties>
</file>