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83" r:id="rId18"/>
    <p:sldId id="274" r:id="rId19"/>
    <p:sldId id="275" r:id="rId20"/>
    <p:sldId id="277" r:id="rId21"/>
    <p:sldId id="278" r:id="rId22"/>
    <p:sldId id="279" r:id="rId23"/>
    <p:sldId id="280" r:id="rId24"/>
    <p:sldId id="281" r:id="rId25"/>
    <p:sldId id="284" r:id="rId26"/>
    <p:sldId id="292" r:id="rId27"/>
    <p:sldId id="285" r:id="rId28"/>
    <p:sldId id="286" r:id="rId29"/>
    <p:sldId id="287" r:id="rId30"/>
    <p:sldId id="289" r:id="rId31"/>
    <p:sldId id="290" r:id="rId32"/>
    <p:sldId id="293" r:id="rId33"/>
    <p:sldId id="295" r:id="rId34"/>
    <p:sldId id="296" r:id="rId35"/>
    <p:sldId id="302" r:id="rId36"/>
    <p:sldId id="298" r:id="rId37"/>
    <p:sldId id="299" r:id="rId38"/>
    <p:sldId id="300" r:id="rId39"/>
    <p:sldId id="301" r:id="rId40"/>
    <p:sldId id="308"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12/4/2018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12/4/2018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 3</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6761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a:t>
            </a:r>
            <a:r>
              <a:rPr lang="en-US" dirty="0"/>
              <a:t>	What does Romeo do when Mercutio and Tybalt are fighting?</a:t>
            </a:r>
          </a:p>
        </p:txBody>
      </p:sp>
      <p:sp>
        <p:nvSpPr>
          <p:cNvPr id="3" name="Content Placeholder 2"/>
          <p:cNvSpPr>
            <a:spLocks noGrp="1"/>
          </p:cNvSpPr>
          <p:nvPr>
            <p:ph idx="1"/>
          </p:nvPr>
        </p:nvSpPr>
        <p:spPr/>
        <p:txBody>
          <a:bodyPr>
            <a:normAutofit/>
          </a:bodyPr>
          <a:lstStyle/>
          <a:p>
            <a:r>
              <a:rPr lang="en-US" sz="3600" u="sng" dirty="0" smtClean="0"/>
              <a:t>Romeo tries to break up the fight</a:t>
            </a:r>
            <a:r>
              <a:rPr lang="en-US" sz="3600" dirty="0" smtClean="0"/>
              <a:t>.</a:t>
            </a:r>
            <a:endParaRPr lang="en-US" sz="3600" dirty="0"/>
          </a:p>
        </p:txBody>
      </p:sp>
    </p:spTree>
    <p:extLst>
      <p:ext uri="{BB962C8B-B14F-4D97-AF65-F5344CB8AC3E}">
        <p14:creationId xmlns:p14="http://schemas.microsoft.com/office/powerpoint/2010/main" val="676909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a:t>
            </a:r>
            <a:r>
              <a:rPr lang="en-US" dirty="0" smtClean="0"/>
              <a:t>.</a:t>
            </a:r>
            <a:r>
              <a:rPr lang="en-US" dirty="0"/>
              <a:t>	What is the result of Romeo’s intervention?</a:t>
            </a:r>
          </a:p>
        </p:txBody>
      </p:sp>
      <p:sp>
        <p:nvSpPr>
          <p:cNvPr id="3" name="Content Placeholder 2"/>
          <p:cNvSpPr>
            <a:spLocks noGrp="1"/>
          </p:cNvSpPr>
          <p:nvPr>
            <p:ph idx="1"/>
          </p:nvPr>
        </p:nvSpPr>
        <p:spPr/>
        <p:txBody>
          <a:bodyPr>
            <a:normAutofit/>
          </a:bodyPr>
          <a:lstStyle/>
          <a:p>
            <a:r>
              <a:rPr lang="en-US" sz="3600" u="sng" dirty="0" smtClean="0"/>
              <a:t>Tybalt stabs Mercutio</a:t>
            </a:r>
            <a:r>
              <a:rPr lang="en-US" sz="3600" dirty="0" smtClean="0"/>
              <a:t>.</a:t>
            </a:r>
            <a:endParaRPr lang="en-US" sz="3600" dirty="0"/>
          </a:p>
        </p:txBody>
      </p:sp>
    </p:spTree>
    <p:extLst>
      <p:ext uri="{BB962C8B-B14F-4D97-AF65-F5344CB8AC3E}">
        <p14:creationId xmlns:p14="http://schemas.microsoft.com/office/powerpoint/2010/main" val="3507218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a:t>
            </a:r>
            <a:r>
              <a:rPr lang="en-US" dirty="0" smtClean="0"/>
              <a:t>.</a:t>
            </a:r>
            <a:r>
              <a:rPr lang="en-US" dirty="0"/>
              <a:t>	What relationship does Romeo see between his love for Juliet and the death of Mercutio?</a:t>
            </a:r>
          </a:p>
        </p:txBody>
      </p:sp>
      <p:sp>
        <p:nvSpPr>
          <p:cNvPr id="3" name="Content Placeholder 2"/>
          <p:cNvSpPr>
            <a:spLocks noGrp="1"/>
          </p:cNvSpPr>
          <p:nvPr>
            <p:ph idx="1"/>
          </p:nvPr>
        </p:nvSpPr>
        <p:spPr>
          <a:xfrm>
            <a:off x="1103312" y="2651760"/>
            <a:ext cx="10114187" cy="3596639"/>
          </a:xfrm>
        </p:spPr>
        <p:txBody>
          <a:bodyPr>
            <a:normAutofit/>
          </a:bodyPr>
          <a:lstStyle/>
          <a:p>
            <a:r>
              <a:rPr lang="en-US" sz="3600" u="sng" dirty="0" smtClean="0"/>
              <a:t>Romeo feels his love for Juliet has weakened his courage</a:t>
            </a:r>
            <a:r>
              <a:rPr lang="en-US" sz="3600" dirty="0" smtClean="0"/>
              <a:t>.</a:t>
            </a:r>
          </a:p>
          <a:p>
            <a:r>
              <a:rPr lang="en-US" sz="3600" dirty="0" smtClean="0"/>
              <a:t>“O sweet Juliet, your beauty has made me act like a woman and weakened my courage” (3.1.104-106).</a:t>
            </a:r>
            <a:endParaRPr lang="en-US" sz="3600" dirty="0"/>
          </a:p>
        </p:txBody>
      </p:sp>
    </p:spTree>
    <p:extLst>
      <p:ext uri="{BB962C8B-B14F-4D97-AF65-F5344CB8AC3E}">
        <p14:creationId xmlns:p14="http://schemas.microsoft.com/office/powerpoint/2010/main" val="1911853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r>
              <a:rPr lang="en-US" dirty="0"/>
              <a:t>	What does Romeo do when Tybalt returns to the scene?</a:t>
            </a:r>
          </a:p>
        </p:txBody>
      </p:sp>
      <p:sp>
        <p:nvSpPr>
          <p:cNvPr id="3" name="Content Placeholder 2"/>
          <p:cNvSpPr>
            <a:spLocks noGrp="1"/>
          </p:cNvSpPr>
          <p:nvPr>
            <p:ph idx="1"/>
          </p:nvPr>
        </p:nvSpPr>
        <p:spPr/>
        <p:txBody>
          <a:bodyPr>
            <a:normAutofit/>
          </a:bodyPr>
          <a:lstStyle/>
          <a:p>
            <a:r>
              <a:rPr lang="en-US" sz="3600" u="sng" dirty="0" smtClean="0"/>
              <a:t>Romeo challenges Tybalt to fight and kills him</a:t>
            </a:r>
            <a:r>
              <a:rPr lang="en-US" sz="3600" dirty="0" smtClean="0"/>
              <a:t>.</a:t>
            </a:r>
            <a:endParaRPr lang="en-US" sz="3600" dirty="0"/>
          </a:p>
        </p:txBody>
      </p:sp>
    </p:spTree>
    <p:extLst>
      <p:ext uri="{BB962C8B-B14F-4D97-AF65-F5344CB8AC3E}">
        <p14:creationId xmlns:p14="http://schemas.microsoft.com/office/powerpoint/2010/main" val="2107781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t>
            </a:r>
            <a:r>
              <a:rPr lang="en-US" dirty="0"/>
              <a:t>	How does Benvolio react?</a:t>
            </a:r>
          </a:p>
        </p:txBody>
      </p:sp>
      <p:sp>
        <p:nvSpPr>
          <p:cNvPr id="3" name="Content Placeholder 2"/>
          <p:cNvSpPr>
            <a:spLocks noGrp="1"/>
          </p:cNvSpPr>
          <p:nvPr>
            <p:ph idx="1"/>
          </p:nvPr>
        </p:nvSpPr>
        <p:spPr/>
        <p:txBody>
          <a:bodyPr>
            <a:normAutofit/>
          </a:bodyPr>
          <a:lstStyle/>
          <a:p>
            <a:r>
              <a:rPr lang="en-US" sz="3600" u="sng" dirty="0" smtClean="0"/>
              <a:t>Benvolio tells Romeo to run away; if the Prince sees Romeo, he may be sentenced to death</a:t>
            </a:r>
            <a:r>
              <a:rPr lang="en-US" sz="3600" dirty="0" smtClean="0"/>
              <a:t>.</a:t>
            </a:r>
          </a:p>
          <a:p>
            <a:pPr marL="0" indent="0">
              <a:buNone/>
            </a:pPr>
            <a:endParaRPr lang="en-US" sz="3600" dirty="0"/>
          </a:p>
        </p:txBody>
      </p:sp>
    </p:spTree>
    <p:extLst>
      <p:ext uri="{BB962C8B-B14F-4D97-AF65-F5344CB8AC3E}">
        <p14:creationId xmlns:p14="http://schemas.microsoft.com/office/powerpoint/2010/main" val="1204932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a:t>
            </a:r>
            <a:r>
              <a:rPr lang="en-US" dirty="0"/>
              <a:t>	In the first act, what decision did the prince announce about the people who fight in Verona?  </a:t>
            </a:r>
            <a:r>
              <a:rPr lang="en-US" dirty="0" smtClean="0"/>
              <a:t>How does the prince change his mind?</a:t>
            </a:r>
            <a:endParaRPr lang="en-US" dirty="0"/>
          </a:p>
        </p:txBody>
      </p:sp>
      <p:sp>
        <p:nvSpPr>
          <p:cNvPr id="3" name="Content Placeholder 2"/>
          <p:cNvSpPr>
            <a:spLocks noGrp="1"/>
          </p:cNvSpPr>
          <p:nvPr>
            <p:ph idx="1"/>
          </p:nvPr>
        </p:nvSpPr>
        <p:spPr>
          <a:xfrm>
            <a:off x="1103312" y="3918857"/>
            <a:ext cx="8946541" cy="2329542"/>
          </a:xfrm>
        </p:spPr>
        <p:txBody>
          <a:bodyPr>
            <a:normAutofit/>
          </a:bodyPr>
          <a:lstStyle/>
          <a:p>
            <a:r>
              <a:rPr lang="en-US" sz="3600" u="sng" dirty="0" smtClean="0"/>
              <a:t>After hearing Benvolio’s story, the Prince decides to exile Romeo instead of sentencing him to death</a:t>
            </a:r>
            <a:r>
              <a:rPr lang="en-US" sz="3600" dirty="0" smtClean="0"/>
              <a:t>.</a:t>
            </a:r>
            <a:endParaRPr lang="en-US" sz="3600" dirty="0"/>
          </a:p>
        </p:txBody>
      </p:sp>
    </p:spTree>
    <p:extLst>
      <p:ext uri="{BB962C8B-B14F-4D97-AF65-F5344CB8AC3E}">
        <p14:creationId xmlns:p14="http://schemas.microsoft.com/office/powerpoint/2010/main" val="3542848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2</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56121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3.2: Main Events</a:t>
            </a:r>
            <a:endParaRPr lang="en-US" u="sng" dirty="0"/>
          </a:p>
        </p:txBody>
      </p:sp>
      <p:sp>
        <p:nvSpPr>
          <p:cNvPr id="3" name="Content Placeholder 2"/>
          <p:cNvSpPr>
            <a:spLocks noGrp="1"/>
          </p:cNvSpPr>
          <p:nvPr>
            <p:ph idx="1"/>
          </p:nvPr>
        </p:nvSpPr>
        <p:spPr/>
        <p:txBody>
          <a:bodyPr>
            <a:normAutofit/>
          </a:bodyPr>
          <a:lstStyle/>
          <a:p>
            <a:r>
              <a:rPr lang="en-US" sz="3600" dirty="0" smtClean="0"/>
              <a:t>Juliet learns of Tybalt’s death and Romeo’s banishment.</a:t>
            </a:r>
          </a:p>
          <a:p>
            <a:r>
              <a:rPr lang="en-US" sz="3600" dirty="0" smtClean="0"/>
              <a:t>Nurse offers to find Romeo so he can comfort Juliet.</a:t>
            </a:r>
            <a:endParaRPr lang="en-US" sz="3600" dirty="0"/>
          </a:p>
        </p:txBody>
      </p:sp>
    </p:spTree>
    <p:extLst>
      <p:ext uri="{BB962C8B-B14F-4D97-AF65-F5344CB8AC3E}">
        <p14:creationId xmlns:p14="http://schemas.microsoft.com/office/powerpoint/2010/main" val="804771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a:t>
            </a:r>
            <a:r>
              <a:rPr lang="en-US" dirty="0"/>
              <a:t>	At first, who does Juliet think is dead?</a:t>
            </a:r>
          </a:p>
        </p:txBody>
      </p:sp>
      <p:sp>
        <p:nvSpPr>
          <p:cNvPr id="3" name="Content Placeholder 2"/>
          <p:cNvSpPr>
            <a:spLocks noGrp="1"/>
          </p:cNvSpPr>
          <p:nvPr>
            <p:ph idx="1"/>
          </p:nvPr>
        </p:nvSpPr>
        <p:spPr/>
        <p:txBody>
          <a:bodyPr>
            <a:normAutofit/>
          </a:bodyPr>
          <a:lstStyle/>
          <a:p>
            <a:r>
              <a:rPr lang="en-US" sz="3600" dirty="0" smtClean="0"/>
              <a:t>Juliet thinks Romeo is dead.</a:t>
            </a:r>
            <a:endParaRPr lang="en-US" sz="3600" dirty="0"/>
          </a:p>
        </p:txBody>
      </p:sp>
    </p:spTree>
    <p:extLst>
      <p:ext uri="{BB962C8B-B14F-4D97-AF65-F5344CB8AC3E}">
        <p14:creationId xmlns:p14="http://schemas.microsoft.com/office/powerpoint/2010/main" val="1318044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a:t>
            </a:r>
            <a:r>
              <a:rPr lang="en-US" dirty="0"/>
              <a:t>	When Juliet finds out that Romeo killed Tybalt, what is her first reaction?</a:t>
            </a:r>
          </a:p>
        </p:txBody>
      </p:sp>
      <p:sp>
        <p:nvSpPr>
          <p:cNvPr id="3" name="Content Placeholder 2"/>
          <p:cNvSpPr>
            <a:spLocks noGrp="1"/>
          </p:cNvSpPr>
          <p:nvPr>
            <p:ph idx="1"/>
          </p:nvPr>
        </p:nvSpPr>
        <p:spPr>
          <a:xfrm>
            <a:off x="1103312" y="2442754"/>
            <a:ext cx="10757762" cy="3805645"/>
          </a:xfrm>
        </p:spPr>
        <p:txBody>
          <a:bodyPr>
            <a:noAutofit/>
          </a:bodyPr>
          <a:lstStyle/>
          <a:p>
            <a:r>
              <a:rPr lang="en-US" sz="3600" u="sng" dirty="0" smtClean="0"/>
              <a:t>She is shocked because she didn’t think he was capable of killing</a:t>
            </a:r>
            <a:r>
              <a:rPr lang="en-US" sz="3600" dirty="0" smtClean="0"/>
              <a:t>.</a:t>
            </a:r>
          </a:p>
          <a:p>
            <a:r>
              <a:rPr lang="en-US" sz="3600" dirty="0" smtClean="0"/>
              <a:t>“O, how can he hide such an evil heart with such a beautiful face?” (3.2.75).</a:t>
            </a:r>
          </a:p>
          <a:p>
            <a:r>
              <a:rPr lang="en-US" sz="3600" dirty="0" smtClean="0"/>
              <a:t>“Vile creature that looks so beautiful—just opposite of what you seem” (3.2.79-80)</a:t>
            </a:r>
            <a:endParaRPr lang="en-US" sz="3600" dirty="0"/>
          </a:p>
        </p:txBody>
      </p:sp>
    </p:spTree>
    <p:extLst>
      <p:ext uri="{BB962C8B-B14F-4D97-AF65-F5344CB8AC3E}">
        <p14:creationId xmlns:p14="http://schemas.microsoft.com/office/powerpoint/2010/main" val="2926353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1</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2428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a:t>
            </a:r>
            <a:r>
              <a:rPr lang="en-US" dirty="0"/>
              <a:t>	Once the shock is over, what does Juliet realize?</a:t>
            </a:r>
          </a:p>
        </p:txBody>
      </p:sp>
      <p:sp>
        <p:nvSpPr>
          <p:cNvPr id="3" name="Content Placeholder 2"/>
          <p:cNvSpPr>
            <a:spLocks noGrp="1"/>
          </p:cNvSpPr>
          <p:nvPr>
            <p:ph idx="1"/>
          </p:nvPr>
        </p:nvSpPr>
        <p:spPr/>
        <p:txBody>
          <a:bodyPr>
            <a:normAutofit/>
          </a:bodyPr>
          <a:lstStyle/>
          <a:p>
            <a:r>
              <a:rPr lang="en-US" sz="3600" u="sng" dirty="0" smtClean="0"/>
              <a:t>She realizes her husband is still alive; she should be happy</a:t>
            </a:r>
            <a:r>
              <a:rPr lang="en-US" sz="3600" dirty="0" smtClean="0"/>
              <a:t>.</a:t>
            </a:r>
          </a:p>
          <a:p>
            <a:r>
              <a:rPr lang="en-US" sz="3600" dirty="0" smtClean="0"/>
              <a:t>Plus, Tybalt would have killed Romeo, so she feels less mad at Romeo.</a:t>
            </a:r>
            <a:endParaRPr lang="en-US" sz="3600" dirty="0"/>
          </a:p>
        </p:txBody>
      </p:sp>
    </p:spTree>
    <p:extLst>
      <p:ext uri="{BB962C8B-B14F-4D97-AF65-F5344CB8AC3E}">
        <p14:creationId xmlns:p14="http://schemas.microsoft.com/office/powerpoint/2010/main" val="27322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16.</a:t>
            </a:r>
            <a:r>
              <a:rPr lang="en-US" dirty="0"/>
              <a:t>	What one word is more awful than Juliet’s whole family being killed?</a:t>
            </a:r>
          </a:p>
        </p:txBody>
      </p:sp>
      <p:sp>
        <p:nvSpPr>
          <p:cNvPr id="3" name="Content Placeholder 2"/>
          <p:cNvSpPr>
            <a:spLocks noGrp="1"/>
          </p:cNvSpPr>
          <p:nvPr>
            <p:ph idx="1"/>
          </p:nvPr>
        </p:nvSpPr>
        <p:spPr>
          <a:xfrm>
            <a:off x="1103312" y="2573383"/>
            <a:ext cx="8946541" cy="3675016"/>
          </a:xfrm>
        </p:spPr>
        <p:txBody>
          <a:bodyPr>
            <a:normAutofit/>
          </a:bodyPr>
          <a:lstStyle/>
          <a:p>
            <a:r>
              <a:rPr lang="en-US" sz="3600" dirty="0" smtClean="0"/>
              <a:t>Hearing that Romeo is </a:t>
            </a:r>
            <a:r>
              <a:rPr lang="en-US" sz="3600" b="1" u="sng" dirty="0" smtClean="0"/>
              <a:t>banished</a:t>
            </a:r>
            <a:r>
              <a:rPr lang="en-US" sz="3600" dirty="0" smtClean="0"/>
              <a:t> is worse than the thought of her entire family dying.</a:t>
            </a:r>
            <a:endParaRPr lang="en-US" sz="3600" dirty="0"/>
          </a:p>
        </p:txBody>
      </p:sp>
    </p:spTree>
    <p:extLst>
      <p:ext uri="{BB962C8B-B14F-4D97-AF65-F5344CB8AC3E}">
        <p14:creationId xmlns:p14="http://schemas.microsoft.com/office/powerpoint/2010/main" val="1264578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a:t>
            </a:r>
            <a:r>
              <a:rPr lang="en-US" dirty="0"/>
              <a:t>	In light of what has happened, what does Juliet plan to do?</a:t>
            </a:r>
          </a:p>
        </p:txBody>
      </p:sp>
      <p:sp>
        <p:nvSpPr>
          <p:cNvPr id="3" name="Content Placeholder 2"/>
          <p:cNvSpPr>
            <a:spLocks noGrp="1"/>
          </p:cNvSpPr>
          <p:nvPr>
            <p:ph idx="1"/>
          </p:nvPr>
        </p:nvSpPr>
        <p:spPr/>
        <p:txBody>
          <a:bodyPr>
            <a:normAutofit/>
          </a:bodyPr>
          <a:lstStyle/>
          <a:p>
            <a:r>
              <a:rPr lang="en-US" sz="3600" u="sng" dirty="0" smtClean="0"/>
              <a:t>She wants to die</a:t>
            </a:r>
            <a:r>
              <a:rPr lang="en-US" sz="3600" dirty="0" smtClean="0"/>
              <a:t>.</a:t>
            </a:r>
          </a:p>
          <a:p>
            <a:r>
              <a:rPr lang="en-US" sz="3600" dirty="0" smtClean="0"/>
              <a:t>“I’ll to my wedding-bed; and death, not Romeo, take my maidenhead!” (3.2.140-141).</a:t>
            </a:r>
          </a:p>
          <a:p>
            <a:endParaRPr lang="en-US" sz="3600" dirty="0"/>
          </a:p>
        </p:txBody>
      </p:sp>
    </p:spTree>
    <p:extLst>
      <p:ext uri="{BB962C8B-B14F-4D97-AF65-F5344CB8AC3E}">
        <p14:creationId xmlns:p14="http://schemas.microsoft.com/office/powerpoint/2010/main" val="1077678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a:t>
            </a:r>
            <a:r>
              <a:rPr lang="en-US" dirty="0"/>
              <a:t>	What symbol of her love does Juliet send Romeo?</a:t>
            </a:r>
          </a:p>
        </p:txBody>
      </p:sp>
      <p:sp>
        <p:nvSpPr>
          <p:cNvPr id="3" name="Content Placeholder 2"/>
          <p:cNvSpPr>
            <a:spLocks noGrp="1"/>
          </p:cNvSpPr>
          <p:nvPr>
            <p:ph idx="1"/>
          </p:nvPr>
        </p:nvSpPr>
        <p:spPr>
          <a:xfrm>
            <a:off x="1103312" y="2052918"/>
            <a:ext cx="9712734" cy="4195481"/>
          </a:xfrm>
        </p:spPr>
        <p:txBody>
          <a:bodyPr>
            <a:normAutofit/>
          </a:bodyPr>
          <a:lstStyle/>
          <a:p>
            <a:r>
              <a:rPr lang="en-US" sz="3600" dirty="0" smtClean="0"/>
              <a:t>Juliet has the Nurse send Romeo her ring.</a:t>
            </a:r>
            <a:endParaRPr lang="en-US" sz="3600" dirty="0"/>
          </a:p>
        </p:txBody>
      </p:sp>
    </p:spTree>
    <p:extLst>
      <p:ext uri="{BB962C8B-B14F-4D97-AF65-F5344CB8AC3E}">
        <p14:creationId xmlns:p14="http://schemas.microsoft.com/office/powerpoint/2010/main" val="3632673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a:t>
            </a:r>
            <a:r>
              <a:rPr lang="en-US" dirty="0"/>
              <a:t>	Where is Romeo hiding?</a:t>
            </a:r>
          </a:p>
        </p:txBody>
      </p:sp>
      <p:sp>
        <p:nvSpPr>
          <p:cNvPr id="3" name="Content Placeholder 2"/>
          <p:cNvSpPr>
            <a:spLocks noGrp="1"/>
          </p:cNvSpPr>
          <p:nvPr>
            <p:ph idx="1"/>
          </p:nvPr>
        </p:nvSpPr>
        <p:spPr>
          <a:xfrm>
            <a:off x="1103312" y="2052918"/>
            <a:ext cx="9555979" cy="4195481"/>
          </a:xfrm>
        </p:spPr>
        <p:txBody>
          <a:bodyPr>
            <a:normAutofit/>
          </a:bodyPr>
          <a:lstStyle/>
          <a:p>
            <a:r>
              <a:rPr lang="en-US" sz="3600" dirty="0" smtClean="0"/>
              <a:t>Romeo is hiding in Friar Laurence’s cell.</a:t>
            </a:r>
            <a:endParaRPr lang="en-US" sz="3600" dirty="0"/>
          </a:p>
        </p:txBody>
      </p:sp>
    </p:spTree>
    <p:extLst>
      <p:ext uri="{BB962C8B-B14F-4D97-AF65-F5344CB8AC3E}">
        <p14:creationId xmlns:p14="http://schemas.microsoft.com/office/powerpoint/2010/main" val="2076730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3</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2148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3.3: Main Events</a:t>
            </a:r>
            <a:endParaRPr lang="en-US" u="sng" dirty="0"/>
          </a:p>
        </p:txBody>
      </p:sp>
      <p:sp>
        <p:nvSpPr>
          <p:cNvPr id="3" name="Content Placeholder 2"/>
          <p:cNvSpPr>
            <a:spLocks noGrp="1"/>
          </p:cNvSpPr>
          <p:nvPr>
            <p:ph idx="1"/>
          </p:nvPr>
        </p:nvSpPr>
        <p:spPr>
          <a:xfrm>
            <a:off x="1103311" y="2052918"/>
            <a:ext cx="10287499" cy="4195481"/>
          </a:xfrm>
        </p:spPr>
        <p:txBody>
          <a:bodyPr>
            <a:normAutofit/>
          </a:bodyPr>
          <a:lstStyle/>
          <a:p>
            <a:r>
              <a:rPr lang="en-US" sz="3600" dirty="0" smtClean="0"/>
              <a:t>Romeo is in despair and is ready to kill himself.</a:t>
            </a:r>
          </a:p>
          <a:p>
            <a:r>
              <a:rPr lang="en-US" sz="3600" dirty="0" smtClean="0"/>
              <a:t>Friar Laurence talks sense into him.</a:t>
            </a:r>
          </a:p>
          <a:p>
            <a:r>
              <a:rPr lang="en-US" sz="3600" dirty="0" smtClean="0"/>
              <a:t>Friar Laurence tells Romeo to go comfort Juliet and then escape </a:t>
            </a:r>
            <a:r>
              <a:rPr lang="en-US" sz="3600" smtClean="0"/>
              <a:t>to Mantua.</a:t>
            </a:r>
            <a:endParaRPr lang="en-US" sz="3600" dirty="0"/>
          </a:p>
        </p:txBody>
      </p:sp>
    </p:spTree>
    <p:extLst>
      <p:ext uri="{BB962C8B-B14F-4D97-AF65-F5344CB8AC3E}">
        <p14:creationId xmlns:p14="http://schemas.microsoft.com/office/powerpoint/2010/main" val="16034868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a:t>
            </a:r>
            <a:r>
              <a:rPr lang="en-US" dirty="0"/>
              <a:t>	Would Romeo prefer death or exile? Explain.</a:t>
            </a:r>
          </a:p>
        </p:txBody>
      </p:sp>
      <p:sp>
        <p:nvSpPr>
          <p:cNvPr id="3" name="Content Placeholder 2"/>
          <p:cNvSpPr>
            <a:spLocks noGrp="1"/>
          </p:cNvSpPr>
          <p:nvPr>
            <p:ph idx="1"/>
          </p:nvPr>
        </p:nvSpPr>
        <p:spPr/>
        <p:txBody>
          <a:bodyPr>
            <a:normAutofit/>
          </a:bodyPr>
          <a:lstStyle/>
          <a:p>
            <a:r>
              <a:rPr lang="en-US" sz="3600" dirty="0" smtClean="0"/>
              <a:t>Romeo would prefer death because exile means he’ll be alive but unable to see Juliet.</a:t>
            </a:r>
            <a:endParaRPr lang="en-US" sz="3600" dirty="0"/>
          </a:p>
        </p:txBody>
      </p:sp>
    </p:spTree>
    <p:extLst>
      <p:ext uri="{BB962C8B-B14F-4D97-AF65-F5344CB8AC3E}">
        <p14:creationId xmlns:p14="http://schemas.microsoft.com/office/powerpoint/2010/main" val="4826060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a:t>
            </a:r>
            <a:r>
              <a:rPr lang="en-US" dirty="0"/>
              <a:t>	</a:t>
            </a:r>
            <a:r>
              <a:rPr lang="en-US" dirty="0" smtClean="0"/>
              <a:t>How does Friar Laurence react to Romeo?</a:t>
            </a:r>
            <a:endParaRPr lang="en-US" dirty="0"/>
          </a:p>
        </p:txBody>
      </p:sp>
      <p:sp>
        <p:nvSpPr>
          <p:cNvPr id="3" name="Content Placeholder 2"/>
          <p:cNvSpPr>
            <a:spLocks noGrp="1"/>
          </p:cNvSpPr>
          <p:nvPr>
            <p:ph idx="1"/>
          </p:nvPr>
        </p:nvSpPr>
        <p:spPr>
          <a:xfrm>
            <a:off x="1103312" y="2690949"/>
            <a:ext cx="8946541" cy="3557450"/>
          </a:xfrm>
        </p:spPr>
        <p:txBody>
          <a:bodyPr>
            <a:noAutofit/>
          </a:bodyPr>
          <a:lstStyle/>
          <a:p>
            <a:r>
              <a:rPr lang="en-US" sz="3600" u="sng" dirty="0" smtClean="0"/>
              <a:t>Friar Laurence feels Romeo is being ungrateful</a:t>
            </a:r>
            <a:r>
              <a:rPr lang="en-US" sz="3600" dirty="0" smtClean="0"/>
              <a:t>.</a:t>
            </a:r>
          </a:p>
          <a:p>
            <a:r>
              <a:rPr lang="en-US" sz="3600" dirty="0" smtClean="0"/>
              <a:t>“You’re speaking a deadly sin. You’re rude and unthankful!” (3.3.25)</a:t>
            </a:r>
          </a:p>
          <a:p>
            <a:r>
              <a:rPr lang="en-US" sz="3600" dirty="0" smtClean="0"/>
              <a:t>“He granted you mercy and you don’t see it” (3.3.29).</a:t>
            </a:r>
            <a:endParaRPr lang="en-US" sz="3600" dirty="0"/>
          </a:p>
        </p:txBody>
      </p:sp>
    </p:spTree>
    <p:extLst>
      <p:ext uri="{BB962C8B-B14F-4D97-AF65-F5344CB8AC3E}">
        <p14:creationId xmlns:p14="http://schemas.microsoft.com/office/powerpoint/2010/main" val="36279805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r>
              <a:rPr lang="en-US" dirty="0"/>
              <a:t>	What news does Nurse bring?</a:t>
            </a:r>
          </a:p>
        </p:txBody>
      </p:sp>
      <p:sp>
        <p:nvSpPr>
          <p:cNvPr id="3" name="Content Placeholder 2"/>
          <p:cNvSpPr>
            <a:spLocks noGrp="1"/>
          </p:cNvSpPr>
          <p:nvPr>
            <p:ph idx="1"/>
          </p:nvPr>
        </p:nvSpPr>
        <p:spPr/>
        <p:txBody>
          <a:bodyPr>
            <a:normAutofit/>
          </a:bodyPr>
          <a:lstStyle/>
          <a:p>
            <a:r>
              <a:rPr lang="en-US" sz="3600" u="sng" dirty="0" smtClean="0"/>
              <a:t>The Nurse tells Romeo that Juliet is distraught and can’t stop crying</a:t>
            </a:r>
            <a:r>
              <a:rPr lang="en-US" sz="3600" dirty="0" smtClean="0"/>
              <a:t>.</a:t>
            </a:r>
          </a:p>
          <a:p>
            <a:r>
              <a:rPr lang="en-US" sz="3600" dirty="0" smtClean="0"/>
              <a:t>“She says nothing, sir. She just cries and cries and falls on her bed. Then she gets up and calls Tybalt, and then she cries for Romeo, and then she falls on her bed again” (3.2.101-104).</a:t>
            </a:r>
            <a:endParaRPr lang="en-US" sz="3600" dirty="0"/>
          </a:p>
        </p:txBody>
      </p:sp>
    </p:spTree>
    <p:extLst>
      <p:ext uri="{BB962C8B-B14F-4D97-AF65-F5344CB8AC3E}">
        <p14:creationId xmlns:p14="http://schemas.microsoft.com/office/powerpoint/2010/main" val="185715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3.1: Main Events</a:t>
            </a:r>
            <a:endParaRPr lang="en-US" u="sng" dirty="0"/>
          </a:p>
        </p:txBody>
      </p:sp>
      <p:sp>
        <p:nvSpPr>
          <p:cNvPr id="3" name="Content Placeholder 2"/>
          <p:cNvSpPr>
            <a:spLocks noGrp="1"/>
          </p:cNvSpPr>
          <p:nvPr>
            <p:ph idx="1"/>
          </p:nvPr>
        </p:nvSpPr>
        <p:spPr>
          <a:xfrm>
            <a:off x="845734" y="2001402"/>
            <a:ext cx="10886919" cy="4195481"/>
          </a:xfrm>
        </p:spPr>
        <p:txBody>
          <a:bodyPr>
            <a:normAutofit/>
          </a:bodyPr>
          <a:lstStyle/>
          <a:p>
            <a:r>
              <a:rPr lang="en-US" sz="3600" dirty="0" smtClean="0"/>
              <a:t>There is another fight on the streets of Verona.</a:t>
            </a:r>
          </a:p>
          <a:p>
            <a:r>
              <a:rPr lang="en-US" sz="3600" dirty="0" smtClean="0"/>
              <a:t>Tybalt kills Mercutio.</a:t>
            </a:r>
          </a:p>
          <a:p>
            <a:r>
              <a:rPr lang="en-US" sz="3600" dirty="0" smtClean="0"/>
              <a:t>Romeo kills Tybalt.</a:t>
            </a:r>
          </a:p>
          <a:p>
            <a:r>
              <a:rPr lang="en-US" sz="3600" dirty="0" smtClean="0"/>
              <a:t>The Prince exiles Romeo.</a:t>
            </a:r>
            <a:endParaRPr lang="en-US" sz="3600" dirty="0"/>
          </a:p>
        </p:txBody>
      </p:sp>
    </p:spTree>
    <p:extLst>
      <p:ext uri="{BB962C8B-B14F-4D97-AF65-F5344CB8AC3E}">
        <p14:creationId xmlns:p14="http://schemas.microsoft.com/office/powerpoint/2010/main" val="17670069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313626" cy="1400530"/>
          </a:xfrm>
        </p:spPr>
        <p:txBody>
          <a:bodyPr/>
          <a:lstStyle/>
          <a:p>
            <a:r>
              <a:rPr lang="en-US" dirty="0" smtClean="0"/>
              <a:t>23.</a:t>
            </a:r>
            <a:r>
              <a:rPr lang="en-US" dirty="0"/>
              <a:t>	What does Friar Laurence tell Romeo he should be happy about?</a:t>
            </a:r>
          </a:p>
        </p:txBody>
      </p:sp>
      <p:sp>
        <p:nvSpPr>
          <p:cNvPr id="3" name="Content Placeholder 2"/>
          <p:cNvSpPr>
            <a:spLocks noGrp="1"/>
          </p:cNvSpPr>
          <p:nvPr>
            <p:ph idx="1"/>
          </p:nvPr>
        </p:nvSpPr>
        <p:spPr>
          <a:xfrm>
            <a:off x="554671" y="2129246"/>
            <a:ext cx="11188837" cy="3518262"/>
          </a:xfrm>
        </p:spPr>
        <p:txBody>
          <a:bodyPr>
            <a:noAutofit/>
          </a:bodyPr>
          <a:lstStyle/>
          <a:p>
            <a:r>
              <a:rPr lang="en-US" sz="3600" u="sng" dirty="0" smtClean="0"/>
              <a:t>Romeo still has his body, love, and intelligence.</a:t>
            </a:r>
          </a:p>
          <a:p>
            <a:r>
              <a:rPr lang="en-US" sz="3600" u="sng" dirty="0" smtClean="0"/>
              <a:t>Juliet is still alive</a:t>
            </a:r>
            <a:r>
              <a:rPr lang="en-US" sz="3600" dirty="0" smtClean="0"/>
              <a:t>.</a:t>
            </a:r>
          </a:p>
          <a:p>
            <a:r>
              <a:rPr lang="en-US" sz="3600" dirty="0" smtClean="0"/>
              <a:t>“You’re like an undignified woman in the body of a man…” (3.2.116).</a:t>
            </a:r>
          </a:p>
          <a:p>
            <a:r>
              <a:rPr lang="en-US" sz="3600" dirty="0" smtClean="0"/>
              <a:t>“Wake up man! Your Juliet is alive!” (3.2.139).</a:t>
            </a:r>
          </a:p>
          <a:p>
            <a:r>
              <a:rPr lang="en-US" sz="3600" dirty="0" smtClean="0"/>
              <a:t>“…you frown at your good fortune and your love” (3.2.148).</a:t>
            </a:r>
          </a:p>
          <a:p>
            <a:endParaRPr lang="en-US" sz="3600" dirty="0" smtClean="0"/>
          </a:p>
          <a:p>
            <a:endParaRPr lang="en-US" sz="3600" dirty="0"/>
          </a:p>
        </p:txBody>
      </p:sp>
    </p:spTree>
    <p:extLst>
      <p:ext uri="{BB962C8B-B14F-4D97-AF65-F5344CB8AC3E}">
        <p14:creationId xmlns:p14="http://schemas.microsoft.com/office/powerpoint/2010/main" val="2479080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a:t>
            </a:r>
            <a:r>
              <a:rPr lang="en-US" dirty="0"/>
              <a:t>	What does Friar Laurence tell Romeo he should do?</a:t>
            </a:r>
          </a:p>
        </p:txBody>
      </p:sp>
      <p:sp>
        <p:nvSpPr>
          <p:cNvPr id="3" name="Content Placeholder 2"/>
          <p:cNvSpPr>
            <a:spLocks noGrp="1"/>
          </p:cNvSpPr>
          <p:nvPr>
            <p:ph idx="1"/>
          </p:nvPr>
        </p:nvSpPr>
        <p:spPr/>
        <p:txBody>
          <a:bodyPr>
            <a:normAutofit/>
          </a:bodyPr>
          <a:lstStyle/>
          <a:p>
            <a:r>
              <a:rPr lang="en-US" sz="3600" dirty="0" smtClean="0"/>
              <a:t>He tells Romeo to go comfort Juliet. Then, he can escape to another town and ask for the Prince’s forgiveness.</a:t>
            </a:r>
            <a:endParaRPr lang="en-US" sz="3600" dirty="0"/>
          </a:p>
        </p:txBody>
      </p:sp>
    </p:spTree>
    <p:extLst>
      <p:ext uri="{BB962C8B-B14F-4D97-AF65-F5344CB8AC3E}">
        <p14:creationId xmlns:p14="http://schemas.microsoft.com/office/powerpoint/2010/main" val="2411023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4</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13590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335628"/>
            <a:ext cx="8946541" cy="2912771"/>
          </a:xfrm>
        </p:spPr>
        <p:txBody>
          <a:bodyPr>
            <a:normAutofit/>
          </a:bodyPr>
          <a:lstStyle/>
          <a:p>
            <a:r>
              <a:rPr lang="en-US" sz="3600" dirty="0" smtClean="0"/>
              <a:t>To cheer Juliet up, Lord Capulet arranges for her to marry Paris on Thursday.</a:t>
            </a:r>
            <a:endParaRPr lang="en-US" sz="3600" dirty="0"/>
          </a:p>
        </p:txBody>
      </p:sp>
      <p:sp>
        <p:nvSpPr>
          <p:cNvPr id="4" name="Title 1"/>
          <p:cNvSpPr>
            <a:spLocks noGrp="1"/>
          </p:cNvSpPr>
          <p:nvPr>
            <p:ph type="title"/>
          </p:nvPr>
        </p:nvSpPr>
        <p:spPr/>
        <p:txBody>
          <a:bodyPr/>
          <a:lstStyle/>
          <a:p>
            <a:r>
              <a:rPr lang="en-US" u="sng" dirty="0" smtClean="0"/>
              <a:t>3.</a:t>
            </a:r>
            <a:r>
              <a:rPr lang="en-US" u="sng" dirty="0"/>
              <a:t>4</a:t>
            </a:r>
            <a:r>
              <a:rPr lang="en-US" u="sng" dirty="0" smtClean="0"/>
              <a:t>: Main Events</a:t>
            </a:r>
            <a:endParaRPr lang="en-US" u="sng" dirty="0"/>
          </a:p>
        </p:txBody>
      </p:sp>
    </p:spTree>
    <p:extLst>
      <p:ext uri="{BB962C8B-B14F-4D97-AF65-F5344CB8AC3E}">
        <p14:creationId xmlns:p14="http://schemas.microsoft.com/office/powerpoint/2010/main" val="11315615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5</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538746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3.5: Main Events</a:t>
            </a:r>
            <a:endParaRPr lang="en-US" u="sng" dirty="0"/>
          </a:p>
        </p:txBody>
      </p:sp>
      <p:sp>
        <p:nvSpPr>
          <p:cNvPr id="3" name="Content Placeholder 2"/>
          <p:cNvSpPr>
            <a:spLocks noGrp="1"/>
          </p:cNvSpPr>
          <p:nvPr>
            <p:ph idx="1"/>
          </p:nvPr>
        </p:nvSpPr>
        <p:spPr/>
        <p:txBody>
          <a:bodyPr>
            <a:normAutofit/>
          </a:bodyPr>
          <a:lstStyle/>
          <a:p>
            <a:r>
              <a:rPr lang="en-US" sz="3600" dirty="0" smtClean="0"/>
              <a:t>Juliet refuses to marry Paris.</a:t>
            </a:r>
          </a:p>
          <a:p>
            <a:r>
              <a:rPr lang="en-US" sz="3600" dirty="0" smtClean="0"/>
              <a:t>Her parents get very upset with her.</a:t>
            </a:r>
          </a:p>
          <a:p>
            <a:r>
              <a:rPr lang="en-US" sz="3600" dirty="0" smtClean="0"/>
              <a:t>Nurse advises her to marry Paris.</a:t>
            </a:r>
          </a:p>
          <a:p>
            <a:r>
              <a:rPr lang="en-US" sz="3600" dirty="0" smtClean="0"/>
              <a:t>Juliet feels lost and alone and seeks out Friar Laurence for help.</a:t>
            </a:r>
            <a:endParaRPr lang="en-US" sz="3600" dirty="0"/>
          </a:p>
        </p:txBody>
      </p:sp>
    </p:spTree>
    <p:extLst>
      <p:ext uri="{BB962C8B-B14F-4D97-AF65-F5344CB8AC3E}">
        <p14:creationId xmlns:p14="http://schemas.microsoft.com/office/powerpoint/2010/main" val="3240319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a:t>
            </a:r>
            <a:r>
              <a:rPr lang="en-US" dirty="0"/>
              <a:t>	What is Juliet’s reaction when her mother tells her she will be married to Paris in two days?</a:t>
            </a:r>
          </a:p>
        </p:txBody>
      </p:sp>
      <p:sp>
        <p:nvSpPr>
          <p:cNvPr id="3" name="Content Placeholder 2"/>
          <p:cNvSpPr>
            <a:spLocks noGrp="1"/>
          </p:cNvSpPr>
          <p:nvPr>
            <p:ph idx="1"/>
          </p:nvPr>
        </p:nvSpPr>
        <p:spPr>
          <a:xfrm>
            <a:off x="1103312" y="2833352"/>
            <a:ext cx="8946541" cy="3415047"/>
          </a:xfrm>
        </p:spPr>
        <p:txBody>
          <a:bodyPr>
            <a:normAutofit/>
          </a:bodyPr>
          <a:lstStyle/>
          <a:p>
            <a:r>
              <a:rPr lang="en-US" sz="3600" dirty="0" smtClean="0"/>
              <a:t>She says she’s not ready to marry.</a:t>
            </a:r>
            <a:endParaRPr lang="en-US" sz="3600" dirty="0"/>
          </a:p>
        </p:txBody>
      </p:sp>
    </p:spTree>
    <p:extLst>
      <p:ext uri="{BB962C8B-B14F-4D97-AF65-F5344CB8AC3E}">
        <p14:creationId xmlns:p14="http://schemas.microsoft.com/office/powerpoint/2010/main" val="26102912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26. How </a:t>
            </a:r>
            <a:r>
              <a:rPr lang="en-US" dirty="0"/>
              <a:t>does Lord Capulet respond to Juliet’s defiance? </a:t>
            </a:r>
          </a:p>
        </p:txBody>
      </p:sp>
      <p:sp>
        <p:nvSpPr>
          <p:cNvPr id="3" name="Content Placeholder 2"/>
          <p:cNvSpPr>
            <a:spLocks noGrp="1"/>
          </p:cNvSpPr>
          <p:nvPr>
            <p:ph idx="1"/>
          </p:nvPr>
        </p:nvSpPr>
        <p:spPr>
          <a:xfrm>
            <a:off x="1103312" y="2052918"/>
            <a:ext cx="9985398" cy="4195481"/>
          </a:xfrm>
        </p:spPr>
        <p:txBody>
          <a:bodyPr>
            <a:normAutofit/>
          </a:bodyPr>
          <a:lstStyle/>
          <a:p>
            <a:r>
              <a:rPr lang="en-US" sz="3600" dirty="0" smtClean="0"/>
              <a:t>Lord Capulet is mad at Juliet’s defiance.</a:t>
            </a:r>
          </a:p>
          <a:p>
            <a:r>
              <a:rPr lang="en-US" sz="3600" dirty="0" smtClean="0"/>
              <a:t>He says she’s spoiled and  ungrateful.</a:t>
            </a:r>
          </a:p>
          <a:p>
            <a:r>
              <a:rPr lang="en-US" sz="3600" dirty="0" smtClean="0"/>
              <a:t>He says she will marry Paris or he will disown her.</a:t>
            </a:r>
            <a:endParaRPr lang="en-US" sz="3600" dirty="0"/>
          </a:p>
        </p:txBody>
      </p:sp>
    </p:spTree>
    <p:extLst>
      <p:ext uri="{BB962C8B-B14F-4D97-AF65-F5344CB8AC3E}">
        <p14:creationId xmlns:p14="http://schemas.microsoft.com/office/powerpoint/2010/main" val="27591316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27.</a:t>
            </a:r>
            <a:r>
              <a:rPr lang="en-US" dirty="0"/>
              <a:t>	</a:t>
            </a:r>
            <a:r>
              <a:rPr lang="en-US" dirty="0" smtClean="0"/>
              <a:t>What </a:t>
            </a:r>
            <a:r>
              <a:rPr lang="en-US" dirty="0"/>
              <a:t>is </a:t>
            </a:r>
            <a:r>
              <a:rPr lang="en-US" dirty="0" smtClean="0"/>
              <a:t>the Nurse’s advice?</a:t>
            </a:r>
            <a:endParaRPr lang="en-US" dirty="0"/>
          </a:p>
        </p:txBody>
      </p:sp>
      <p:sp>
        <p:nvSpPr>
          <p:cNvPr id="3" name="Content Placeholder 2"/>
          <p:cNvSpPr>
            <a:spLocks noGrp="1"/>
          </p:cNvSpPr>
          <p:nvPr>
            <p:ph idx="1"/>
          </p:nvPr>
        </p:nvSpPr>
        <p:spPr/>
        <p:txBody>
          <a:bodyPr>
            <a:normAutofit/>
          </a:bodyPr>
          <a:lstStyle/>
          <a:p>
            <a:r>
              <a:rPr lang="en-US" sz="3600" dirty="0" smtClean="0"/>
              <a:t>The Nurse figures Romeo is not coming back to Verona, so Juliet should just marry Paris.</a:t>
            </a:r>
            <a:endParaRPr lang="en-US" sz="3600" dirty="0"/>
          </a:p>
        </p:txBody>
      </p:sp>
    </p:spTree>
    <p:extLst>
      <p:ext uri="{BB962C8B-B14F-4D97-AF65-F5344CB8AC3E}">
        <p14:creationId xmlns:p14="http://schemas.microsoft.com/office/powerpoint/2010/main" val="25983915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28. What </a:t>
            </a:r>
            <a:r>
              <a:rPr lang="en-US" dirty="0"/>
              <a:t>does Juliet decide she must do?</a:t>
            </a:r>
          </a:p>
        </p:txBody>
      </p:sp>
      <p:sp>
        <p:nvSpPr>
          <p:cNvPr id="3" name="Content Placeholder 2"/>
          <p:cNvSpPr>
            <a:spLocks noGrp="1"/>
          </p:cNvSpPr>
          <p:nvPr>
            <p:ph idx="1"/>
          </p:nvPr>
        </p:nvSpPr>
        <p:spPr>
          <a:xfrm>
            <a:off x="1103312" y="2052918"/>
            <a:ext cx="10346006" cy="4195481"/>
          </a:xfrm>
        </p:spPr>
        <p:txBody>
          <a:bodyPr>
            <a:noAutofit/>
          </a:bodyPr>
          <a:lstStyle/>
          <a:p>
            <a:r>
              <a:rPr lang="en-US" sz="3600" dirty="0" smtClean="0"/>
              <a:t>Juliet is upset with the Nurse for not understanding her true feelings and decides she won’t trust her anymore.</a:t>
            </a:r>
          </a:p>
          <a:p>
            <a:r>
              <a:rPr lang="en-US" sz="3600" dirty="0" smtClean="0"/>
              <a:t>Juliet says she’s going to confess her disobedience, but she is really going to get advice from Friar Laurence. </a:t>
            </a:r>
          </a:p>
          <a:p>
            <a:r>
              <a:rPr lang="en-US" sz="3600" dirty="0" smtClean="0"/>
              <a:t>If that fails, she says she’ll commit suicide.</a:t>
            </a:r>
            <a:endParaRPr lang="en-US" sz="3600" dirty="0"/>
          </a:p>
        </p:txBody>
      </p:sp>
    </p:spTree>
    <p:extLst>
      <p:ext uri="{BB962C8B-B14F-4D97-AF65-F5344CB8AC3E}">
        <p14:creationId xmlns:p14="http://schemas.microsoft.com/office/powerpoint/2010/main" val="2991883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a:t>
            </a:r>
            <a:r>
              <a:rPr lang="en-US" dirty="0" smtClean="0"/>
              <a:t>.</a:t>
            </a:r>
            <a:r>
              <a:rPr lang="en-US" dirty="0"/>
              <a:t>	</a:t>
            </a:r>
            <a:r>
              <a:rPr lang="en-US" dirty="0" smtClean="0"/>
              <a:t>Of the people on the street, who </a:t>
            </a:r>
            <a:r>
              <a:rPr lang="en-US" dirty="0"/>
              <a:t>is the first to mention fighting?</a:t>
            </a:r>
          </a:p>
        </p:txBody>
      </p:sp>
      <p:sp>
        <p:nvSpPr>
          <p:cNvPr id="3" name="Content Placeholder 2"/>
          <p:cNvSpPr>
            <a:spLocks noGrp="1"/>
          </p:cNvSpPr>
          <p:nvPr>
            <p:ph idx="1"/>
          </p:nvPr>
        </p:nvSpPr>
        <p:spPr/>
        <p:txBody>
          <a:bodyPr>
            <a:normAutofit/>
          </a:bodyPr>
          <a:lstStyle/>
          <a:p>
            <a:r>
              <a:rPr lang="en-US" sz="3600" u="sng" dirty="0" err="1" smtClean="0"/>
              <a:t>Mecutio</a:t>
            </a:r>
            <a:r>
              <a:rPr lang="en-US" sz="3600" u="sng" dirty="0" smtClean="0"/>
              <a:t> is the first to mention fighting after Tybalt approaches his group</a:t>
            </a:r>
            <a:r>
              <a:rPr lang="en-US" sz="3600" dirty="0" smtClean="0"/>
              <a:t>.</a:t>
            </a:r>
          </a:p>
          <a:p>
            <a:r>
              <a:rPr lang="en-US" sz="3600" dirty="0" smtClean="0"/>
              <a:t>“Just one word with one of us? Add something else to that; make it a word and a punch in the mouth” (3.1.33-34).</a:t>
            </a:r>
            <a:endParaRPr lang="en-US" sz="3600" dirty="0"/>
          </a:p>
        </p:txBody>
      </p:sp>
    </p:spTree>
    <p:extLst>
      <p:ext uri="{BB962C8B-B14F-4D97-AF65-F5344CB8AC3E}">
        <p14:creationId xmlns:p14="http://schemas.microsoft.com/office/powerpoint/2010/main" val="8226126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Act 3: Irony</a:t>
            </a:r>
            <a:endParaRPr lang="en-US" u="sng" dirty="0"/>
          </a:p>
        </p:txBody>
      </p:sp>
      <p:sp>
        <p:nvSpPr>
          <p:cNvPr id="3" name="Content Placeholder 2"/>
          <p:cNvSpPr>
            <a:spLocks noGrp="1"/>
          </p:cNvSpPr>
          <p:nvPr>
            <p:ph idx="1"/>
          </p:nvPr>
        </p:nvSpPr>
        <p:spPr>
          <a:xfrm>
            <a:off x="926331" y="1551473"/>
            <a:ext cx="10655099" cy="4195481"/>
          </a:xfrm>
        </p:spPr>
        <p:txBody>
          <a:bodyPr>
            <a:noAutofit/>
          </a:bodyPr>
          <a:lstStyle/>
          <a:p>
            <a:r>
              <a:rPr lang="en-US" sz="2800" u="sng" dirty="0" smtClean="0"/>
              <a:t>Situational Irony</a:t>
            </a:r>
            <a:r>
              <a:rPr lang="en-US" sz="2800" dirty="0" smtClean="0"/>
              <a:t>: In 3.1, readers are expecting Romeo to remain calm in the fight, but he flips out and kills Tybalt.</a:t>
            </a:r>
          </a:p>
          <a:p>
            <a:r>
              <a:rPr lang="en-US" sz="2800" u="sng" dirty="0" smtClean="0"/>
              <a:t>Dramatic Irony</a:t>
            </a:r>
            <a:r>
              <a:rPr lang="en-US" sz="2800" dirty="0" smtClean="0"/>
              <a:t>: In 3.1, readers know Romeo and Juliet are married, but Tybalt and others do not.</a:t>
            </a:r>
          </a:p>
          <a:p>
            <a:r>
              <a:rPr lang="en-US" sz="2800" u="sng" dirty="0" smtClean="0"/>
              <a:t>Dramatic Irony</a:t>
            </a:r>
            <a:r>
              <a:rPr lang="en-US" sz="2800" dirty="0" smtClean="0"/>
              <a:t>: In </a:t>
            </a:r>
            <a:r>
              <a:rPr lang="en-US" sz="2800" dirty="0" smtClean="0"/>
              <a:t>3.3, </a:t>
            </a:r>
            <a:r>
              <a:rPr lang="en-US" sz="2800" dirty="0" smtClean="0"/>
              <a:t>readers know </a:t>
            </a:r>
            <a:r>
              <a:rPr lang="en-US" sz="2800" dirty="0" smtClean="0"/>
              <a:t>Romeo is banished before he does.</a:t>
            </a:r>
            <a:endParaRPr lang="en-US" sz="2800" dirty="0" smtClean="0"/>
          </a:p>
          <a:p>
            <a:r>
              <a:rPr lang="en-US" sz="2800" u="sng" dirty="0" smtClean="0"/>
              <a:t>Dramatic Irony</a:t>
            </a:r>
            <a:r>
              <a:rPr lang="en-US" sz="2800" dirty="0" smtClean="0"/>
              <a:t>: In 3.5, readers know Juliet is crying about Romeo’s banishment, but her mom thinks she is crying for Tybalt’s death.</a:t>
            </a:r>
            <a:endParaRPr lang="en-US" sz="2800" dirty="0"/>
          </a:p>
        </p:txBody>
      </p:sp>
    </p:spTree>
    <p:extLst>
      <p:ext uri="{BB962C8B-B14F-4D97-AF65-F5344CB8AC3E}">
        <p14:creationId xmlns:p14="http://schemas.microsoft.com/office/powerpoint/2010/main" val="261774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dirty="0" smtClean="0"/>
              <a:t>.</a:t>
            </a:r>
            <a:r>
              <a:rPr lang="en-US" dirty="0"/>
              <a:t>	What does Benvolio suggest?</a:t>
            </a:r>
          </a:p>
        </p:txBody>
      </p:sp>
      <p:sp>
        <p:nvSpPr>
          <p:cNvPr id="3" name="Content Placeholder 2"/>
          <p:cNvSpPr>
            <a:spLocks noGrp="1"/>
          </p:cNvSpPr>
          <p:nvPr>
            <p:ph idx="1"/>
          </p:nvPr>
        </p:nvSpPr>
        <p:spPr/>
        <p:txBody>
          <a:bodyPr>
            <a:normAutofit/>
          </a:bodyPr>
          <a:lstStyle/>
          <a:p>
            <a:r>
              <a:rPr lang="en-US" sz="3600" u="sng" dirty="0" smtClean="0"/>
              <a:t>He suggests they go somewhere private</a:t>
            </a:r>
            <a:r>
              <a:rPr lang="en-US" sz="3600" dirty="0" smtClean="0"/>
              <a:t>.</a:t>
            </a:r>
          </a:p>
          <a:p>
            <a:r>
              <a:rPr lang="en-US" sz="3600" dirty="0" smtClean="0"/>
              <a:t>“Let’s move to a private place, or coolly discuss your grievances, or let’s leave” (3.1.43-45).</a:t>
            </a:r>
            <a:endParaRPr lang="en-US" sz="3600" dirty="0"/>
          </a:p>
        </p:txBody>
      </p:sp>
    </p:spTree>
    <p:extLst>
      <p:ext uri="{BB962C8B-B14F-4D97-AF65-F5344CB8AC3E}">
        <p14:creationId xmlns:p14="http://schemas.microsoft.com/office/powerpoint/2010/main" val="3273761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dirty="0" smtClean="0"/>
              <a:t>.</a:t>
            </a:r>
            <a:r>
              <a:rPr lang="en-US" dirty="0"/>
              <a:t>	</a:t>
            </a:r>
            <a:r>
              <a:rPr lang="en-US" dirty="0" smtClean="0"/>
              <a:t>What </a:t>
            </a:r>
            <a:r>
              <a:rPr lang="en-US" dirty="0"/>
              <a:t>stops an immediate fight between Tybalt and Mercutio?</a:t>
            </a:r>
          </a:p>
        </p:txBody>
      </p:sp>
      <p:sp>
        <p:nvSpPr>
          <p:cNvPr id="3" name="Content Placeholder 2"/>
          <p:cNvSpPr>
            <a:spLocks noGrp="1"/>
          </p:cNvSpPr>
          <p:nvPr>
            <p:ph idx="1"/>
          </p:nvPr>
        </p:nvSpPr>
        <p:spPr>
          <a:xfrm>
            <a:off x="1103312" y="2664823"/>
            <a:ext cx="8946541" cy="3583576"/>
          </a:xfrm>
        </p:spPr>
        <p:txBody>
          <a:bodyPr>
            <a:normAutofit/>
          </a:bodyPr>
          <a:lstStyle/>
          <a:p>
            <a:r>
              <a:rPr lang="en-US" sz="3600" u="sng" dirty="0" smtClean="0"/>
              <a:t>Romeo’s entrance stops the fight </a:t>
            </a:r>
            <a:r>
              <a:rPr lang="en-US" sz="3600" dirty="0" smtClean="0"/>
              <a:t>because Tybalt was looking for Romeo.</a:t>
            </a:r>
            <a:endParaRPr lang="en-US" sz="3600" dirty="0"/>
          </a:p>
        </p:txBody>
      </p:sp>
    </p:spTree>
    <p:extLst>
      <p:ext uri="{BB962C8B-B14F-4D97-AF65-F5344CB8AC3E}">
        <p14:creationId xmlns:p14="http://schemas.microsoft.com/office/powerpoint/2010/main" val="2088981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r>
              <a:rPr lang="en-US" dirty="0" smtClean="0"/>
              <a:t>.</a:t>
            </a:r>
            <a:r>
              <a:rPr lang="en-US" dirty="0"/>
              <a:t>	How does Tybalt approach Romeo?</a:t>
            </a:r>
          </a:p>
        </p:txBody>
      </p:sp>
      <p:sp>
        <p:nvSpPr>
          <p:cNvPr id="3" name="Content Placeholder 2"/>
          <p:cNvSpPr>
            <a:spLocks noGrp="1"/>
          </p:cNvSpPr>
          <p:nvPr>
            <p:ph idx="1"/>
          </p:nvPr>
        </p:nvSpPr>
        <p:spPr/>
        <p:txBody>
          <a:bodyPr>
            <a:normAutofit/>
          </a:bodyPr>
          <a:lstStyle/>
          <a:p>
            <a:r>
              <a:rPr lang="en-US" sz="3600" u="sng" dirty="0" smtClean="0"/>
              <a:t>Tybalt insults Romeo and tells him to draw his sword</a:t>
            </a:r>
            <a:r>
              <a:rPr lang="en-US" sz="3600" dirty="0" smtClean="0"/>
              <a:t>.</a:t>
            </a:r>
          </a:p>
          <a:p>
            <a:r>
              <a:rPr lang="en-US" sz="3600" dirty="0" smtClean="0"/>
              <a:t>“…you’re a </a:t>
            </a:r>
            <a:r>
              <a:rPr lang="en-US" sz="3600" dirty="0" err="1" smtClean="0"/>
              <a:t>villian</a:t>
            </a:r>
            <a:r>
              <a:rPr lang="en-US" sz="3600" dirty="0" smtClean="0"/>
              <a:t>!” (3.1.53).</a:t>
            </a:r>
          </a:p>
          <a:p>
            <a:r>
              <a:rPr lang="en-US" sz="3600" dirty="0" smtClean="0"/>
              <a:t>“Boy, this will not excuse the wrong you’ve done to me. Turn around and draw your sword” (3.1.58-59).</a:t>
            </a:r>
            <a:endParaRPr lang="en-US" sz="3600" dirty="0"/>
          </a:p>
        </p:txBody>
      </p:sp>
    </p:spTree>
    <p:extLst>
      <p:ext uri="{BB962C8B-B14F-4D97-AF65-F5344CB8AC3E}">
        <p14:creationId xmlns:p14="http://schemas.microsoft.com/office/powerpoint/2010/main" val="3673919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a:t>
            </a:r>
            <a:r>
              <a:rPr lang="en-US" dirty="0"/>
              <a:t>	How does Romeo respond?</a:t>
            </a:r>
          </a:p>
        </p:txBody>
      </p:sp>
      <p:sp>
        <p:nvSpPr>
          <p:cNvPr id="3" name="Content Placeholder 2"/>
          <p:cNvSpPr>
            <a:spLocks noGrp="1"/>
          </p:cNvSpPr>
          <p:nvPr>
            <p:ph idx="1"/>
          </p:nvPr>
        </p:nvSpPr>
        <p:spPr>
          <a:xfrm>
            <a:off x="1065657" y="1408975"/>
            <a:ext cx="10357904" cy="4195481"/>
          </a:xfrm>
        </p:spPr>
        <p:txBody>
          <a:bodyPr>
            <a:noAutofit/>
          </a:bodyPr>
          <a:lstStyle/>
          <a:p>
            <a:r>
              <a:rPr lang="en-US" sz="3600" u="sng" dirty="0" smtClean="0"/>
              <a:t>Romeo tries to stay calm and avoid fighting because of his love for Juliet</a:t>
            </a:r>
            <a:r>
              <a:rPr lang="en-US" sz="3600" dirty="0" smtClean="0"/>
              <a:t>.</a:t>
            </a:r>
          </a:p>
          <a:p>
            <a:r>
              <a:rPr lang="en-US" sz="3600" dirty="0" smtClean="0"/>
              <a:t>“Tybalt, the reason that I have for loving you helps me overcome the anger I should really feel at such an insult” (3.1.54-56).</a:t>
            </a:r>
          </a:p>
          <a:p>
            <a:r>
              <a:rPr lang="en-US" sz="3600" dirty="0" smtClean="0"/>
              <a:t>“I love you more than you can understand until you know the reason for my love. So, good Capulet—a name I value as dearly as my own—be satisfied” (3.1.61-64).</a:t>
            </a:r>
            <a:endParaRPr lang="en-US" sz="3600" dirty="0"/>
          </a:p>
        </p:txBody>
      </p:sp>
    </p:spTree>
    <p:extLst>
      <p:ext uri="{BB962C8B-B14F-4D97-AF65-F5344CB8AC3E}">
        <p14:creationId xmlns:p14="http://schemas.microsoft.com/office/powerpoint/2010/main" val="721030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a:t>
            </a:r>
            <a:r>
              <a:rPr lang="en-US" dirty="0"/>
              <a:t>	How does Mercutio react?</a:t>
            </a:r>
          </a:p>
        </p:txBody>
      </p:sp>
      <p:sp>
        <p:nvSpPr>
          <p:cNvPr id="3" name="Content Placeholder 2"/>
          <p:cNvSpPr>
            <a:spLocks noGrp="1"/>
          </p:cNvSpPr>
          <p:nvPr>
            <p:ph idx="1"/>
          </p:nvPr>
        </p:nvSpPr>
        <p:spPr/>
        <p:txBody>
          <a:bodyPr>
            <a:normAutofit/>
          </a:bodyPr>
          <a:lstStyle/>
          <a:p>
            <a:r>
              <a:rPr lang="en-US" sz="3600" u="sng" dirty="0" smtClean="0"/>
              <a:t>Mercutio is mad that Romeo is not fighting back</a:t>
            </a:r>
            <a:r>
              <a:rPr lang="en-US" sz="3600" dirty="0" smtClean="0"/>
              <a:t>.</a:t>
            </a:r>
          </a:p>
          <a:p>
            <a:r>
              <a:rPr lang="en-US" sz="3600" dirty="0" smtClean="0"/>
              <a:t>“What a calm, dishonorable, disgusting submission to an insult!” (3.1.65).</a:t>
            </a:r>
            <a:endParaRPr lang="en-US" sz="3600" dirty="0"/>
          </a:p>
        </p:txBody>
      </p:sp>
    </p:spTree>
    <p:extLst>
      <p:ext uri="{BB962C8B-B14F-4D97-AF65-F5344CB8AC3E}">
        <p14:creationId xmlns:p14="http://schemas.microsoft.com/office/powerpoint/2010/main" val="17405107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433</TotalTime>
  <Words>1080</Words>
  <Application>Microsoft Office PowerPoint</Application>
  <PresentationFormat>Widescreen</PresentationFormat>
  <Paragraphs>109</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Century Gothic</vt:lpstr>
      <vt:lpstr>Wingdings 3</vt:lpstr>
      <vt:lpstr>Ion</vt:lpstr>
      <vt:lpstr>Act 3</vt:lpstr>
      <vt:lpstr>Scene 1</vt:lpstr>
      <vt:lpstr>3.1: Main Events</vt:lpstr>
      <vt:lpstr>1. Of the people on the street, who is the first to mention fighting?</vt:lpstr>
      <vt:lpstr>2. What does Benvolio suggest?</vt:lpstr>
      <vt:lpstr>3. What stops an immediate fight between Tybalt and Mercutio?</vt:lpstr>
      <vt:lpstr>4. How does Tybalt approach Romeo?</vt:lpstr>
      <vt:lpstr>5. How does Romeo respond?</vt:lpstr>
      <vt:lpstr>6. How does Mercutio react?</vt:lpstr>
      <vt:lpstr>7. What does Romeo do when Mercutio and Tybalt are fighting?</vt:lpstr>
      <vt:lpstr>8. What is the result of Romeo’s intervention?</vt:lpstr>
      <vt:lpstr>9. What relationship does Romeo see between his love for Juliet and the death of Mercutio?</vt:lpstr>
      <vt:lpstr>10. What does Romeo do when Tybalt returns to the scene?</vt:lpstr>
      <vt:lpstr>11. How does Benvolio react?</vt:lpstr>
      <vt:lpstr>12. In the first act, what decision did the prince announce about the people who fight in Verona?  How does the prince change his mind?</vt:lpstr>
      <vt:lpstr>Scene 2</vt:lpstr>
      <vt:lpstr>3.2: Main Events</vt:lpstr>
      <vt:lpstr>13. At first, who does Juliet think is dead?</vt:lpstr>
      <vt:lpstr>14. When Juliet finds out that Romeo killed Tybalt, what is her first reaction?</vt:lpstr>
      <vt:lpstr>15. Once the shock is over, what does Juliet realize?</vt:lpstr>
      <vt:lpstr>16. What one word is more awful than Juliet’s whole family being killed?</vt:lpstr>
      <vt:lpstr>17. In light of what has happened, what does Juliet plan to do?</vt:lpstr>
      <vt:lpstr>18. What symbol of her love does Juliet send Romeo?</vt:lpstr>
      <vt:lpstr>19. Where is Romeo hiding?</vt:lpstr>
      <vt:lpstr>Scene 3</vt:lpstr>
      <vt:lpstr>3.3: Main Events</vt:lpstr>
      <vt:lpstr>20. Would Romeo prefer death or exile? Explain.</vt:lpstr>
      <vt:lpstr>21. How does Friar Laurence react to Romeo?</vt:lpstr>
      <vt:lpstr>22. What news does Nurse bring?</vt:lpstr>
      <vt:lpstr>23. What does Friar Laurence tell Romeo he should be happy about?</vt:lpstr>
      <vt:lpstr>24. What does Friar Laurence tell Romeo he should do?</vt:lpstr>
      <vt:lpstr>Scene 4</vt:lpstr>
      <vt:lpstr>3.4: Main Events</vt:lpstr>
      <vt:lpstr>Scene 5</vt:lpstr>
      <vt:lpstr>3.5: Main Events</vt:lpstr>
      <vt:lpstr>25. What is Juliet’s reaction when her mother tells her she will be married to Paris in two days?</vt:lpstr>
      <vt:lpstr>26. How does Lord Capulet respond to Juliet’s defiance? </vt:lpstr>
      <vt:lpstr>27. What is the Nurse’s advice?</vt:lpstr>
      <vt:lpstr>28. What does Juliet decide she must do?</vt:lpstr>
      <vt:lpstr>Act 3: Irony</vt:lpstr>
    </vt:vector>
  </TitlesOfParts>
  <Company>Neshaminy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3</dc:title>
  <dc:creator>Kannengieszer, Genevieve</dc:creator>
  <cp:lastModifiedBy>Kannengieszer, Genevieve</cp:lastModifiedBy>
  <cp:revision>35</cp:revision>
  <dcterms:created xsi:type="dcterms:W3CDTF">2017-11-01T17:56:02Z</dcterms:created>
  <dcterms:modified xsi:type="dcterms:W3CDTF">2018-12-04T12:14:50Z</dcterms:modified>
</cp:coreProperties>
</file>