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7" r:id="rId2"/>
    <p:sldId id="258" r:id="rId3"/>
    <p:sldId id="259" r:id="rId4"/>
    <p:sldId id="262" r:id="rId5"/>
    <p:sldId id="260" r:id="rId6"/>
    <p:sldId id="269" r:id="rId7"/>
    <p:sldId id="268" r:id="rId8"/>
    <p:sldId id="271" r:id="rId9"/>
    <p:sldId id="272" r:id="rId10"/>
    <p:sldId id="263" r:id="rId11"/>
    <p:sldId id="267" r:id="rId12"/>
    <p:sldId id="273" r:id="rId13"/>
    <p:sldId id="274" r:id="rId14"/>
    <p:sldId id="275" r:id="rId15"/>
    <p:sldId id="276" r:id="rId16"/>
    <p:sldId id="285" r:id="rId17"/>
    <p:sldId id="278" r:id="rId18"/>
    <p:sldId id="279" r:id="rId19"/>
    <p:sldId id="280" r:id="rId20"/>
    <p:sldId id="281" r:id="rId21"/>
    <p:sldId id="282" r:id="rId22"/>
    <p:sldId id="284" r:id="rId23"/>
    <p:sldId id="283" r:id="rId24"/>
    <p:sldId id="286" r:id="rId25"/>
    <p:sldId id="287" r:id="rId26"/>
    <p:sldId id="277" r:id="rId27"/>
    <p:sldId id="288" r:id="rId28"/>
    <p:sldId id="29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AC0157-0980-4E92-B754-730509D49232}" type="datetimeFigureOut">
              <a:rPr lang="en-US" smtClean="0"/>
              <a:t>1/2/2010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349F0A-8CDC-4B51-A4AF-37980526EDF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B9A40C-9ADB-48AA-944A-CCFA78D4E0EE}"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349F0A-8CDC-4B51-A4AF-37980526EDF1}"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349F0A-8CDC-4B51-A4AF-37980526EDF1}"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349F0A-8CDC-4B51-A4AF-37980526EDF1}"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349F0A-8CDC-4B51-A4AF-37980526EDF1}"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349F0A-8CDC-4B51-A4AF-37980526EDF1}"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349F0A-8CDC-4B51-A4AF-37980526EDF1}"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349F0A-8CDC-4B51-A4AF-37980526EDF1}"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349F0A-8CDC-4B51-A4AF-37980526EDF1}"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349F0A-8CDC-4B51-A4AF-37980526EDF1}"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349F0A-8CDC-4B51-A4AF-37980526EDF1}"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7EBB1C-9A06-4B84-8E55-30C4A2A2A876}" type="slidenum">
              <a:rPr lang="en-US"/>
              <a:pPr/>
              <a:t>2</a:t>
            </a:fld>
            <a:endParaRPr lang="en-US"/>
          </a:p>
        </p:txBody>
      </p:sp>
      <p:sp>
        <p:nvSpPr>
          <p:cNvPr id="6146" name="Rectangle 2"/>
          <p:cNvSpPr>
            <a:spLocks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349F0A-8CDC-4B51-A4AF-37980526EDF1}" type="slidenum">
              <a:rPr 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349F0A-8CDC-4B51-A4AF-37980526EDF1}" type="slidenum">
              <a:rPr 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349F0A-8CDC-4B51-A4AF-37980526EDF1}" type="slidenum">
              <a:rPr 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349F0A-8CDC-4B51-A4AF-37980526EDF1}" type="slidenum">
              <a:rPr 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349F0A-8CDC-4B51-A4AF-37980526EDF1}" type="slidenum">
              <a:rPr lang="en-US" smtClean="0"/>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349F0A-8CDC-4B51-A4AF-37980526EDF1}" type="slidenum">
              <a:rPr lang="en-US" smtClean="0"/>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349F0A-8CDC-4B51-A4AF-37980526EDF1}" type="slidenum">
              <a:rPr lang="en-US" smtClean="0"/>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349F0A-8CDC-4B51-A4AF-37980526EDF1}" type="slidenum">
              <a:rPr lang="en-US" smtClean="0"/>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349F0A-8CDC-4B51-A4AF-37980526EDF1}" type="slidenum">
              <a:rPr lang="en-US" smtClean="0"/>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349F0A-8CDC-4B51-A4AF-37980526EDF1}"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349F0A-8CDC-4B51-A4AF-37980526EDF1}"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349F0A-8CDC-4B51-A4AF-37980526EDF1}"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349F0A-8CDC-4B51-A4AF-37980526EDF1}"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349F0A-8CDC-4B51-A4AF-37980526EDF1}"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349F0A-8CDC-4B51-A4AF-37980526EDF1}"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349F0A-8CDC-4B51-A4AF-37980526EDF1}"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53819C47-A293-4CAB-B140-FA8B97BDB0FD}" type="datetimeFigureOut">
              <a:rPr lang="en-US" smtClean="0"/>
              <a:t>1/2/2010</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2B7A96AA-CE58-4CB3-A554-8119C891F5D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819C47-A293-4CAB-B140-FA8B97BDB0FD}" type="datetimeFigureOut">
              <a:rPr lang="en-US" smtClean="0"/>
              <a:t>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7A96AA-CE58-4CB3-A554-8119C891F5D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819C47-A293-4CAB-B140-FA8B97BDB0FD}" type="datetimeFigureOut">
              <a:rPr lang="en-US" smtClean="0"/>
              <a:t>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7A96AA-CE58-4CB3-A554-8119C891F5D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53819C47-A293-4CAB-B140-FA8B97BDB0FD}" type="datetimeFigureOut">
              <a:rPr lang="en-US" smtClean="0"/>
              <a:t>1/2/2010</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2B7A96AA-CE58-4CB3-A554-8119C891F5D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53819C47-A293-4CAB-B140-FA8B97BDB0FD}" type="datetimeFigureOut">
              <a:rPr lang="en-US" smtClean="0"/>
              <a:t>1/2/2010</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2B7A96AA-CE58-4CB3-A554-8119C891F5DE}"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53819C47-A293-4CAB-B140-FA8B97BDB0FD}" type="datetimeFigureOut">
              <a:rPr lang="en-US" smtClean="0"/>
              <a:t>1/2/2010</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2B7A96AA-CE58-4CB3-A554-8119C891F5D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53819C47-A293-4CAB-B140-FA8B97BDB0FD}" type="datetimeFigureOut">
              <a:rPr lang="en-US" smtClean="0"/>
              <a:t>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2B7A96AA-CE58-4CB3-A554-8119C891F5DE}"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53819C47-A293-4CAB-B140-FA8B97BDB0FD}" type="datetimeFigureOut">
              <a:rPr lang="en-US" smtClean="0"/>
              <a:t>1/2/2010</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7A96AA-CE58-4CB3-A554-8119C891F5D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3819C47-A293-4CAB-B140-FA8B97BDB0FD}" type="datetimeFigureOut">
              <a:rPr lang="en-US" smtClean="0"/>
              <a:t>1/2/2010</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7A96AA-CE58-4CB3-A554-8119C891F5D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53819C47-A293-4CAB-B140-FA8B97BDB0FD}" type="datetimeFigureOut">
              <a:rPr lang="en-US" smtClean="0"/>
              <a:t>1/2/2010</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7A96AA-CE58-4CB3-A554-8119C891F5D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53819C47-A293-4CAB-B140-FA8B97BDB0FD}" type="datetimeFigureOut">
              <a:rPr lang="en-US" smtClean="0"/>
              <a:t>1/2/2010</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2B7A96AA-CE58-4CB3-A554-8119C891F5DE}"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3819C47-A293-4CAB-B140-FA8B97BDB0FD}" type="datetimeFigureOut">
              <a:rPr lang="en-US" smtClean="0"/>
              <a:t>1/2/2010</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2B7A96AA-CE58-4CB3-A554-8119C891F5DE}"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architecture.about.com/library/blgloss-battlement.htm" TargetMode="External"/><Relationship Id="rId7" Type="http://schemas.openxmlformats.org/officeDocument/2006/relationships/hyperlink" Target="http://z.about.com/d/architecture/1/0/3/j/Lyndhurst-WalkingGeek.jpg"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architecture.about.com/library/blgloss-oriel.htm" TargetMode="External"/><Relationship Id="rId5" Type="http://schemas.openxmlformats.org/officeDocument/2006/relationships/hyperlink" Target="http://architecture.about.com/library/blgloss-quatrefoil.htm" TargetMode="External"/><Relationship Id="rId4" Type="http://schemas.openxmlformats.org/officeDocument/2006/relationships/hyperlink" Target="http://architecture.about.com/library/blgloss-parapet.htm" TargetMode="External"/><Relationship Id="rId9" Type="http://schemas.openxmlformats.org/officeDocument/2006/relationships/hyperlink" Target="http://architecture.about.com/library/weekly/aa121800a.ht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architecture.about.com/library/blgloss-parapet.htm" TargetMode="External"/><Relationship Id="rId7"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architecture.about.com/cs/ornamentstrim/g/corbel.htm" TargetMode="External"/><Relationship Id="rId4" Type="http://schemas.openxmlformats.org/officeDocument/2006/relationships/hyperlink" Target="http://architecture.about.com/od/periodsstyles/ss/gothicrevival.ht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architecture.about.com/od/structural/g/clerestory.htm"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hyperlink" Target="http://z.about.com/d/architecture/1/0/g/P/prairie-iStock_000000160679_1.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architecture.about.com/library/blgloss-eave.htm"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architecture.about.com/cs/buildingplans/a/searsplans.htm" TargetMode="External"/><Relationship Id="rId5" Type="http://schemas.openxmlformats.org/officeDocument/2006/relationships/image" Target="../media/image18.jpeg"/><Relationship Id="rId4" Type="http://schemas.openxmlformats.org/officeDocument/2006/relationships/hyperlink" Target="http://z.about.com/d/architecture/1/0/V/P/arts-crafts007.jp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z.about.com/d/architecture/1/0/1/k/iStock_000002471755Small.jpg"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hyperlink" Target="http://z.about.com/d/architecture/1/0/D/o/monolithicdome02.jpg"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hyperlink" Target="http://architecture.about.com/library/bl-cornice.htm" TargetMode="External"/><Relationship Id="rId7"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hyperlink" Target="http://z.about.com/d/architecture/1/0/G/H/artmoderne-forum.jpg" TargetMode="External"/><Relationship Id="rId5" Type="http://schemas.openxmlformats.org/officeDocument/2006/relationships/hyperlink" Target="http://architecture.about.com/library/blgloss-balustrade.htm" TargetMode="External"/><Relationship Id="rId4" Type="http://schemas.openxmlformats.org/officeDocument/2006/relationships/hyperlink" Target="http://architecture.about.com/library/blgloss-eave.ht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architecture.about.com/library/blgloss-gable.htm"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hyperlink" Target="http://z.about.com/d/architecture/1/0/4/k/000001111986Small.jpg" TargetMode="External"/><Relationship Id="rId4" Type="http://schemas.openxmlformats.org/officeDocument/2006/relationships/hyperlink" Target="http://architecture.about.com/library/blgloss-eave.ht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z.about.com/d/architecture/1/0/C/o/geodesicdome02.jpg"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hyperlink" Target="http://architecture.about.com/library/blgloss-pediment.htm"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hyperlink" Target="http://architecture.about.com/library/blgloss-gable.htm"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hyperlink" Target="http://z.about.com/d/architecture/1/0/A/H/aframe-jw.jpg" TargetMode="External"/><Relationship Id="rId4" Type="http://schemas.openxmlformats.org/officeDocument/2006/relationships/hyperlink" Target="http://architecture.about.com/library/blgloss-eave.ht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z.about.com/d/architecture/1/0/T/K/mcmansion-010030.jpg"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hyperlink" Target="http://z.about.com/d/architecture/1/0/7/P/contemporary-2533692.jpg"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hyperlink" Target="http://architecture.about.com/od/periodsstyles/ig/House-Styles/Neoeclectic-House-Style.htm"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hyperlink" Target="http://z.about.com/d/architecture/1/0/C/P/neo-mediterranean-2567002.jp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z.about.com/d/architecture/1/0/Y/k/staugustine-oldesthouse013.JPG"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8" Type="http://schemas.openxmlformats.org/officeDocument/2006/relationships/hyperlink" Target="http://architecture.about.com/library/blgloss-pilaster.htm" TargetMode="External"/><Relationship Id="rId3" Type="http://schemas.openxmlformats.org/officeDocument/2006/relationships/hyperlink" Target="http://architecture.about.com/library/blgloss-eave.htm" TargetMode="External"/><Relationship Id="rId7" Type="http://schemas.openxmlformats.org/officeDocument/2006/relationships/hyperlink" Target="http://architecture.about.com/library/blgloss-hipped.htm"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hyperlink" Target="http://architecture.about.com/library/blgloss-parapet.htm" TargetMode="External"/><Relationship Id="rId5" Type="http://schemas.openxmlformats.org/officeDocument/2006/relationships/hyperlink" Target="http://architecture.about.com/library/blgloss-gable.htm" TargetMode="External"/><Relationship Id="rId10" Type="http://schemas.openxmlformats.org/officeDocument/2006/relationships/image" Target="../media/image29.jpeg"/><Relationship Id="rId4" Type="http://schemas.openxmlformats.org/officeDocument/2006/relationships/hyperlink" Target="http://architecture.about.com/library/blgloss-stucco.htm" TargetMode="External"/><Relationship Id="rId9" Type="http://schemas.openxmlformats.org/officeDocument/2006/relationships/hyperlink" Target="http://z.about.com/d/architecture/1/0/R/o/spanishbungalow02Flickrroarofthefour.jp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architecture.about.com/od/greenarchitecture/g/adobe.htm"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30.jpeg"/><Relationship Id="rId4" Type="http://schemas.openxmlformats.org/officeDocument/2006/relationships/hyperlink" Target="http://z.about.com/d/architecture/1/0/D/P/pueblo-2566390.jp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architecture.about.com/library/blgloss-stucco.htm" TargetMode="External"/><Relationship Id="rId7"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hyperlink" Target="http://z.about.com/d/architecture/1/0/A/P/mission-724232.jpg" TargetMode="External"/><Relationship Id="rId5" Type="http://schemas.openxmlformats.org/officeDocument/2006/relationships/hyperlink" Target="http://architecture.about.com/library/blgloss-quatrefoil.htm" TargetMode="External"/><Relationship Id="rId4" Type="http://schemas.openxmlformats.org/officeDocument/2006/relationships/hyperlink" Target="http://architecture.about.com/library/blgloss-parapet.htm"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2.jpeg"/><Relationship Id="rId7" Type="http://schemas.openxmlformats.org/officeDocument/2006/relationships/hyperlink" Target="http://architecture.about.com/od/periodsstyles/ig/House-Styles/Federal.ht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38.jpeg"/><Relationship Id="rId4" Type="http://schemas.openxmlformats.org/officeDocument/2006/relationships/image" Target="../media/image33.jpeg"/><Relationship Id="rId9" Type="http://schemas.openxmlformats.org/officeDocument/2006/relationships/image" Target="../media/image37.jpeg"/></Relationships>
</file>

<file path=ppt/slides/_rels/slide3.xml.rels><?xml version="1.0" encoding="UTF-8" standalone="yes"?>
<Relationships xmlns="http://schemas.openxmlformats.org/package/2006/relationships"><Relationship Id="rId3" Type="http://schemas.openxmlformats.org/officeDocument/2006/relationships/hyperlink" Target="http://z.about.com/d/architecture/1/0/-/C/federal02-at.jpg"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architecture.about.com/library/blgloss-pediment.htm" TargetMode="External"/><Relationship Id="rId7" Type="http://schemas.openxmlformats.org/officeDocument/2006/relationships/hyperlink" Target="http://z.about.com/d/architecture/1/0/G/P/saratoga-jc-3180005.JPG"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architecture.about.com/library/blgloss-pilaster.htm" TargetMode="External"/><Relationship Id="rId5" Type="http://schemas.openxmlformats.org/officeDocument/2006/relationships/hyperlink" Target="http://architecture.about.com/library/blgloss-frieze.htm" TargetMode="External"/><Relationship Id="rId4" Type="http://schemas.openxmlformats.org/officeDocument/2006/relationships/hyperlink" Target="http://architecture.about.com/library/bl-cornice.ht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architecture.about.com/library/blgloss-hipped.htm" TargetMode="External"/><Relationship Id="rId7"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architecture.about.com/library/blgloss-frieze.htm" TargetMode="External"/><Relationship Id="rId5" Type="http://schemas.openxmlformats.org/officeDocument/2006/relationships/hyperlink" Target="http://architecture.about.com/library/blgloss-column.htm" TargetMode="External"/><Relationship Id="rId4" Type="http://schemas.openxmlformats.org/officeDocument/2006/relationships/hyperlink" Target="http://architecture.about.com/library/blgloss-gable.ht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architecture.about.com/od/periodsstyles/ss/gothicrevival_7.htm"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architecture.about.com/library/blgloss-gable.htm" TargetMode="External"/><Relationship Id="rId5" Type="http://schemas.openxmlformats.org/officeDocument/2006/relationships/image" Target="../media/image9.jpeg"/><Relationship Id="rId4" Type="http://schemas.openxmlformats.org/officeDocument/2006/relationships/hyperlink" Target="http://z.about.com/d/architecture/1/0/L/P/victorian-gothic-3219458.jpg"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architecture.about.com/library/blgloss-eave.htm" TargetMode="External"/><Relationship Id="rId7" Type="http://schemas.openxmlformats.org/officeDocument/2006/relationships/hyperlink" Target="http://z.about.com/d/architecture/1/0/M/P/victorian-italianate-capemay-nj-3168470.jpg"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architecture.about.com/library/blgloss-balustrade.htm" TargetMode="External"/><Relationship Id="rId5" Type="http://schemas.openxmlformats.org/officeDocument/2006/relationships/hyperlink" Target="http://architecture.about.com/library/blgloss-cupola.htm" TargetMode="External"/><Relationship Id="rId4" Type="http://schemas.openxmlformats.org/officeDocument/2006/relationships/hyperlink" Target="http://architecture.about.com/library/bl-cornice.ht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z.about.com/d/architecture/1/0/l/N/saratoga-jc-3180018.JPG"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FDE5CD">
              <a:alpha val="60000"/>
            </a:srgbClr>
          </a:solidFill>
        </p:spPr>
        <p:txBody>
          <a:bodyPr>
            <a:normAutofit/>
          </a:bodyPr>
          <a:lstStyle/>
          <a:p>
            <a:r>
              <a:rPr lang="en-US" sz="5400" dirty="0" smtClean="0"/>
              <a:t>Architectural Design</a:t>
            </a:r>
            <a:endParaRPr lang="en-US" sz="5400" dirty="0"/>
          </a:p>
        </p:txBody>
      </p:sp>
      <p:sp>
        <p:nvSpPr>
          <p:cNvPr id="3" name="Subtitle 2"/>
          <p:cNvSpPr>
            <a:spLocks noGrp="1"/>
          </p:cNvSpPr>
          <p:nvPr>
            <p:ph type="subTitle" idx="1"/>
          </p:nvPr>
        </p:nvSpPr>
        <p:spPr/>
        <p:txBody>
          <a:bodyPr/>
          <a:lstStyle/>
          <a:p>
            <a:r>
              <a:rPr lang="en-US" dirty="0" smtClean="0"/>
              <a:t>Dream Home Design Component</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cap="none" dirty="0" smtClean="0">
                <a:latin typeface="Adobe Caslon Pro Bold" pitchFamily="18" charset="0"/>
              </a:rPr>
              <a:t>Victorian Gothic Revival</a:t>
            </a:r>
            <a:endParaRPr lang="en-US" cap="none" dirty="0">
              <a:latin typeface="Adobe Caslon Pro Bold" pitchFamily="18" charset="0"/>
            </a:endParaRPr>
          </a:p>
        </p:txBody>
      </p:sp>
      <p:sp>
        <p:nvSpPr>
          <p:cNvPr id="4" name="Content Placeholder 3"/>
          <p:cNvSpPr>
            <a:spLocks noGrp="1"/>
          </p:cNvSpPr>
          <p:nvPr>
            <p:ph sz="half" idx="2"/>
          </p:nvPr>
        </p:nvSpPr>
        <p:spPr>
          <a:xfrm>
            <a:off x="4648200" y="1371600"/>
            <a:ext cx="4343400" cy="4724400"/>
          </a:xfrm>
        </p:spPr>
        <p:txBody>
          <a:bodyPr>
            <a:normAutofit fontScale="85000" lnSpcReduction="20000"/>
          </a:bodyPr>
          <a:lstStyle/>
          <a:p>
            <a:pPr>
              <a:buNone/>
            </a:pPr>
            <a:r>
              <a:rPr lang="en-US" b="1" dirty="0" smtClean="0"/>
              <a:t>Masonry homes in the Gothic Revival style have many of these features:</a:t>
            </a:r>
          </a:p>
          <a:p>
            <a:pPr>
              <a:buFont typeface="Wingdings" pitchFamily="2" charset="2"/>
              <a:buChar char="ü"/>
            </a:pPr>
            <a:r>
              <a:rPr lang="en-US" dirty="0" smtClean="0"/>
              <a:t>Pointed windows with decorative tracery </a:t>
            </a:r>
          </a:p>
          <a:p>
            <a:pPr>
              <a:buFont typeface="Wingdings" pitchFamily="2" charset="2"/>
              <a:buChar char="ü"/>
            </a:pPr>
            <a:r>
              <a:rPr lang="en-US" dirty="0" smtClean="0"/>
              <a:t>Grouped chimneys </a:t>
            </a:r>
          </a:p>
          <a:p>
            <a:pPr>
              <a:buFont typeface="Wingdings" pitchFamily="2" charset="2"/>
              <a:buChar char="ü"/>
            </a:pPr>
            <a:r>
              <a:rPr lang="en-US" dirty="0" smtClean="0"/>
              <a:t>Pinnacles </a:t>
            </a:r>
          </a:p>
          <a:p>
            <a:pPr>
              <a:buFont typeface="Wingdings" pitchFamily="2" charset="2"/>
              <a:buChar char="ü"/>
            </a:pPr>
            <a:r>
              <a:rPr lang="en-US" dirty="0" smtClean="0"/>
              <a:t>Flat roofs with </a:t>
            </a:r>
            <a:r>
              <a:rPr lang="en-US" dirty="0" smtClean="0">
                <a:hlinkClick r:id="rId3"/>
              </a:rPr>
              <a:t>Battlements</a:t>
            </a:r>
            <a:r>
              <a:rPr lang="en-US" dirty="0" smtClean="0"/>
              <a:t>, or gable roofs with </a:t>
            </a:r>
            <a:r>
              <a:rPr lang="en-US" dirty="0" smtClean="0">
                <a:hlinkClick r:id="rId4"/>
              </a:rPr>
              <a:t>parapets</a:t>
            </a:r>
            <a:r>
              <a:rPr lang="en-US" dirty="0" smtClean="0"/>
              <a:t> </a:t>
            </a:r>
          </a:p>
          <a:p>
            <a:pPr>
              <a:buFont typeface="Wingdings" pitchFamily="2" charset="2"/>
              <a:buChar char="ü"/>
            </a:pPr>
            <a:r>
              <a:rPr lang="en-US" dirty="0" smtClean="0"/>
              <a:t>Leaded glass </a:t>
            </a:r>
          </a:p>
          <a:p>
            <a:pPr>
              <a:buFont typeface="Wingdings" pitchFamily="2" charset="2"/>
              <a:buChar char="ü"/>
            </a:pPr>
            <a:r>
              <a:rPr lang="en-US" dirty="0" smtClean="0">
                <a:hlinkClick r:id="rId5"/>
              </a:rPr>
              <a:t>Quatrefoil</a:t>
            </a:r>
            <a:r>
              <a:rPr lang="en-US" dirty="0" smtClean="0"/>
              <a:t> and clover shaped windows </a:t>
            </a:r>
          </a:p>
          <a:p>
            <a:pPr>
              <a:buFont typeface="Wingdings" pitchFamily="2" charset="2"/>
              <a:buChar char="ü"/>
            </a:pPr>
            <a:r>
              <a:rPr lang="en-US" dirty="0" smtClean="0">
                <a:hlinkClick r:id="rId6"/>
              </a:rPr>
              <a:t>Oriel windows</a:t>
            </a:r>
            <a:r>
              <a:rPr lang="en-US" dirty="0" smtClean="0"/>
              <a:t> </a:t>
            </a:r>
          </a:p>
          <a:p>
            <a:pPr>
              <a:buFont typeface="Wingdings" pitchFamily="2" charset="2"/>
              <a:buChar char="ü"/>
            </a:pPr>
            <a:endParaRPr lang="en-US" dirty="0"/>
          </a:p>
        </p:txBody>
      </p:sp>
      <p:pic>
        <p:nvPicPr>
          <p:cNvPr id="27650" name="Picture 2" descr="Medieval cathedrals inspired grand estates constructed from stone.">
            <a:hlinkClick r:id="rId7" tooltip="View Full-Size"/>
          </p:cNvPr>
          <p:cNvPicPr>
            <a:picLocks noGrp="1" noChangeAspect="1" noChangeArrowheads="1"/>
          </p:cNvPicPr>
          <p:nvPr>
            <p:ph sz="half" idx="1"/>
          </p:nvPr>
        </p:nvPicPr>
        <p:blipFill>
          <a:blip r:embed="rId8" cstate="print"/>
          <a:srcRect/>
          <a:stretch>
            <a:fillRect/>
          </a:stretch>
        </p:blipFill>
        <p:spPr bwMode="auto">
          <a:xfrm>
            <a:off x="304800" y="1143000"/>
            <a:ext cx="4191000" cy="2992374"/>
          </a:xfrm>
          <a:prstGeom prst="rect">
            <a:avLst/>
          </a:prstGeom>
          <a:noFill/>
        </p:spPr>
      </p:pic>
      <p:sp>
        <p:nvSpPr>
          <p:cNvPr id="6" name="TextBox 5"/>
          <p:cNvSpPr txBox="1"/>
          <p:nvPr/>
        </p:nvSpPr>
        <p:spPr>
          <a:xfrm>
            <a:off x="304800" y="4191000"/>
            <a:ext cx="4191000" cy="2585323"/>
          </a:xfrm>
          <a:prstGeom prst="rect">
            <a:avLst/>
          </a:prstGeom>
          <a:noFill/>
        </p:spPr>
        <p:txBody>
          <a:bodyPr wrap="square" rtlCol="0">
            <a:spAutoFit/>
          </a:bodyPr>
          <a:lstStyle/>
          <a:p>
            <a:r>
              <a:rPr lang="en-US" i="1" dirty="0" smtClean="0"/>
              <a:t>Gothic Revival was a Victorian style that borrowed details from </a:t>
            </a:r>
            <a:r>
              <a:rPr lang="en-US" i="1" dirty="0" smtClean="0">
                <a:hlinkClick r:id="rId9"/>
              </a:rPr>
              <a:t>Gothic cathedrals</a:t>
            </a:r>
            <a:r>
              <a:rPr lang="en-US" i="1" dirty="0" smtClean="0"/>
              <a:t> and other medieval architecture. Gothic Revival homes in England were most frequently constructed of masonry. In the United States, some large, lavish estates were also made with stone or brick. These homes often resembled medieval churches or castles. </a:t>
            </a:r>
            <a:endParaRPr lang="en-US" i="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cap="none" dirty="0" smtClean="0"/>
              <a:t>Terms:</a:t>
            </a:r>
            <a:endParaRPr lang="en-US" cap="none" dirty="0"/>
          </a:p>
        </p:txBody>
      </p:sp>
      <p:graphicFrame>
        <p:nvGraphicFramePr>
          <p:cNvPr id="8" name="Table 7"/>
          <p:cNvGraphicFramePr>
            <a:graphicFrameLocks noGrp="1"/>
          </p:cNvGraphicFramePr>
          <p:nvPr/>
        </p:nvGraphicFramePr>
        <p:xfrm>
          <a:off x="304800" y="1447800"/>
          <a:ext cx="8610600" cy="360218"/>
        </p:xfrm>
        <a:graphic>
          <a:graphicData uri="http://schemas.openxmlformats.org/drawingml/2006/table">
            <a:tbl>
              <a:tblPr/>
              <a:tblGrid>
                <a:gridCol w="1474964"/>
                <a:gridCol w="1254793"/>
                <a:gridCol w="5880843"/>
              </a:tblGrid>
              <a:tr h="360218">
                <a:tc>
                  <a:txBody>
                    <a:bodyPr/>
                    <a:lstStyle/>
                    <a:p>
                      <a:pPr marL="0" marR="0" algn="ctr">
                        <a:spcBef>
                          <a:spcPts val="0"/>
                        </a:spcBef>
                        <a:spcAft>
                          <a:spcPts val="0"/>
                        </a:spcAft>
                      </a:pPr>
                      <a:r>
                        <a:rPr lang="en-US" sz="1600" b="1" dirty="0">
                          <a:latin typeface="Bell MT"/>
                          <a:ea typeface="Calibri"/>
                          <a:cs typeface="Times New Roman"/>
                        </a:rPr>
                        <a:t>Term</a:t>
                      </a:r>
                      <a:endParaRPr lang="en-US" sz="1600" dirty="0">
                        <a:latin typeface="Trebuchet MS"/>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latin typeface="Bell MT"/>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Bell MT"/>
                          <a:ea typeface="Calibri"/>
                          <a:cs typeface="Times New Roman"/>
                        </a:rPr>
                        <a:t>Definition</a:t>
                      </a:r>
                      <a:endParaRPr lang="en-US" sz="1600" dirty="0">
                        <a:latin typeface="Trebuchet MS"/>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nvGraphicFramePr>
        <p:xfrm>
          <a:off x="304800" y="1828800"/>
          <a:ext cx="8610600" cy="4343400"/>
        </p:xfrm>
        <a:graphic>
          <a:graphicData uri="http://schemas.openxmlformats.org/drawingml/2006/table">
            <a:tbl>
              <a:tblPr/>
              <a:tblGrid>
                <a:gridCol w="1474964"/>
                <a:gridCol w="1254793"/>
                <a:gridCol w="5880843"/>
              </a:tblGrid>
              <a:tr h="625231">
                <a:tc>
                  <a:txBody>
                    <a:bodyPr/>
                    <a:lstStyle/>
                    <a:p>
                      <a:pPr marL="0" marR="0" algn="l">
                        <a:spcBef>
                          <a:spcPts val="0"/>
                        </a:spcBef>
                        <a:spcAft>
                          <a:spcPts val="0"/>
                        </a:spcAft>
                      </a:pPr>
                      <a:r>
                        <a:rPr lang="en-US" sz="1600" b="1">
                          <a:latin typeface="Bell MT"/>
                          <a:ea typeface="Calibri"/>
                          <a:cs typeface="Times New Roman"/>
                        </a:rPr>
                        <a:t>Battlements / Parapets</a:t>
                      </a:r>
                      <a:endParaRPr lang="en-US" sz="1600">
                        <a:latin typeface="Trebuchet MS"/>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600">
                        <a:solidFill>
                          <a:srgbClr val="7D7D7D"/>
                        </a:solidFill>
                        <a:latin typeface="Verdana"/>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600">
                          <a:solidFill>
                            <a:srgbClr val="333333"/>
                          </a:solidFill>
                          <a:latin typeface="Verdana"/>
                          <a:ea typeface="Calibri"/>
                          <a:cs typeface="Times New Roman"/>
                        </a:rPr>
                        <a:t>On a castle or fort, a battlement or crenellation is a </a:t>
                      </a:r>
                      <a:r>
                        <a:rPr lang="en-US" sz="1600" u="sng">
                          <a:solidFill>
                            <a:srgbClr val="333333"/>
                          </a:solidFill>
                          <a:latin typeface="Verdana"/>
                          <a:ea typeface="Calibri"/>
                          <a:cs typeface="Times New Roman"/>
                          <a:hlinkClick r:id="rId3"/>
                        </a:rPr>
                        <a:t>parapet</a:t>
                      </a:r>
                      <a:r>
                        <a:rPr lang="en-US" sz="1600">
                          <a:solidFill>
                            <a:srgbClr val="333333"/>
                          </a:solidFill>
                          <a:latin typeface="Verdana"/>
                          <a:ea typeface="Calibri"/>
                          <a:cs typeface="Times New Roman"/>
                        </a:rPr>
                        <a:t> with open spaces for shooting. The raised portions of a battlement ("A" in illustration) are called merlons, and the openings ("B") are called embrasures. Masonry buildings in the </a:t>
                      </a:r>
                      <a:r>
                        <a:rPr lang="en-US" sz="1600" u="sng">
                          <a:solidFill>
                            <a:srgbClr val="333333"/>
                          </a:solidFill>
                          <a:latin typeface="Verdana"/>
                          <a:ea typeface="Calibri"/>
                          <a:cs typeface="Times New Roman"/>
                          <a:hlinkClick r:id="rId4"/>
                        </a:rPr>
                        <a:t>Gothic Revival</a:t>
                      </a:r>
                      <a:r>
                        <a:rPr lang="en-US" sz="1600">
                          <a:solidFill>
                            <a:srgbClr val="333333"/>
                          </a:solidFill>
                          <a:latin typeface="Verdana"/>
                          <a:ea typeface="Calibri"/>
                          <a:cs typeface="Times New Roman"/>
                        </a:rPr>
                        <a:t> style may have architectural decoration which resembles battlements.</a:t>
                      </a:r>
                      <a:endParaRPr lang="en-US" sz="1600">
                        <a:latin typeface="Trebuchet MS"/>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7754">
                <a:tc>
                  <a:txBody>
                    <a:bodyPr/>
                    <a:lstStyle/>
                    <a:p>
                      <a:pPr marL="0" marR="0" algn="l">
                        <a:spcBef>
                          <a:spcPts val="0"/>
                        </a:spcBef>
                        <a:spcAft>
                          <a:spcPts val="0"/>
                        </a:spcAft>
                      </a:pPr>
                      <a:r>
                        <a:rPr lang="en-US" sz="1600" b="1">
                          <a:latin typeface="Bell MT"/>
                          <a:ea typeface="Calibri"/>
                          <a:cs typeface="Times New Roman"/>
                        </a:rPr>
                        <a:t>Quatrefoil</a:t>
                      </a:r>
                      <a:endParaRPr lang="en-US" sz="1600">
                        <a:latin typeface="Trebuchet MS"/>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600">
                        <a:solidFill>
                          <a:srgbClr val="7D7D7D"/>
                        </a:solidFill>
                        <a:latin typeface="Verdana"/>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1800"/>
                        </a:spcAft>
                      </a:pPr>
                      <a:r>
                        <a:rPr lang="en-US" sz="1600">
                          <a:solidFill>
                            <a:srgbClr val="333333"/>
                          </a:solidFill>
                          <a:latin typeface="Verdana"/>
                          <a:ea typeface="Times New Roman"/>
                          <a:cs typeface="Times New Roman"/>
                        </a:rPr>
                        <a:t>A quatrefoil window is a round window that is composed of four equal lobes, like a four-petaled flower.</a:t>
                      </a:r>
                      <a:endParaRPr lang="en-US" sz="1600">
                        <a:latin typeface="Trebuchet MS"/>
                        <a:ea typeface="Calibri"/>
                        <a:cs typeface="Times New Roman"/>
                      </a:endParaRPr>
                    </a:p>
                    <a:p>
                      <a:pPr marL="0" marR="0" algn="l">
                        <a:spcBef>
                          <a:spcPts val="1800"/>
                        </a:spcBef>
                        <a:spcAft>
                          <a:spcPts val="0"/>
                        </a:spcAft>
                      </a:pPr>
                      <a:r>
                        <a:rPr lang="en-US" sz="1600">
                          <a:solidFill>
                            <a:srgbClr val="333333"/>
                          </a:solidFill>
                          <a:latin typeface="Verdana"/>
                          <a:ea typeface="Times New Roman"/>
                          <a:cs typeface="Times New Roman"/>
                        </a:rPr>
                        <a:t>The quatrefoil pattern is common in Moorish and Gothic architecture. </a:t>
                      </a:r>
                      <a:endParaRPr lang="en-US" sz="1600">
                        <a:latin typeface="Trebuchet MS"/>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7800">
                <a:tc>
                  <a:txBody>
                    <a:bodyPr/>
                    <a:lstStyle/>
                    <a:p>
                      <a:pPr marL="0" marR="0" algn="l">
                        <a:spcBef>
                          <a:spcPts val="0"/>
                        </a:spcBef>
                        <a:spcAft>
                          <a:spcPts val="0"/>
                        </a:spcAft>
                      </a:pPr>
                      <a:r>
                        <a:rPr lang="en-US" sz="1600" b="1">
                          <a:latin typeface="Bell MT"/>
                          <a:ea typeface="Calibri"/>
                          <a:cs typeface="Times New Roman"/>
                        </a:rPr>
                        <a:t>Oriel Windows</a:t>
                      </a:r>
                      <a:endParaRPr lang="en-US" sz="1600">
                        <a:latin typeface="Trebuchet MS"/>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600">
                        <a:solidFill>
                          <a:srgbClr val="7D7D7D"/>
                        </a:solidFill>
                        <a:latin typeface="Verdana"/>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600" dirty="0">
                          <a:solidFill>
                            <a:srgbClr val="333333"/>
                          </a:solidFill>
                          <a:latin typeface="Verdana"/>
                          <a:ea typeface="Calibri"/>
                          <a:cs typeface="Times New Roman"/>
                        </a:rPr>
                        <a:t>An oriel window projects from the wall and does not extend to the ground. Oriel windows originated as a form of porch. They are often supported by brackets or </a:t>
                      </a:r>
                      <a:r>
                        <a:rPr lang="en-US" sz="1600" u="sng" dirty="0">
                          <a:solidFill>
                            <a:srgbClr val="333333"/>
                          </a:solidFill>
                          <a:latin typeface="Verdana"/>
                          <a:ea typeface="Calibri"/>
                          <a:cs typeface="Times New Roman"/>
                          <a:hlinkClick r:id="rId5"/>
                        </a:rPr>
                        <a:t>corbels</a:t>
                      </a:r>
                      <a:r>
                        <a:rPr lang="en-US" sz="1600" dirty="0">
                          <a:solidFill>
                            <a:srgbClr val="333333"/>
                          </a:solidFill>
                          <a:latin typeface="Verdana"/>
                          <a:ea typeface="Calibri"/>
                          <a:cs typeface="Times New Roman"/>
                        </a:rPr>
                        <a:t>.</a:t>
                      </a:r>
                      <a:endParaRPr lang="en-US" sz="1600" dirty="0">
                        <a:latin typeface="Trebuchet MS"/>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9939" name="Picture 19" descr="Illustration of castle battlement (crenellation) from ArtToday.com"/>
          <p:cNvPicPr>
            <a:picLocks noChangeAspect="1" noChangeArrowheads="1"/>
          </p:cNvPicPr>
          <p:nvPr/>
        </p:nvPicPr>
        <p:blipFill>
          <a:blip r:embed="rId6" cstate="print"/>
          <a:srcRect/>
          <a:stretch>
            <a:fillRect/>
          </a:stretch>
        </p:blipFill>
        <p:spPr bwMode="auto">
          <a:xfrm>
            <a:off x="1752600" y="1905000"/>
            <a:ext cx="1276350" cy="942975"/>
          </a:xfrm>
          <a:prstGeom prst="rect">
            <a:avLst/>
          </a:prstGeom>
          <a:noFill/>
        </p:spPr>
      </p:pic>
      <p:pic>
        <p:nvPicPr>
          <p:cNvPr id="39938" name="Picture 22" descr="ArtToday.com; used with permission"/>
          <p:cNvPicPr>
            <a:picLocks noChangeAspect="1" noChangeArrowheads="1"/>
          </p:cNvPicPr>
          <p:nvPr/>
        </p:nvPicPr>
        <p:blipFill>
          <a:blip r:embed="rId7" cstate="print"/>
          <a:srcRect/>
          <a:stretch>
            <a:fillRect/>
          </a:stretch>
        </p:blipFill>
        <p:spPr bwMode="auto">
          <a:xfrm>
            <a:off x="1905000" y="3505200"/>
            <a:ext cx="800100" cy="800100"/>
          </a:xfrm>
          <a:prstGeom prst="rect">
            <a:avLst/>
          </a:prstGeom>
          <a:noFill/>
        </p:spPr>
      </p:pic>
      <p:pic>
        <p:nvPicPr>
          <p:cNvPr id="39937" name="Picture 25" descr="ArtToday.com"/>
          <p:cNvPicPr>
            <a:picLocks noChangeAspect="1" noChangeArrowheads="1"/>
          </p:cNvPicPr>
          <p:nvPr/>
        </p:nvPicPr>
        <p:blipFill>
          <a:blip r:embed="rId8" cstate="print"/>
          <a:srcRect/>
          <a:stretch>
            <a:fillRect/>
          </a:stretch>
        </p:blipFill>
        <p:spPr bwMode="auto">
          <a:xfrm>
            <a:off x="1981200" y="4800600"/>
            <a:ext cx="742950" cy="12954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1752"/>
            <a:ext cx="8686800" cy="841248"/>
          </a:xfrm>
        </p:spPr>
        <p:txBody>
          <a:bodyPr>
            <a:normAutofit fontScale="90000"/>
          </a:bodyPr>
          <a:lstStyle/>
          <a:p>
            <a:pPr algn="ctr"/>
            <a:r>
              <a:rPr lang="en-US" cap="none" dirty="0" smtClean="0">
                <a:latin typeface="Adobe Caslon Pro Bold" pitchFamily="18" charset="0"/>
              </a:rPr>
              <a:t>Prairie Style</a:t>
            </a:r>
            <a:br>
              <a:rPr lang="en-US" cap="none" dirty="0" smtClean="0">
                <a:latin typeface="Adobe Caslon Pro Bold" pitchFamily="18" charset="0"/>
              </a:rPr>
            </a:br>
            <a:r>
              <a:rPr lang="en-US" sz="2000" cap="none" dirty="0" smtClean="0">
                <a:latin typeface="Adobe Caslon Pro Bold" pitchFamily="18" charset="0"/>
              </a:rPr>
              <a:t>1893 - 1920</a:t>
            </a:r>
            <a:endParaRPr lang="en-US" sz="2000" cap="none" dirty="0">
              <a:latin typeface="Adobe Caslon Pro Bold" pitchFamily="18" charset="0"/>
            </a:endParaRPr>
          </a:p>
        </p:txBody>
      </p:sp>
      <p:sp>
        <p:nvSpPr>
          <p:cNvPr id="3" name="Content Placeholder 2"/>
          <p:cNvSpPr>
            <a:spLocks noGrp="1"/>
          </p:cNvSpPr>
          <p:nvPr>
            <p:ph sz="half" idx="1"/>
          </p:nvPr>
        </p:nvSpPr>
        <p:spPr>
          <a:xfrm>
            <a:off x="304800" y="1219200"/>
            <a:ext cx="4191000" cy="4724400"/>
          </a:xfrm>
        </p:spPr>
        <p:txBody>
          <a:bodyPr>
            <a:normAutofit/>
          </a:bodyPr>
          <a:lstStyle/>
          <a:p>
            <a:pPr>
              <a:buNone/>
            </a:pPr>
            <a:r>
              <a:rPr lang="en-US" sz="2200" b="1" dirty="0" smtClean="0"/>
              <a:t>Prairie style houses usually have these features:</a:t>
            </a:r>
          </a:p>
          <a:p>
            <a:pPr>
              <a:buFont typeface="Wingdings" pitchFamily="2" charset="2"/>
              <a:buChar char="ü"/>
            </a:pPr>
            <a:r>
              <a:rPr lang="en-US" sz="2200" dirty="0" smtClean="0"/>
              <a:t>Low-pitched roof </a:t>
            </a:r>
          </a:p>
          <a:p>
            <a:pPr>
              <a:buFont typeface="Wingdings" pitchFamily="2" charset="2"/>
              <a:buChar char="ü"/>
            </a:pPr>
            <a:r>
              <a:rPr lang="en-US" sz="2200" dirty="0" smtClean="0"/>
              <a:t>Overhanging eaves </a:t>
            </a:r>
          </a:p>
          <a:p>
            <a:pPr>
              <a:buFont typeface="Wingdings" pitchFamily="2" charset="2"/>
              <a:buChar char="ü"/>
            </a:pPr>
            <a:r>
              <a:rPr lang="en-US" sz="2200" dirty="0" smtClean="0"/>
              <a:t>Horizontal lines </a:t>
            </a:r>
          </a:p>
          <a:p>
            <a:pPr>
              <a:buFont typeface="Wingdings" pitchFamily="2" charset="2"/>
              <a:buChar char="ü"/>
            </a:pPr>
            <a:r>
              <a:rPr lang="en-US" sz="2200" dirty="0" smtClean="0"/>
              <a:t>Central chimney </a:t>
            </a:r>
          </a:p>
          <a:p>
            <a:pPr>
              <a:buFont typeface="Wingdings" pitchFamily="2" charset="2"/>
              <a:buChar char="ü"/>
            </a:pPr>
            <a:r>
              <a:rPr lang="en-US" sz="2200" dirty="0" smtClean="0"/>
              <a:t>Open floor plan </a:t>
            </a:r>
          </a:p>
          <a:p>
            <a:pPr>
              <a:buFont typeface="Wingdings" pitchFamily="2" charset="2"/>
              <a:buChar char="ü"/>
            </a:pPr>
            <a:r>
              <a:rPr lang="en-US" sz="2200" dirty="0" smtClean="0">
                <a:hlinkClick r:id="rId3"/>
              </a:rPr>
              <a:t>Clerestory windows</a:t>
            </a:r>
            <a:r>
              <a:rPr lang="en-US" sz="2200" dirty="0" smtClean="0"/>
              <a:t> </a:t>
            </a:r>
            <a:r>
              <a:rPr lang="en-US" sz="2200" dirty="0" smtClean="0"/>
              <a:t>(</a:t>
            </a:r>
            <a:r>
              <a:rPr lang="en-US" sz="2400" dirty="0" smtClean="0"/>
              <a:t>a </a:t>
            </a:r>
            <a:r>
              <a:rPr lang="en-US" sz="2400" dirty="0" smtClean="0"/>
              <a:t>high wall with a band of narrow windows along the very top. The clerestory wall usually rises above adjoining </a:t>
            </a:r>
            <a:r>
              <a:rPr lang="en-US" sz="2400" dirty="0" smtClean="0"/>
              <a:t>roofs) </a:t>
            </a:r>
            <a:endParaRPr lang="en-US" sz="2200" dirty="0" smtClean="0"/>
          </a:p>
          <a:p>
            <a:endParaRPr lang="en-US" sz="2200" dirty="0"/>
          </a:p>
        </p:txBody>
      </p:sp>
      <p:pic>
        <p:nvPicPr>
          <p:cNvPr id="52226" name="Picture 2" descr="The Frederic C. Robie House, designed by Frank Lloyd Wright, 1909.">
            <a:hlinkClick r:id="rId4" tooltip="View Full-Size"/>
          </p:cNvPr>
          <p:cNvPicPr>
            <a:picLocks noGrp="1" noChangeAspect="1" noChangeArrowheads="1"/>
          </p:cNvPicPr>
          <p:nvPr>
            <p:ph sz="half" idx="2"/>
          </p:nvPr>
        </p:nvPicPr>
        <p:blipFill>
          <a:blip r:embed="rId5" cstate="print"/>
          <a:srcRect/>
          <a:stretch>
            <a:fillRect/>
          </a:stretch>
        </p:blipFill>
        <p:spPr bwMode="auto">
          <a:xfrm>
            <a:off x="4648200" y="1295400"/>
            <a:ext cx="4343400" cy="2936138"/>
          </a:xfrm>
          <a:prstGeom prst="rect">
            <a:avLst/>
          </a:prstGeom>
          <a:noFill/>
        </p:spPr>
      </p:pic>
      <p:sp>
        <p:nvSpPr>
          <p:cNvPr id="6" name="TextBox 5"/>
          <p:cNvSpPr txBox="1"/>
          <p:nvPr/>
        </p:nvSpPr>
        <p:spPr>
          <a:xfrm>
            <a:off x="4800600" y="4343400"/>
            <a:ext cx="4114800" cy="2308324"/>
          </a:xfrm>
          <a:prstGeom prst="rect">
            <a:avLst/>
          </a:prstGeom>
          <a:noFill/>
        </p:spPr>
        <p:txBody>
          <a:bodyPr wrap="square" rtlCol="0">
            <a:spAutoFit/>
          </a:bodyPr>
          <a:lstStyle/>
          <a:p>
            <a:r>
              <a:rPr lang="en-US" i="1" dirty="0" smtClean="0"/>
              <a:t>Frank Lloyd Wright believed that rooms in Victorian era homes were boxed-in and confining. He</a:t>
            </a:r>
            <a:r>
              <a:rPr lang="en-US" i="1" dirty="0" smtClean="0"/>
              <a:t> revolutionized the American home when he began to design "Prairie" style houses with low horizontal lines and open interior spaces. Rooms were often divided by leaded glass panels.</a:t>
            </a:r>
            <a:endParaRPr lang="en-US" i="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cap="none" dirty="0" smtClean="0">
                <a:latin typeface="Adobe Caslon Pro Bold" pitchFamily="18" charset="0"/>
              </a:rPr>
              <a:t>Organic Style of Architecture</a:t>
            </a:r>
            <a:endParaRPr lang="en-US" i="1" cap="none" dirty="0">
              <a:latin typeface="Adobe Caslon Pro Bold" pitchFamily="18" charset="0"/>
            </a:endParaRPr>
          </a:p>
        </p:txBody>
      </p:sp>
      <p:sp>
        <p:nvSpPr>
          <p:cNvPr id="4" name="Content Placeholder 3"/>
          <p:cNvSpPr>
            <a:spLocks noGrp="1"/>
          </p:cNvSpPr>
          <p:nvPr>
            <p:ph sz="half" idx="2"/>
          </p:nvPr>
        </p:nvSpPr>
        <p:spPr/>
        <p:txBody>
          <a:bodyPr>
            <a:normAutofit fontScale="92500" lnSpcReduction="10000"/>
          </a:bodyPr>
          <a:lstStyle/>
          <a:p>
            <a:pPr>
              <a:buNone/>
            </a:pPr>
            <a:r>
              <a:rPr lang="en-US" b="1" dirty="0" smtClean="0"/>
              <a:t>Characteristics</a:t>
            </a:r>
            <a:r>
              <a:rPr lang="en-US" dirty="0" smtClean="0"/>
              <a:t>:</a:t>
            </a:r>
          </a:p>
          <a:p>
            <a:pPr>
              <a:buFont typeface="Wingdings" pitchFamily="2" charset="2"/>
              <a:buChar char="ü"/>
            </a:pPr>
            <a:r>
              <a:rPr lang="en-US" dirty="0" smtClean="0"/>
              <a:t>Form follows function</a:t>
            </a:r>
          </a:p>
          <a:p>
            <a:pPr>
              <a:buNone/>
            </a:pPr>
            <a:endParaRPr lang="en-US" dirty="0" smtClean="0"/>
          </a:p>
          <a:p>
            <a:pPr>
              <a:buNone/>
            </a:pPr>
            <a:r>
              <a:rPr lang="en-US" dirty="0" smtClean="0"/>
              <a:t>Organic architecture strives to integrate space into a unified whole. Frank Lloyd Wright was not concerned with architectural style, because he believed that every building should grow naturally from its environment.</a:t>
            </a:r>
            <a:endParaRPr lang="en-US" dirty="0"/>
          </a:p>
        </p:txBody>
      </p:sp>
      <p:pic>
        <p:nvPicPr>
          <p:cNvPr id="54276" name="Picture 4" descr="https://wiki.friscoisd.org/groups/structurallywright/wiki/695eb/images/078ab.jpg"/>
          <p:cNvPicPr>
            <a:picLocks noGrp="1" noChangeAspect="1" noChangeArrowheads="1"/>
          </p:cNvPicPr>
          <p:nvPr>
            <p:ph sz="half" idx="1"/>
          </p:nvPr>
        </p:nvPicPr>
        <p:blipFill>
          <a:blip r:embed="rId3" cstate="print"/>
          <a:srcRect/>
          <a:stretch>
            <a:fillRect/>
          </a:stretch>
        </p:blipFill>
        <p:spPr bwMode="auto">
          <a:xfrm>
            <a:off x="304800" y="1447799"/>
            <a:ext cx="4121150" cy="2769413"/>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4800"/>
            <a:ext cx="8686800" cy="841248"/>
          </a:xfrm>
        </p:spPr>
        <p:txBody>
          <a:bodyPr>
            <a:normAutofit fontScale="90000"/>
          </a:bodyPr>
          <a:lstStyle/>
          <a:p>
            <a:pPr algn="ctr"/>
            <a:r>
              <a:rPr lang="en-US" cap="none" dirty="0" smtClean="0">
                <a:latin typeface="Adobe Caslon Pro Bold" pitchFamily="18" charset="0"/>
              </a:rPr>
              <a:t>Craftsman</a:t>
            </a:r>
            <a:br>
              <a:rPr lang="en-US" cap="none" dirty="0" smtClean="0">
                <a:latin typeface="Adobe Caslon Pro Bold" pitchFamily="18" charset="0"/>
              </a:rPr>
            </a:br>
            <a:r>
              <a:rPr lang="en-US" sz="2000" cap="none" dirty="0" smtClean="0">
                <a:latin typeface="Adobe Caslon Pro Bold" pitchFamily="18" charset="0"/>
              </a:rPr>
              <a:t>1905- 1930</a:t>
            </a:r>
            <a:endParaRPr lang="en-US" sz="2000" cap="none" dirty="0">
              <a:latin typeface="Adobe Caslon Pro Bold" pitchFamily="18" charset="0"/>
            </a:endParaRPr>
          </a:p>
        </p:txBody>
      </p:sp>
      <p:sp>
        <p:nvSpPr>
          <p:cNvPr id="3" name="Content Placeholder 2"/>
          <p:cNvSpPr>
            <a:spLocks noGrp="1"/>
          </p:cNvSpPr>
          <p:nvPr>
            <p:ph sz="half" idx="1"/>
          </p:nvPr>
        </p:nvSpPr>
        <p:spPr>
          <a:xfrm>
            <a:off x="304800" y="1447800"/>
            <a:ext cx="4191000" cy="4724400"/>
          </a:xfrm>
        </p:spPr>
        <p:txBody>
          <a:bodyPr>
            <a:normAutofit fontScale="62500" lnSpcReduction="20000"/>
          </a:bodyPr>
          <a:lstStyle/>
          <a:p>
            <a:pPr>
              <a:buNone/>
            </a:pPr>
            <a:r>
              <a:rPr lang="en-US" b="1" dirty="0" smtClean="0"/>
              <a:t>Arts and Crafts, or Craftsman, houses have many of these features:</a:t>
            </a:r>
          </a:p>
          <a:p>
            <a:pPr>
              <a:buFont typeface="Wingdings" pitchFamily="2" charset="2"/>
              <a:buChar char="ü"/>
            </a:pPr>
            <a:r>
              <a:rPr lang="en-US" dirty="0" smtClean="0"/>
              <a:t>Wood, stone, or stucco siding </a:t>
            </a:r>
          </a:p>
          <a:p>
            <a:pPr>
              <a:buFont typeface="Wingdings" pitchFamily="2" charset="2"/>
              <a:buChar char="ü"/>
            </a:pPr>
            <a:r>
              <a:rPr lang="en-US" dirty="0" smtClean="0"/>
              <a:t>Low-pitched roof </a:t>
            </a:r>
          </a:p>
          <a:p>
            <a:pPr>
              <a:buFont typeface="Wingdings" pitchFamily="2" charset="2"/>
              <a:buChar char="ü"/>
            </a:pPr>
            <a:r>
              <a:rPr lang="en-US" dirty="0" smtClean="0"/>
              <a:t>Wide </a:t>
            </a:r>
            <a:r>
              <a:rPr lang="en-US" dirty="0" smtClean="0">
                <a:hlinkClick r:id="rId3"/>
              </a:rPr>
              <a:t>eaves</a:t>
            </a:r>
            <a:r>
              <a:rPr lang="en-US" dirty="0" smtClean="0"/>
              <a:t> with triangular brackets </a:t>
            </a:r>
          </a:p>
          <a:p>
            <a:pPr>
              <a:buFont typeface="Wingdings" pitchFamily="2" charset="2"/>
              <a:buChar char="ü"/>
            </a:pPr>
            <a:r>
              <a:rPr lang="en-US" dirty="0" smtClean="0"/>
              <a:t>Exposed roof rafters </a:t>
            </a:r>
          </a:p>
          <a:p>
            <a:pPr>
              <a:buFont typeface="Wingdings" pitchFamily="2" charset="2"/>
              <a:buChar char="ü"/>
            </a:pPr>
            <a:r>
              <a:rPr lang="en-US" dirty="0" smtClean="0"/>
              <a:t>Porch with thick square or round columns </a:t>
            </a:r>
          </a:p>
          <a:p>
            <a:pPr>
              <a:buFont typeface="Wingdings" pitchFamily="2" charset="2"/>
              <a:buChar char="ü"/>
            </a:pPr>
            <a:r>
              <a:rPr lang="en-US" dirty="0" smtClean="0"/>
              <a:t>Stone porch supports </a:t>
            </a:r>
          </a:p>
          <a:p>
            <a:pPr>
              <a:buFont typeface="Wingdings" pitchFamily="2" charset="2"/>
              <a:buChar char="ü"/>
            </a:pPr>
            <a:r>
              <a:rPr lang="en-US" dirty="0" smtClean="0"/>
              <a:t>Exterior chimney made with stone </a:t>
            </a:r>
          </a:p>
          <a:p>
            <a:pPr>
              <a:buFont typeface="Wingdings" pitchFamily="2" charset="2"/>
              <a:buChar char="ü"/>
            </a:pPr>
            <a:r>
              <a:rPr lang="en-US" dirty="0" smtClean="0"/>
              <a:t>Open floor plans; few hallways </a:t>
            </a:r>
          </a:p>
          <a:p>
            <a:pPr>
              <a:buFont typeface="Wingdings" pitchFamily="2" charset="2"/>
              <a:buChar char="ü"/>
            </a:pPr>
            <a:r>
              <a:rPr lang="en-US" dirty="0" smtClean="0"/>
              <a:t>Numerous windows </a:t>
            </a:r>
          </a:p>
          <a:p>
            <a:pPr>
              <a:buFont typeface="Wingdings" pitchFamily="2" charset="2"/>
              <a:buChar char="ü"/>
            </a:pPr>
            <a:r>
              <a:rPr lang="en-US" dirty="0" smtClean="0"/>
              <a:t>Some windows with stained or leaded glass </a:t>
            </a:r>
          </a:p>
          <a:p>
            <a:pPr>
              <a:buFont typeface="Wingdings" pitchFamily="2" charset="2"/>
              <a:buChar char="ü"/>
            </a:pPr>
            <a:r>
              <a:rPr lang="en-US" dirty="0" smtClean="0"/>
              <a:t>Beamed ceilings </a:t>
            </a:r>
          </a:p>
          <a:p>
            <a:pPr>
              <a:buFont typeface="Wingdings" pitchFamily="2" charset="2"/>
              <a:buChar char="ü"/>
            </a:pPr>
            <a:r>
              <a:rPr lang="en-US" dirty="0" smtClean="0"/>
              <a:t>Dark wood wainscoting and moldings </a:t>
            </a:r>
          </a:p>
          <a:p>
            <a:pPr>
              <a:buFont typeface="Wingdings" pitchFamily="2" charset="2"/>
              <a:buChar char="ü"/>
            </a:pPr>
            <a:r>
              <a:rPr lang="en-US" dirty="0" smtClean="0"/>
              <a:t>Built-in cabinets, shelves, and seating </a:t>
            </a:r>
          </a:p>
          <a:p>
            <a:endParaRPr lang="en-US" dirty="0"/>
          </a:p>
        </p:txBody>
      </p:sp>
      <p:pic>
        <p:nvPicPr>
          <p:cNvPr id="56322" name="Picture 2" descr="With low roofs and wide eaves, Craftsman houses seem to embrace the earth.">
            <a:hlinkClick r:id="rId4" tooltip="View Full-Size"/>
          </p:cNvPr>
          <p:cNvPicPr>
            <a:picLocks noGrp="1" noChangeAspect="1" noChangeArrowheads="1"/>
          </p:cNvPicPr>
          <p:nvPr>
            <p:ph sz="half" idx="2"/>
          </p:nvPr>
        </p:nvPicPr>
        <p:blipFill>
          <a:blip r:embed="rId5" cstate="print"/>
          <a:srcRect/>
          <a:stretch>
            <a:fillRect/>
          </a:stretch>
        </p:blipFill>
        <p:spPr bwMode="auto">
          <a:xfrm>
            <a:off x="4648200" y="1215390"/>
            <a:ext cx="4343400" cy="2823210"/>
          </a:xfrm>
          <a:prstGeom prst="rect">
            <a:avLst/>
          </a:prstGeom>
          <a:noFill/>
        </p:spPr>
      </p:pic>
      <p:sp>
        <p:nvSpPr>
          <p:cNvPr id="6" name="TextBox 5"/>
          <p:cNvSpPr txBox="1"/>
          <p:nvPr/>
        </p:nvSpPr>
        <p:spPr>
          <a:xfrm>
            <a:off x="4648200" y="4114800"/>
            <a:ext cx="4343400" cy="2462213"/>
          </a:xfrm>
          <a:prstGeom prst="rect">
            <a:avLst/>
          </a:prstGeom>
          <a:noFill/>
        </p:spPr>
        <p:txBody>
          <a:bodyPr wrap="square" rtlCol="0">
            <a:spAutoFit/>
          </a:bodyPr>
          <a:lstStyle/>
          <a:p>
            <a:r>
              <a:rPr lang="en-US" sz="1400" i="1" dirty="0" smtClean="0"/>
              <a:t>The name "Craftsman" comes from the title of a popular magazine published by the famous furniture designer, Gustav </a:t>
            </a:r>
            <a:r>
              <a:rPr lang="en-US" sz="1400" i="1" dirty="0" err="1" smtClean="0"/>
              <a:t>Stickley</a:t>
            </a:r>
            <a:r>
              <a:rPr lang="en-US" sz="1400" i="1" dirty="0" smtClean="0"/>
              <a:t>, between 1901 and 1916. A true Craftsman house is one that is built according to plans published in </a:t>
            </a:r>
            <a:r>
              <a:rPr lang="en-US" sz="1400" i="1" dirty="0" err="1" smtClean="0"/>
              <a:t>Stickley's</a:t>
            </a:r>
            <a:r>
              <a:rPr lang="en-US" sz="1400" i="1" dirty="0" smtClean="0"/>
              <a:t> magazine. But other magazines, pattern books, and </a:t>
            </a:r>
            <a:r>
              <a:rPr lang="en-US" sz="1400" i="1" dirty="0" smtClean="0">
                <a:hlinkClick r:id="rId6"/>
              </a:rPr>
              <a:t>mail order house catalogs</a:t>
            </a:r>
            <a:r>
              <a:rPr lang="en-US" sz="1400" i="1" dirty="0" smtClean="0"/>
              <a:t> began to publish plans for houses with Craftsman-like details. Soon the word "Craftsman" came to mean any house that expressed Arts and Crafts ideals, most especially the simple, economical, and extremely popular Bungalow.</a:t>
            </a:r>
            <a:endParaRPr lang="en-US" sz="1400" i="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cap="none" dirty="0" smtClean="0">
                <a:latin typeface="Adobe Caslon Pro Bold" pitchFamily="18" charset="0"/>
              </a:rPr>
              <a:t>Bungalow Style</a:t>
            </a:r>
            <a:endParaRPr lang="en-US" cap="none" dirty="0">
              <a:latin typeface="Adobe Caslon Pro Bold" pitchFamily="18" charset="0"/>
            </a:endParaRPr>
          </a:p>
        </p:txBody>
      </p:sp>
      <p:sp>
        <p:nvSpPr>
          <p:cNvPr id="4" name="Content Placeholder 3"/>
          <p:cNvSpPr>
            <a:spLocks noGrp="1"/>
          </p:cNvSpPr>
          <p:nvPr>
            <p:ph sz="half" idx="2"/>
          </p:nvPr>
        </p:nvSpPr>
        <p:spPr>
          <a:xfrm>
            <a:off x="4648200" y="1447800"/>
            <a:ext cx="4343400" cy="4876800"/>
          </a:xfrm>
        </p:spPr>
        <p:txBody>
          <a:bodyPr>
            <a:normAutofit fontScale="85000" lnSpcReduction="20000"/>
          </a:bodyPr>
          <a:lstStyle/>
          <a:p>
            <a:pPr>
              <a:buNone/>
            </a:pPr>
            <a:r>
              <a:rPr lang="en-US" b="1" dirty="0" smtClean="0"/>
              <a:t>A Bungalow is an early 20th century home with these features:</a:t>
            </a:r>
          </a:p>
          <a:p>
            <a:pPr>
              <a:buFont typeface="Wingdings" pitchFamily="2" charset="2"/>
              <a:buChar char="ü"/>
            </a:pPr>
            <a:r>
              <a:rPr lang="en-US" dirty="0" smtClean="0"/>
              <a:t>One and a half stories </a:t>
            </a:r>
          </a:p>
          <a:p>
            <a:pPr>
              <a:buFont typeface="Wingdings" pitchFamily="2" charset="2"/>
              <a:buChar char="ü"/>
            </a:pPr>
            <a:r>
              <a:rPr lang="en-US" dirty="0" smtClean="0"/>
              <a:t>Most of the living spaces on the ground floor </a:t>
            </a:r>
          </a:p>
          <a:p>
            <a:pPr>
              <a:buFont typeface="Wingdings" pitchFamily="2" charset="2"/>
              <a:buChar char="ü"/>
            </a:pPr>
            <a:r>
              <a:rPr lang="en-US" dirty="0" smtClean="0"/>
              <a:t>Low-pitched roof and horizontal shape </a:t>
            </a:r>
          </a:p>
          <a:p>
            <a:pPr>
              <a:buFont typeface="Wingdings" pitchFamily="2" charset="2"/>
              <a:buChar char="ü"/>
            </a:pPr>
            <a:r>
              <a:rPr lang="en-US" dirty="0" smtClean="0"/>
              <a:t>Living room at the center </a:t>
            </a:r>
          </a:p>
          <a:p>
            <a:pPr>
              <a:buFont typeface="Wingdings" pitchFamily="2" charset="2"/>
              <a:buChar char="ü"/>
            </a:pPr>
            <a:r>
              <a:rPr lang="en-US" dirty="0" smtClean="0"/>
              <a:t>Connecting rooms without hallways </a:t>
            </a:r>
          </a:p>
          <a:p>
            <a:pPr>
              <a:buFont typeface="Wingdings" pitchFamily="2" charset="2"/>
              <a:buChar char="ü"/>
            </a:pPr>
            <a:r>
              <a:rPr lang="en-US" dirty="0" smtClean="0"/>
              <a:t>Efficient floor plan </a:t>
            </a:r>
          </a:p>
          <a:p>
            <a:pPr>
              <a:buFont typeface="Wingdings" pitchFamily="2" charset="2"/>
              <a:buChar char="ü"/>
            </a:pPr>
            <a:r>
              <a:rPr lang="en-US" dirty="0" smtClean="0"/>
              <a:t>Built-in cabinets, shelves, and seats </a:t>
            </a:r>
          </a:p>
          <a:p>
            <a:endParaRPr lang="en-US" dirty="0"/>
          </a:p>
        </p:txBody>
      </p:sp>
      <p:pic>
        <p:nvPicPr>
          <p:cNvPr id="58370" name="Picture 2" descr="Bungalow houses come in many styles.">
            <a:hlinkClick r:id="rId3" tooltip="View Full-Size"/>
          </p:cNvPr>
          <p:cNvPicPr>
            <a:picLocks noGrp="1" noChangeAspect="1" noChangeArrowheads="1"/>
          </p:cNvPicPr>
          <p:nvPr>
            <p:ph sz="half" idx="1"/>
          </p:nvPr>
        </p:nvPicPr>
        <p:blipFill>
          <a:blip r:embed="rId4" cstate="print"/>
          <a:srcRect/>
          <a:stretch>
            <a:fillRect/>
          </a:stretch>
        </p:blipFill>
        <p:spPr bwMode="auto">
          <a:xfrm>
            <a:off x="228600" y="1447800"/>
            <a:ext cx="4233333" cy="2514600"/>
          </a:xfrm>
          <a:prstGeom prst="rect">
            <a:avLst/>
          </a:prstGeom>
          <a:noFill/>
        </p:spPr>
      </p:pic>
      <p:sp>
        <p:nvSpPr>
          <p:cNvPr id="6" name="TextBox 5"/>
          <p:cNvSpPr txBox="1"/>
          <p:nvPr/>
        </p:nvSpPr>
        <p:spPr>
          <a:xfrm>
            <a:off x="304800" y="4267200"/>
            <a:ext cx="4038600" cy="1477328"/>
          </a:xfrm>
          <a:prstGeom prst="rect">
            <a:avLst/>
          </a:prstGeom>
          <a:noFill/>
        </p:spPr>
        <p:txBody>
          <a:bodyPr wrap="square" rtlCol="0">
            <a:spAutoFit/>
          </a:bodyPr>
          <a:lstStyle/>
          <a:p>
            <a:r>
              <a:rPr lang="en-US" i="1" dirty="0" smtClean="0"/>
              <a:t>Bungalow houses may </a:t>
            </a:r>
            <a:r>
              <a:rPr lang="en-US" i="1" dirty="0" err="1" smtClean="0"/>
              <a:t>relect</a:t>
            </a:r>
            <a:r>
              <a:rPr lang="en-US" i="1" dirty="0" smtClean="0"/>
              <a:t> many different architectural styles, and the word Bungalow is often used for any small 20th century home that uses space efficiently.</a:t>
            </a:r>
            <a:endParaRPr lang="en-US" i="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4800"/>
            <a:ext cx="8686800" cy="841248"/>
          </a:xfrm>
        </p:spPr>
        <p:txBody>
          <a:bodyPr>
            <a:normAutofit fontScale="90000"/>
          </a:bodyPr>
          <a:lstStyle/>
          <a:p>
            <a:pPr algn="ctr"/>
            <a:r>
              <a:rPr lang="en-US" i="1" cap="none" dirty="0" smtClean="0">
                <a:latin typeface="Adobe Caslon Pro Bold" pitchFamily="18" charset="0"/>
              </a:rPr>
              <a:t>Monolithic Domes</a:t>
            </a:r>
            <a:br>
              <a:rPr lang="en-US" i="1" cap="none" dirty="0" smtClean="0">
                <a:latin typeface="Adobe Caslon Pro Bold" pitchFamily="18" charset="0"/>
              </a:rPr>
            </a:br>
            <a:r>
              <a:rPr lang="en-US" i="1" cap="none" dirty="0" smtClean="0">
                <a:latin typeface="Adobe Caslon Pro Bold" pitchFamily="18" charset="0"/>
              </a:rPr>
              <a:t>a.k.a. “</a:t>
            </a:r>
            <a:r>
              <a:rPr lang="en-US" i="1" cap="none" dirty="0" err="1" smtClean="0">
                <a:latin typeface="Adobe Caslon Pro Bold" pitchFamily="18" charset="0"/>
              </a:rPr>
              <a:t>EcoShells</a:t>
            </a:r>
            <a:r>
              <a:rPr lang="en-US" i="1" cap="none" dirty="0" smtClean="0">
                <a:latin typeface="Adobe Caslon Pro Bold" pitchFamily="18" charset="0"/>
              </a:rPr>
              <a:t>”</a:t>
            </a:r>
            <a:endParaRPr lang="en-US" i="1" cap="none" dirty="0">
              <a:latin typeface="Adobe Caslon Pro Bold" pitchFamily="18" charset="0"/>
            </a:endParaRPr>
          </a:p>
        </p:txBody>
      </p:sp>
      <p:sp>
        <p:nvSpPr>
          <p:cNvPr id="3" name="Content Placeholder 2"/>
          <p:cNvSpPr>
            <a:spLocks noGrp="1"/>
          </p:cNvSpPr>
          <p:nvPr>
            <p:ph sz="half" idx="1"/>
          </p:nvPr>
        </p:nvSpPr>
        <p:spPr>
          <a:xfrm>
            <a:off x="304800" y="1524000"/>
            <a:ext cx="4191000" cy="4724400"/>
          </a:xfrm>
        </p:spPr>
        <p:txBody>
          <a:bodyPr>
            <a:normAutofit fontScale="70000" lnSpcReduction="20000"/>
          </a:bodyPr>
          <a:lstStyle/>
          <a:p>
            <a:pPr>
              <a:buNone/>
            </a:pPr>
            <a:r>
              <a:rPr lang="en-US" b="1" dirty="0" smtClean="0"/>
              <a:t>Advantages </a:t>
            </a:r>
            <a:r>
              <a:rPr lang="en-US" b="1" dirty="0" smtClean="0"/>
              <a:t>of Monolithic Dome Construction:</a:t>
            </a:r>
          </a:p>
          <a:p>
            <a:pPr>
              <a:buFont typeface="Wingdings" pitchFamily="2" charset="2"/>
              <a:buChar char="ü"/>
            </a:pPr>
            <a:r>
              <a:rPr lang="en-US" dirty="0" smtClean="0"/>
              <a:t>Monolithic Domes use half as much concrete and steel as traditional buildings. </a:t>
            </a:r>
          </a:p>
          <a:p>
            <a:pPr>
              <a:buFont typeface="Wingdings" pitchFamily="2" charset="2"/>
              <a:buChar char="ü"/>
            </a:pPr>
            <a:r>
              <a:rPr lang="en-US" dirty="0" smtClean="0"/>
              <a:t>The curved shape of the dome makes it resistant to wind and storm damage. </a:t>
            </a:r>
          </a:p>
          <a:p>
            <a:pPr>
              <a:buFont typeface="Wingdings" pitchFamily="2" charset="2"/>
              <a:buChar char="ü"/>
            </a:pPr>
            <a:r>
              <a:rPr lang="en-US" dirty="0" smtClean="0"/>
              <a:t>During earthquakes, Monolithic Domes move with the ground instead of collapsing. </a:t>
            </a:r>
          </a:p>
          <a:p>
            <a:pPr>
              <a:buFont typeface="Wingdings" pitchFamily="2" charset="2"/>
              <a:buChar char="ü"/>
            </a:pPr>
            <a:r>
              <a:rPr lang="en-US" dirty="0" smtClean="0"/>
              <a:t>Monolithic Domes cannot be damaged by fire, rot, or insects. </a:t>
            </a:r>
          </a:p>
          <a:p>
            <a:pPr>
              <a:buFont typeface="Wingdings" pitchFamily="2" charset="2"/>
              <a:buChar char="ü"/>
            </a:pPr>
            <a:r>
              <a:rPr lang="en-US" dirty="0" smtClean="0"/>
              <a:t>The thermal mass of the concrete walls makes Monolithic Domes energy-efficient. </a:t>
            </a:r>
            <a:endParaRPr lang="en-US" dirty="0"/>
          </a:p>
        </p:txBody>
      </p:sp>
      <p:pic>
        <p:nvPicPr>
          <p:cNvPr id="76802" name="Picture 2" descr="Built to weather tornadoes, hurricanes, earthquakes, fire, and insects. ">
            <a:hlinkClick r:id="rId3" tooltip="View Full-Size"/>
          </p:cNvPr>
          <p:cNvPicPr>
            <a:picLocks noGrp="1" noChangeAspect="1" noChangeArrowheads="1"/>
          </p:cNvPicPr>
          <p:nvPr>
            <p:ph sz="half" idx="2"/>
          </p:nvPr>
        </p:nvPicPr>
        <p:blipFill>
          <a:blip r:embed="rId4" cstate="print"/>
          <a:srcRect/>
          <a:stretch>
            <a:fillRect/>
          </a:stretch>
        </p:blipFill>
        <p:spPr bwMode="auto">
          <a:xfrm>
            <a:off x="4648200" y="1371600"/>
            <a:ext cx="4343400" cy="2892704"/>
          </a:xfrm>
          <a:prstGeom prst="rect">
            <a:avLst/>
          </a:prstGeom>
          <a:noFill/>
        </p:spPr>
      </p:pic>
      <p:sp>
        <p:nvSpPr>
          <p:cNvPr id="6" name="TextBox 5"/>
          <p:cNvSpPr txBox="1"/>
          <p:nvPr/>
        </p:nvSpPr>
        <p:spPr>
          <a:xfrm>
            <a:off x="4876800" y="4343400"/>
            <a:ext cx="3886200" cy="2308324"/>
          </a:xfrm>
          <a:prstGeom prst="rect">
            <a:avLst/>
          </a:prstGeom>
          <a:noFill/>
        </p:spPr>
        <p:txBody>
          <a:bodyPr wrap="square" rtlCol="0">
            <a:spAutoFit/>
          </a:bodyPr>
          <a:lstStyle/>
          <a:p>
            <a:r>
              <a:rPr lang="en-US" i="1" dirty="0" smtClean="0"/>
              <a:t>A Monolithic Dome is a one-piece structure made with concrete and rebar (ridged steel rods). T</a:t>
            </a:r>
          </a:p>
          <a:p>
            <a:r>
              <a:rPr lang="en-US" i="1" dirty="0" smtClean="0"/>
              <a:t>he Monolithic Dome Institute uses the term </a:t>
            </a:r>
            <a:r>
              <a:rPr lang="en-US" i="1" dirty="0" err="1" smtClean="0"/>
              <a:t>EcoShells</a:t>
            </a:r>
            <a:r>
              <a:rPr lang="en-US" i="1" dirty="0" smtClean="0"/>
              <a:t> (Economical, Eco-Friendly and Thin-Shell) to describe the monolithic dome structures they developed.</a:t>
            </a:r>
            <a:endParaRPr lang="en-US" i="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686800" cy="841248"/>
          </a:xfrm>
        </p:spPr>
        <p:txBody>
          <a:bodyPr>
            <a:normAutofit fontScale="90000"/>
          </a:bodyPr>
          <a:lstStyle/>
          <a:p>
            <a:pPr algn="ctr"/>
            <a:r>
              <a:rPr lang="en-US" cap="none" dirty="0" smtClean="0">
                <a:latin typeface="Adobe Caslon Pro Bold" pitchFamily="18" charset="0"/>
              </a:rPr>
              <a:t>Art </a:t>
            </a:r>
            <a:r>
              <a:rPr lang="en-US" cap="none" dirty="0" err="1" smtClean="0">
                <a:latin typeface="Adobe Caslon Pro Bold" pitchFamily="18" charset="0"/>
              </a:rPr>
              <a:t>Moderne</a:t>
            </a:r>
            <a:r>
              <a:rPr lang="en-US" cap="none" dirty="0" smtClean="0">
                <a:latin typeface="Adobe Caslon Pro Bold" pitchFamily="18" charset="0"/>
              </a:rPr>
              <a:t/>
            </a:r>
            <a:br>
              <a:rPr lang="en-US" cap="none" dirty="0" smtClean="0">
                <a:latin typeface="Adobe Caslon Pro Bold" pitchFamily="18" charset="0"/>
              </a:rPr>
            </a:br>
            <a:r>
              <a:rPr lang="en-US" sz="2000" cap="none" dirty="0" smtClean="0">
                <a:latin typeface="Adobe Caslon Pro Bold" pitchFamily="18" charset="0"/>
              </a:rPr>
              <a:t>1930 - 1945</a:t>
            </a:r>
            <a:endParaRPr lang="en-US" sz="2000" cap="none" dirty="0">
              <a:latin typeface="Adobe Caslon Pro Bold" pitchFamily="18" charset="0"/>
            </a:endParaRPr>
          </a:p>
        </p:txBody>
      </p:sp>
      <p:sp>
        <p:nvSpPr>
          <p:cNvPr id="4" name="Content Placeholder 3"/>
          <p:cNvSpPr>
            <a:spLocks noGrp="1"/>
          </p:cNvSpPr>
          <p:nvPr>
            <p:ph sz="half" idx="2"/>
          </p:nvPr>
        </p:nvSpPr>
        <p:spPr>
          <a:xfrm>
            <a:off x="3733800" y="1219200"/>
            <a:ext cx="5410200" cy="5105400"/>
          </a:xfrm>
        </p:spPr>
        <p:txBody>
          <a:bodyPr>
            <a:noAutofit/>
          </a:bodyPr>
          <a:lstStyle/>
          <a:p>
            <a:pPr>
              <a:buNone/>
            </a:pPr>
            <a:r>
              <a:rPr lang="en-US" sz="1800" b="1" dirty="0" smtClean="0"/>
              <a:t>Art </a:t>
            </a:r>
            <a:r>
              <a:rPr lang="en-US" sz="1800" b="1" dirty="0" err="1" smtClean="0"/>
              <a:t>Moderne</a:t>
            </a:r>
            <a:r>
              <a:rPr lang="en-US" sz="1800" b="1" dirty="0" smtClean="0"/>
              <a:t> houses have many of these features:</a:t>
            </a:r>
          </a:p>
          <a:p>
            <a:pPr>
              <a:buFont typeface="Wingdings" pitchFamily="2" charset="2"/>
              <a:buChar char="ü"/>
            </a:pPr>
            <a:r>
              <a:rPr lang="en-US" sz="1800" dirty="0" smtClean="0"/>
              <a:t>Asymmetrical </a:t>
            </a:r>
          </a:p>
          <a:p>
            <a:pPr>
              <a:buFont typeface="Wingdings" pitchFamily="2" charset="2"/>
              <a:buChar char="ü"/>
            </a:pPr>
            <a:r>
              <a:rPr lang="en-US" sz="1800" dirty="0" smtClean="0"/>
              <a:t>Horizontal orientation </a:t>
            </a:r>
          </a:p>
          <a:p>
            <a:pPr>
              <a:buFont typeface="Wingdings" pitchFamily="2" charset="2"/>
              <a:buChar char="ü"/>
            </a:pPr>
            <a:r>
              <a:rPr lang="en-US" sz="1800" dirty="0" smtClean="0"/>
              <a:t>Flat roof </a:t>
            </a:r>
            <a:r>
              <a:rPr lang="en-US" sz="1800" dirty="0" smtClean="0"/>
              <a:t>with </a:t>
            </a:r>
            <a:r>
              <a:rPr lang="en-US" sz="1800" dirty="0" smtClean="0"/>
              <a:t>Cube-like shape </a:t>
            </a:r>
          </a:p>
          <a:p>
            <a:pPr>
              <a:buFont typeface="Wingdings" pitchFamily="2" charset="2"/>
              <a:buChar char="ü"/>
            </a:pPr>
            <a:r>
              <a:rPr lang="en-US" sz="1800" dirty="0" smtClean="0"/>
              <a:t>No </a:t>
            </a:r>
            <a:r>
              <a:rPr lang="en-US" sz="1800" dirty="0" smtClean="0">
                <a:hlinkClick r:id="rId3"/>
              </a:rPr>
              <a:t>cornices</a:t>
            </a:r>
            <a:r>
              <a:rPr lang="en-US" sz="1800" dirty="0" smtClean="0"/>
              <a:t> or </a:t>
            </a:r>
            <a:r>
              <a:rPr lang="en-US" sz="1800" dirty="0" smtClean="0">
                <a:hlinkClick r:id="rId4"/>
              </a:rPr>
              <a:t>eaves</a:t>
            </a:r>
            <a:r>
              <a:rPr lang="en-US" sz="1800" dirty="0" smtClean="0"/>
              <a:t> </a:t>
            </a:r>
          </a:p>
          <a:p>
            <a:pPr>
              <a:buFont typeface="Wingdings" pitchFamily="2" charset="2"/>
              <a:buChar char="ü"/>
            </a:pPr>
            <a:r>
              <a:rPr lang="en-US" sz="1800" dirty="0" smtClean="0"/>
              <a:t>Smooth</a:t>
            </a:r>
            <a:r>
              <a:rPr lang="en-US" sz="1800" dirty="0" smtClean="0"/>
              <a:t>, white walls </a:t>
            </a:r>
          </a:p>
          <a:p>
            <a:pPr>
              <a:buFont typeface="Wingdings" pitchFamily="2" charset="2"/>
              <a:buChar char="ü"/>
            </a:pPr>
            <a:r>
              <a:rPr lang="en-US" sz="1800" dirty="0" smtClean="0"/>
              <a:t>Sleek, streamlined appearance </a:t>
            </a:r>
          </a:p>
          <a:p>
            <a:pPr>
              <a:buFont typeface="Wingdings" pitchFamily="2" charset="2"/>
              <a:buChar char="ü"/>
            </a:pPr>
            <a:r>
              <a:rPr lang="en-US" sz="1800" dirty="0" smtClean="0"/>
              <a:t>Rounded corners highlighted by wraparound windows </a:t>
            </a:r>
          </a:p>
          <a:p>
            <a:pPr>
              <a:buFont typeface="Wingdings" pitchFamily="2" charset="2"/>
              <a:buChar char="ü"/>
            </a:pPr>
            <a:r>
              <a:rPr lang="en-US" sz="1800" dirty="0" smtClean="0"/>
              <a:t>Glass block windows </a:t>
            </a:r>
          </a:p>
          <a:p>
            <a:pPr>
              <a:buFont typeface="Wingdings" pitchFamily="2" charset="2"/>
              <a:buChar char="ü"/>
            </a:pPr>
            <a:r>
              <a:rPr lang="en-US" sz="1800" dirty="0" smtClean="0"/>
              <a:t>Aluminum and stainless steel window </a:t>
            </a:r>
            <a:r>
              <a:rPr lang="en-US" sz="1800" dirty="0" smtClean="0"/>
              <a:t>&amp; door </a:t>
            </a:r>
            <a:r>
              <a:rPr lang="en-US" sz="1800" dirty="0" smtClean="0"/>
              <a:t>trim </a:t>
            </a:r>
          </a:p>
          <a:p>
            <a:pPr>
              <a:buFont typeface="Wingdings" pitchFamily="2" charset="2"/>
              <a:buChar char="ü"/>
            </a:pPr>
            <a:r>
              <a:rPr lang="en-US" sz="1800" dirty="0" smtClean="0"/>
              <a:t>Mirrored panels </a:t>
            </a:r>
          </a:p>
          <a:p>
            <a:pPr>
              <a:buFont typeface="Wingdings" pitchFamily="2" charset="2"/>
              <a:buChar char="ü"/>
            </a:pPr>
            <a:r>
              <a:rPr lang="en-US" sz="1800" dirty="0" smtClean="0"/>
              <a:t>Steel </a:t>
            </a:r>
            <a:r>
              <a:rPr lang="en-US" sz="1800" dirty="0" smtClean="0">
                <a:hlinkClick r:id="rId5"/>
              </a:rPr>
              <a:t>balustrades</a:t>
            </a:r>
            <a:r>
              <a:rPr lang="en-US" sz="1800" dirty="0" smtClean="0"/>
              <a:t> </a:t>
            </a:r>
          </a:p>
          <a:p>
            <a:pPr>
              <a:buFont typeface="Wingdings" pitchFamily="2" charset="2"/>
              <a:buChar char="ü"/>
            </a:pPr>
            <a:r>
              <a:rPr lang="en-US" sz="1800" dirty="0" smtClean="0"/>
              <a:t>Design is suggestive </a:t>
            </a:r>
            <a:r>
              <a:rPr lang="en-US" sz="1800" dirty="0" smtClean="0"/>
              <a:t>of speed and movement: Horizontal rows of windows or stripes </a:t>
            </a:r>
          </a:p>
          <a:p>
            <a:pPr>
              <a:buFont typeface="Wingdings" pitchFamily="2" charset="2"/>
              <a:buChar char="ü"/>
            </a:pPr>
            <a:r>
              <a:rPr lang="en-US" sz="1800" dirty="0" smtClean="0"/>
              <a:t>Little or no ornamentation </a:t>
            </a:r>
          </a:p>
          <a:p>
            <a:pPr>
              <a:buFont typeface="Wingdings" pitchFamily="2" charset="2"/>
              <a:buChar char="ü"/>
            </a:pPr>
            <a:r>
              <a:rPr lang="en-US" sz="1800" dirty="0" smtClean="0"/>
              <a:t>Open floor plans </a:t>
            </a:r>
          </a:p>
          <a:p>
            <a:endParaRPr lang="en-US" sz="1800" dirty="0"/>
          </a:p>
        </p:txBody>
      </p:sp>
      <p:pic>
        <p:nvPicPr>
          <p:cNvPr id="62466" name="Picture 2" descr="Spirit of a new, technological age">
            <a:hlinkClick r:id="rId6" tooltip="View Full-Size"/>
          </p:cNvPr>
          <p:cNvPicPr>
            <a:picLocks noGrp="1" noChangeAspect="1" noChangeArrowheads="1"/>
          </p:cNvPicPr>
          <p:nvPr>
            <p:ph sz="half" idx="1"/>
          </p:nvPr>
        </p:nvPicPr>
        <p:blipFill>
          <a:blip r:embed="rId7" cstate="print"/>
          <a:srcRect/>
          <a:stretch>
            <a:fillRect/>
          </a:stretch>
        </p:blipFill>
        <p:spPr bwMode="auto">
          <a:xfrm>
            <a:off x="152400" y="1477708"/>
            <a:ext cx="3276600" cy="2203514"/>
          </a:xfrm>
          <a:prstGeom prst="rect">
            <a:avLst/>
          </a:prstGeom>
          <a:noFill/>
        </p:spPr>
      </p:pic>
      <p:sp>
        <p:nvSpPr>
          <p:cNvPr id="6" name="TextBox 5"/>
          <p:cNvSpPr txBox="1"/>
          <p:nvPr/>
        </p:nvSpPr>
        <p:spPr>
          <a:xfrm>
            <a:off x="152400" y="4038600"/>
            <a:ext cx="3352800" cy="1477328"/>
          </a:xfrm>
          <a:prstGeom prst="rect">
            <a:avLst/>
          </a:prstGeom>
          <a:noFill/>
        </p:spPr>
        <p:txBody>
          <a:bodyPr wrap="square" rtlCol="0">
            <a:spAutoFit/>
          </a:bodyPr>
          <a:lstStyle/>
          <a:p>
            <a:r>
              <a:rPr lang="en-US" i="1" dirty="0" smtClean="0"/>
              <a:t>With the sleek, streamlined appearance of a modern machine, Art </a:t>
            </a:r>
            <a:r>
              <a:rPr lang="en-US" i="1" dirty="0" err="1" smtClean="0"/>
              <a:t>Moderne</a:t>
            </a:r>
            <a:r>
              <a:rPr lang="en-US" i="1" dirty="0" smtClean="0"/>
              <a:t> architecture expressed the spirit of a new, technological age. </a:t>
            </a:r>
            <a:endParaRPr lang="en-US" i="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1752"/>
            <a:ext cx="8686800" cy="841248"/>
          </a:xfrm>
        </p:spPr>
        <p:txBody>
          <a:bodyPr>
            <a:normAutofit fontScale="90000"/>
          </a:bodyPr>
          <a:lstStyle/>
          <a:p>
            <a:pPr algn="ctr"/>
            <a:r>
              <a:rPr lang="en-US" i="1" cap="none" dirty="0" smtClean="0">
                <a:latin typeface="Adobe Caslon Pro Bold" pitchFamily="18" charset="0"/>
              </a:rPr>
              <a:t>Ranch Style</a:t>
            </a:r>
            <a:br>
              <a:rPr lang="en-US" i="1" cap="none" dirty="0" smtClean="0">
                <a:latin typeface="Adobe Caslon Pro Bold" pitchFamily="18" charset="0"/>
              </a:rPr>
            </a:br>
            <a:r>
              <a:rPr lang="en-US" sz="2000" i="1" cap="none" dirty="0" smtClean="0">
                <a:latin typeface="Adobe Caslon Pro Bold" pitchFamily="18" charset="0"/>
              </a:rPr>
              <a:t>1945 - 1980</a:t>
            </a:r>
            <a:endParaRPr lang="en-US" sz="2000" i="1" cap="none" dirty="0">
              <a:latin typeface="Adobe Caslon Pro Bold" pitchFamily="18" charset="0"/>
            </a:endParaRPr>
          </a:p>
        </p:txBody>
      </p:sp>
      <p:sp>
        <p:nvSpPr>
          <p:cNvPr id="3" name="Content Placeholder 2"/>
          <p:cNvSpPr>
            <a:spLocks noGrp="1"/>
          </p:cNvSpPr>
          <p:nvPr>
            <p:ph sz="half" idx="1"/>
          </p:nvPr>
        </p:nvSpPr>
        <p:spPr>
          <a:xfrm>
            <a:off x="76200" y="1066800"/>
            <a:ext cx="5105400" cy="5181600"/>
          </a:xfrm>
        </p:spPr>
        <p:txBody>
          <a:bodyPr>
            <a:noAutofit/>
          </a:bodyPr>
          <a:lstStyle/>
          <a:p>
            <a:pPr>
              <a:buNone/>
            </a:pPr>
            <a:r>
              <a:rPr lang="en-US" sz="1800" b="1" dirty="0" smtClean="0"/>
              <a:t>Ranch Style houses have many of these features:</a:t>
            </a:r>
          </a:p>
          <a:p>
            <a:pPr>
              <a:buFont typeface="Wingdings" pitchFamily="2" charset="2"/>
              <a:buChar char="ü"/>
            </a:pPr>
            <a:r>
              <a:rPr lang="en-US" sz="1800" dirty="0" smtClean="0"/>
              <a:t>Single story</a:t>
            </a:r>
          </a:p>
          <a:p>
            <a:pPr>
              <a:buFont typeface="Wingdings" pitchFamily="2" charset="2"/>
              <a:buChar char="ü"/>
            </a:pPr>
            <a:r>
              <a:rPr lang="en-US" sz="1800" dirty="0" smtClean="0"/>
              <a:t>Low pitched </a:t>
            </a:r>
            <a:r>
              <a:rPr lang="en-US" sz="1800" dirty="0" smtClean="0">
                <a:hlinkClick r:id="rId3"/>
              </a:rPr>
              <a:t>gable</a:t>
            </a:r>
            <a:r>
              <a:rPr lang="en-US" sz="1800" dirty="0" smtClean="0"/>
              <a:t> roof</a:t>
            </a:r>
          </a:p>
          <a:p>
            <a:pPr>
              <a:buFont typeface="Wingdings" pitchFamily="2" charset="2"/>
              <a:buChar char="ü"/>
            </a:pPr>
            <a:r>
              <a:rPr lang="en-US" sz="1800" dirty="0" smtClean="0"/>
              <a:t>Deep-set </a:t>
            </a:r>
            <a:r>
              <a:rPr lang="en-US" sz="1800" dirty="0" smtClean="0">
                <a:hlinkClick r:id="rId4"/>
              </a:rPr>
              <a:t>eaves</a:t>
            </a:r>
            <a:endParaRPr lang="en-US" sz="1800" dirty="0" smtClean="0"/>
          </a:p>
          <a:p>
            <a:pPr>
              <a:buFont typeface="Wingdings" pitchFamily="2" charset="2"/>
              <a:buChar char="ü"/>
            </a:pPr>
            <a:r>
              <a:rPr lang="en-US" sz="1800" dirty="0" smtClean="0"/>
              <a:t>Horizontal, rambling layout: Long, narrow, and low to the ground</a:t>
            </a:r>
          </a:p>
          <a:p>
            <a:pPr>
              <a:buFont typeface="Wingdings" pitchFamily="2" charset="2"/>
              <a:buChar char="ü"/>
            </a:pPr>
            <a:r>
              <a:rPr lang="en-US" sz="1800" dirty="0" smtClean="0"/>
              <a:t>Rectangular, L-shaped, or U-shaped design</a:t>
            </a:r>
          </a:p>
          <a:p>
            <a:pPr>
              <a:buFont typeface="Wingdings" pitchFamily="2" charset="2"/>
              <a:buChar char="ü"/>
            </a:pPr>
            <a:r>
              <a:rPr lang="en-US" sz="1800" dirty="0" smtClean="0"/>
              <a:t>Large windows: double-hung, sliding, </a:t>
            </a:r>
            <a:r>
              <a:rPr lang="en-US" sz="1800" dirty="0" smtClean="0"/>
              <a:t>&amp; picture</a:t>
            </a:r>
            <a:endParaRPr lang="en-US" sz="1800" dirty="0" smtClean="0"/>
          </a:p>
          <a:p>
            <a:pPr>
              <a:buFont typeface="Wingdings" pitchFamily="2" charset="2"/>
              <a:buChar char="ü"/>
            </a:pPr>
            <a:r>
              <a:rPr lang="en-US" sz="1800" dirty="0" smtClean="0"/>
              <a:t>Sliding glass doors leading out to patio</a:t>
            </a:r>
          </a:p>
          <a:p>
            <a:pPr>
              <a:buFont typeface="Wingdings" pitchFamily="2" charset="2"/>
              <a:buChar char="ü"/>
            </a:pPr>
            <a:r>
              <a:rPr lang="en-US" sz="1800" dirty="0" smtClean="0"/>
              <a:t>Attached garage</a:t>
            </a:r>
          </a:p>
          <a:p>
            <a:pPr>
              <a:buFont typeface="Wingdings" pitchFamily="2" charset="2"/>
              <a:buChar char="ü"/>
            </a:pPr>
            <a:r>
              <a:rPr lang="en-US" sz="1800" dirty="0" smtClean="0"/>
              <a:t>Simple floor plans</a:t>
            </a:r>
          </a:p>
          <a:p>
            <a:pPr>
              <a:buFont typeface="Wingdings" pitchFamily="2" charset="2"/>
              <a:buChar char="ü"/>
            </a:pPr>
            <a:r>
              <a:rPr lang="en-US" sz="1800" dirty="0" smtClean="0"/>
              <a:t>Emphasis on openness (few interior walls) and efficient use of space</a:t>
            </a:r>
          </a:p>
          <a:p>
            <a:pPr>
              <a:buFont typeface="Wingdings" pitchFamily="2" charset="2"/>
              <a:buChar char="ü"/>
            </a:pPr>
            <a:r>
              <a:rPr lang="en-US" sz="1800" dirty="0" smtClean="0"/>
              <a:t>Built from natural materials: Oak floors, wood or brick exterior</a:t>
            </a:r>
          </a:p>
          <a:p>
            <a:pPr>
              <a:buFont typeface="Wingdings" pitchFamily="2" charset="2"/>
              <a:buChar char="ü"/>
            </a:pPr>
            <a:r>
              <a:rPr lang="en-US" sz="1800" dirty="0" smtClean="0"/>
              <a:t>Lack decorative detailing, aside from decorative shutters</a:t>
            </a:r>
          </a:p>
          <a:p>
            <a:endParaRPr lang="en-US" sz="1800" dirty="0"/>
          </a:p>
        </p:txBody>
      </p:sp>
      <p:pic>
        <p:nvPicPr>
          <p:cNvPr id="64514" name="Picture 2" descr="Uncomplicated and informal Ranch houses evolved from several 20th century styles.">
            <a:hlinkClick r:id="rId5" tooltip="View Full-Size"/>
          </p:cNvPr>
          <p:cNvPicPr>
            <a:picLocks noGrp="1" noChangeAspect="1" noChangeArrowheads="1"/>
          </p:cNvPicPr>
          <p:nvPr>
            <p:ph sz="half" idx="2"/>
          </p:nvPr>
        </p:nvPicPr>
        <p:blipFill>
          <a:blip r:embed="rId6" cstate="print"/>
          <a:srcRect/>
          <a:stretch>
            <a:fillRect/>
          </a:stretch>
        </p:blipFill>
        <p:spPr bwMode="auto">
          <a:xfrm>
            <a:off x="5382792" y="1371600"/>
            <a:ext cx="3608808" cy="1826057"/>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686800" cy="841248"/>
          </a:xfrm>
        </p:spPr>
        <p:txBody>
          <a:bodyPr>
            <a:normAutofit fontScale="90000"/>
          </a:bodyPr>
          <a:lstStyle/>
          <a:p>
            <a:pPr algn="ctr"/>
            <a:r>
              <a:rPr lang="en-US" cap="none" dirty="0" smtClean="0">
                <a:latin typeface="Adobe Caslon Pro Bold" pitchFamily="18" charset="0"/>
              </a:rPr>
              <a:t>Geodesic Homes</a:t>
            </a:r>
            <a:br>
              <a:rPr lang="en-US" cap="none" dirty="0" smtClean="0">
                <a:latin typeface="Adobe Caslon Pro Bold" pitchFamily="18" charset="0"/>
              </a:rPr>
            </a:br>
            <a:r>
              <a:rPr lang="en-US" sz="2000" cap="none" dirty="0" smtClean="0">
                <a:latin typeface="Adobe Caslon Pro Bold" pitchFamily="18" charset="0"/>
              </a:rPr>
              <a:t>1954 - Present</a:t>
            </a:r>
            <a:endParaRPr lang="en-US" sz="2000" cap="none" dirty="0">
              <a:latin typeface="Adobe Caslon Pro Bold" pitchFamily="18" charset="0"/>
            </a:endParaRPr>
          </a:p>
        </p:txBody>
      </p:sp>
      <p:sp>
        <p:nvSpPr>
          <p:cNvPr id="4" name="Content Placeholder 3"/>
          <p:cNvSpPr>
            <a:spLocks noGrp="1"/>
          </p:cNvSpPr>
          <p:nvPr>
            <p:ph sz="half" idx="2"/>
          </p:nvPr>
        </p:nvSpPr>
        <p:spPr>
          <a:xfrm>
            <a:off x="4648200" y="1295400"/>
            <a:ext cx="4343400" cy="5029200"/>
          </a:xfrm>
        </p:spPr>
        <p:txBody>
          <a:bodyPr>
            <a:normAutofit fontScale="70000" lnSpcReduction="20000"/>
          </a:bodyPr>
          <a:lstStyle/>
          <a:p>
            <a:pPr>
              <a:buFont typeface="Wingdings" pitchFamily="2" charset="2"/>
              <a:buChar char="ü"/>
            </a:pPr>
            <a:r>
              <a:rPr lang="en-US" dirty="0" smtClean="0"/>
              <a:t>A geodesic dome is a sphere-like structure composed of a complex network of triangles. The triangles create a self-bracing framework that gives structural strength while using a minimum of material</a:t>
            </a:r>
            <a:r>
              <a:rPr lang="en-US" dirty="0" smtClean="0"/>
              <a:t>.</a:t>
            </a:r>
          </a:p>
          <a:p>
            <a:pPr>
              <a:buFont typeface="Wingdings" pitchFamily="2" charset="2"/>
              <a:buChar char="ü"/>
            </a:pPr>
            <a:r>
              <a:rPr lang="en-US" dirty="0" smtClean="0"/>
              <a:t>Geodesic domes are efficient, inexpensive, and durable. </a:t>
            </a:r>
            <a:endParaRPr lang="en-US" dirty="0" smtClean="0"/>
          </a:p>
          <a:p>
            <a:pPr lvl="1">
              <a:buFont typeface="Wingdings" pitchFamily="2" charset="2"/>
              <a:buChar char="ü"/>
            </a:pPr>
            <a:r>
              <a:rPr lang="en-US" dirty="0" smtClean="0"/>
              <a:t>For </a:t>
            </a:r>
            <a:r>
              <a:rPr lang="en-US" dirty="0" smtClean="0"/>
              <a:t>$350, an African family can be housed in a corrugated metal dome. </a:t>
            </a:r>
            <a:endParaRPr lang="en-US" dirty="0" smtClean="0"/>
          </a:p>
          <a:p>
            <a:pPr>
              <a:buFont typeface="Wingdings" pitchFamily="2" charset="2"/>
              <a:buChar char="ü"/>
            </a:pPr>
            <a:r>
              <a:rPr lang="en-US" dirty="0" smtClean="0"/>
              <a:t>Plastic </a:t>
            </a:r>
            <a:r>
              <a:rPr lang="en-US" dirty="0" smtClean="0"/>
              <a:t>and fiberglass domes used for sensitive radar equipment in Arctic regions and for weather stations around the world. </a:t>
            </a:r>
            <a:endParaRPr lang="en-US" dirty="0" smtClean="0"/>
          </a:p>
          <a:p>
            <a:pPr>
              <a:buFont typeface="Wingdings" pitchFamily="2" charset="2"/>
              <a:buChar char="ü"/>
            </a:pPr>
            <a:r>
              <a:rPr lang="en-US" dirty="0" smtClean="0"/>
              <a:t>Geodesic </a:t>
            </a:r>
            <a:r>
              <a:rPr lang="en-US" dirty="0" smtClean="0"/>
              <a:t>domes are also used for emergency shelter and mobile military housing.</a:t>
            </a:r>
            <a:endParaRPr lang="en-US" dirty="0"/>
          </a:p>
        </p:txBody>
      </p:sp>
      <p:pic>
        <p:nvPicPr>
          <p:cNvPr id="66562" name="Picture 2" descr="Buckminster Fuller's amazing invention">
            <a:hlinkClick r:id="rId3" tooltip="View Full-Size"/>
          </p:cNvPr>
          <p:cNvPicPr>
            <a:picLocks noGrp="1" noChangeAspect="1" noChangeArrowheads="1"/>
          </p:cNvPicPr>
          <p:nvPr>
            <p:ph sz="half" idx="1"/>
          </p:nvPr>
        </p:nvPicPr>
        <p:blipFill>
          <a:blip r:embed="rId4" cstate="print"/>
          <a:srcRect t="11290" b="16129"/>
          <a:stretch>
            <a:fillRect/>
          </a:stretch>
        </p:blipFill>
        <p:spPr bwMode="auto">
          <a:xfrm>
            <a:off x="304800" y="1295400"/>
            <a:ext cx="4191000" cy="3429000"/>
          </a:xfrm>
          <a:prstGeom prst="rect">
            <a:avLst/>
          </a:prstGeom>
          <a:noFill/>
        </p:spPr>
      </p:pic>
      <p:sp>
        <p:nvSpPr>
          <p:cNvPr id="6" name="TextBox 5"/>
          <p:cNvSpPr txBox="1"/>
          <p:nvPr/>
        </p:nvSpPr>
        <p:spPr>
          <a:xfrm>
            <a:off x="381000" y="4876800"/>
            <a:ext cx="3962400" cy="1200329"/>
          </a:xfrm>
          <a:prstGeom prst="rect">
            <a:avLst/>
          </a:prstGeom>
          <a:noFill/>
        </p:spPr>
        <p:txBody>
          <a:bodyPr wrap="square" rtlCol="0">
            <a:spAutoFit/>
          </a:bodyPr>
          <a:lstStyle/>
          <a:p>
            <a:r>
              <a:rPr lang="en-US" i="1" dirty="0" smtClean="0"/>
              <a:t>Buckminster Fuller's invention promised to provide affordable, energy-efficient housing for a troubled planet.</a:t>
            </a:r>
            <a:endParaRPr lang="en-US"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Text Box 6"/>
          <p:cNvSpPr txBox="1">
            <a:spLocks noChangeArrowheads="1"/>
          </p:cNvSpPr>
          <p:nvPr/>
        </p:nvSpPr>
        <p:spPr bwMode="auto">
          <a:xfrm>
            <a:off x="457200" y="152400"/>
            <a:ext cx="8229600" cy="861774"/>
          </a:xfrm>
          <a:prstGeom prst="rect">
            <a:avLst/>
          </a:prstGeom>
          <a:noFill/>
          <a:ln w="9525">
            <a:noFill/>
            <a:miter lim="800000"/>
            <a:headEnd/>
            <a:tailEnd/>
          </a:ln>
        </p:spPr>
        <p:txBody>
          <a:bodyPr>
            <a:spAutoFit/>
          </a:bodyPr>
          <a:lstStyle/>
          <a:p>
            <a:pPr algn="ctr"/>
            <a:r>
              <a:rPr lang="en-US" sz="3200" b="1" dirty="0" smtClean="0">
                <a:solidFill>
                  <a:srgbClr val="4F1900"/>
                </a:solidFill>
                <a:latin typeface="Times" pitchFamily="1" charset="0"/>
              </a:rPr>
              <a:t>Classical Style</a:t>
            </a:r>
          </a:p>
          <a:p>
            <a:pPr algn="ctr"/>
            <a:r>
              <a:rPr lang="en-US" b="1" dirty="0" smtClean="0">
                <a:solidFill>
                  <a:srgbClr val="4F1900"/>
                </a:solidFill>
                <a:latin typeface="Times" pitchFamily="1" charset="0"/>
              </a:rPr>
              <a:t>1780 - 1860</a:t>
            </a:r>
            <a:endParaRPr lang="en-US" dirty="0">
              <a:solidFill>
                <a:srgbClr val="7B91A8"/>
              </a:solidFill>
              <a:latin typeface="Times" pitchFamily="1" charset="0"/>
            </a:endParaRPr>
          </a:p>
        </p:txBody>
      </p:sp>
      <p:sp>
        <p:nvSpPr>
          <p:cNvPr id="3079" name="Text Box 7"/>
          <p:cNvSpPr txBox="1">
            <a:spLocks noChangeArrowheads="1"/>
          </p:cNvSpPr>
          <p:nvPr/>
        </p:nvSpPr>
        <p:spPr bwMode="auto">
          <a:xfrm>
            <a:off x="4419600" y="1066800"/>
            <a:ext cx="4419600" cy="5509200"/>
          </a:xfrm>
          <a:prstGeom prst="rect">
            <a:avLst/>
          </a:prstGeom>
          <a:noFill/>
          <a:ln w="9525">
            <a:noFill/>
            <a:miter lim="800000"/>
            <a:headEnd/>
            <a:tailEnd/>
          </a:ln>
        </p:spPr>
        <p:txBody>
          <a:bodyPr wrap="square">
            <a:spAutoFit/>
          </a:bodyPr>
          <a:lstStyle/>
          <a:p>
            <a:r>
              <a:rPr lang="en-US" sz="2200" b="1" dirty="0" smtClean="0"/>
              <a:t>Definition: </a:t>
            </a:r>
          </a:p>
          <a:p>
            <a:r>
              <a:rPr lang="en-US" sz="2200" dirty="0" smtClean="0"/>
              <a:t>Neoclassical, or "new" classical, architecture describes buildings that are inspired by the classical architecture of ancient Greece and Rome. A Neoclassical building is likely to have some (but not necessarily all) of these features:</a:t>
            </a:r>
          </a:p>
          <a:p>
            <a:r>
              <a:rPr lang="en-US" sz="2200" dirty="0" smtClean="0"/>
              <a:t> </a:t>
            </a:r>
          </a:p>
          <a:p>
            <a:r>
              <a:rPr lang="en-US" sz="2200" b="1" dirty="0" smtClean="0"/>
              <a:t>Characteristics:</a:t>
            </a:r>
          </a:p>
          <a:p>
            <a:pPr>
              <a:buFont typeface="Arial" pitchFamily="34" charset="0"/>
              <a:buChar char="•"/>
            </a:pPr>
            <a:r>
              <a:rPr lang="en-US" sz="2200" dirty="0" smtClean="0"/>
              <a:t>Symmetrical shape </a:t>
            </a:r>
          </a:p>
          <a:p>
            <a:pPr>
              <a:buFont typeface="Arial" pitchFamily="34" charset="0"/>
              <a:buChar char="•"/>
            </a:pPr>
            <a:r>
              <a:rPr lang="en-US" sz="2200" dirty="0" smtClean="0"/>
              <a:t>Tall columns that rise the full height of the building </a:t>
            </a:r>
          </a:p>
          <a:p>
            <a:pPr>
              <a:buFont typeface="Arial" pitchFamily="34" charset="0"/>
              <a:buChar char="•"/>
            </a:pPr>
            <a:r>
              <a:rPr lang="en-US" sz="2200" dirty="0" smtClean="0"/>
              <a:t>Triangular </a:t>
            </a:r>
            <a:r>
              <a:rPr lang="en-US" sz="2200" dirty="0" smtClean="0">
                <a:hlinkClick r:id="rId3"/>
              </a:rPr>
              <a:t>pediment</a:t>
            </a:r>
            <a:r>
              <a:rPr lang="en-US" sz="2200" dirty="0" smtClean="0"/>
              <a:t> (low-pitched triangular gable or porch roof)</a:t>
            </a:r>
          </a:p>
          <a:p>
            <a:pPr>
              <a:buFont typeface="Arial" pitchFamily="34" charset="0"/>
              <a:buChar char="•"/>
            </a:pPr>
            <a:r>
              <a:rPr lang="en-US" sz="2200" dirty="0" smtClean="0"/>
              <a:t>Domed roof </a:t>
            </a:r>
            <a:endParaRPr lang="en-US" sz="2200" dirty="0"/>
          </a:p>
        </p:txBody>
      </p:sp>
      <p:sp>
        <p:nvSpPr>
          <p:cNvPr id="3087" name="Text Box 15"/>
          <p:cNvSpPr txBox="1">
            <a:spLocks noChangeArrowheads="1"/>
          </p:cNvSpPr>
          <p:nvPr/>
        </p:nvSpPr>
        <p:spPr bwMode="auto">
          <a:xfrm>
            <a:off x="904875" y="3962401"/>
            <a:ext cx="2905125" cy="609600"/>
          </a:xfrm>
          <a:prstGeom prst="rect">
            <a:avLst/>
          </a:prstGeom>
          <a:noFill/>
          <a:ln w="9525">
            <a:noFill/>
            <a:miter lim="800000"/>
            <a:headEnd/>
            <a:tailEnd/>
          </a:ln>
        </p:spPr>
        <p:txBody>
          <a:bodyPr anchor="ctr"/>
          <a:lstStyle/>
          <a:p>
            <a:pPr algn="ctr"/>
            <a:r>
              <a:rPr lang="en-US" sz="1800" b="1" dirty="0" smtClean="0">
                <a:solidFill>
                  <a:srgbClr val="472400"/>
                </a:solidFill>
                <a:latin typeface="Times" pitchFamily="1" charset="0"/>
              </a:rPr>
              <a:t>U.S. Capitol Building</a:t>
            </a:r>
            <a:endParaRPr lang="en-US" sz="1800" dirty="0">
              <a:solidFill>
                <a:srgbClr val="472400"/>
              </a:solidFill>
              <a:latin typeface="Times" pitchFamily="1" charset="0"/>
            </a:endParaRPr>
          </a:p>
        </p:txBody>
      </p:sp>
      <p:pic>
        <p:nvPicPr>
          <p:cNvPr id="12" name="Picture 2" descr="The United States Capitol Building"/>
          <p:cNvPicPr>
            <a:picLocks noGrp="1" noChangeAspect="1" noChangeArrowheads="1"/>
          </p:cNvPicPr>
          <p:nvPr>
            <p:ph sz="half" idx="1"/>
          </p:nvPr>
        </p:nvPicPr>
        <p:blipFill>
          <a:blip r:embed="rId4" cstate="print"/>
          <a:srcRect/>
          <a:stretch>
            <a:fillRect/>
          </a:stretch>
        </p:blipFill>
        <p:spPr bwMode="auto">
          <a:xfrm>
            <a:off x="304800" y="1295400"/>
            <a:ext cx="4000500" cy="2667000"/>
          </a:xfrm>
          <a:prstGeom prst="rect">
            <a:avLst/>
          </a:prstGeom>
          <a:noFill/>
        </p:spPr>
      </p:pic>
      <p:sp>
        <p:nvSpPr>
          <p:cNvPr id="13" name="TextBox 12"/>
          <p:cNvSpPr txBox="1"/>
          <p:nvPr/>
        </p:nvSpPr>
        <p:spPr>
          <a:xfrm>
            <a:off x="304800" y="4495800"/>
            <a:ext cx="4038600" cy="1938992"/>
          </a:xfrm>
          <a:prstGeom prst="rect">
            <a:avLst/>
          </a:prstGeom>
          <a:noFill/>
        </p:spPr>
        <p:txBody>
          <a:bodyPr wrap="square" rtlCol="0">
            <a:spAutoFit/>
          </a:bodyPr>
          <a:lstStyle/>
          <a:p>
            <a:r>
              <a:rPr lang="en-US" sz="2000" i="1" dirty="0" smtClean="0"/>
              <a:t>During the founding of the United States, many people felt that ancient Greece expressed the ideals of democracy. Architecture reflected classical ideals of order and symmetry.</a:t>
            </a:r>
            <a:endParaRPr lang="en-US" sz="2000"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686800" cy="841248"/>
          </a:xfrm>
        </p:spPr>
        <p:txBody>
          <a:bodyPr>
            <a:normAutofit fontScale="90000"/>
          </a:bodyPr>
          <a:lstStyle/>
          <a:p>
            <a:pPr algn="ctr"/>
            <a:r>
              <a:rPr lang="en-US" i="1" cap="none" dirty="0" smtClean="0">
                <a:latin typeface="Adobe Caslon Pro Bold" pitchFamily="18" charset="0"/>
              </a:rPr>
              <a:t>A Frame</a:t>
            </a:r>
            <a:br>
              <a:rPr lang="en-US" i="1" cap="none" dirty="0" smtClean="0">
                <a:latin typeface="Adobe Caslon Pro Bold" pitchFamily="18" charset="0"/>
              </a:rPr>
            </a:br>
            <a:r>
              <a:rPr lang="en-US" sz="2000" i="1" cap="none" dirty="0" smtClean="0">
                <a:latin typeface="Adobe Caslon Pro Bold" pitchFamily="18" charset="0"/>
              </a:rPr>
              <a:t>1957 - Present</a:t>
            </a:r>
            <a:endParaRPr lang="en-US" sz="2000" i="1" cap="none" dirty="0">
              <a:latin typeface="Adobe Caslon Pro Bold" pitchFamily="18" charset="0"/>
            </a:endParaRPr>
          </a:p>
        </p:txBody>
      </p:sp>
      <p:sp>
        <p:nvSpPr>
          <p:cNvPr id="3" name="Content Placeholder 2"/>
          <p:cNvSpPr>
            <a:spLocks noGrp="1"/>
          </p:cNvSpPr>
          <p:nvPr>
            <p:ph sz="half" idx="1"/>
          </p:nvPr>
        </p:nvSpPr>
        <p:spPr>
          <a:xfrm>
            <a:off x="304800" y="1295400"/>
            <a:ext cx="3581400" cy="4724400"/>
          </a:xfrm>
        </p:spPr>
        <p:txBody>
          <a:bodyPr>
            <a:noAutofit/>
          </a:bodyPr>
          <a:lstStyle/>
          <a:p>
            <a:pPr>
              <a:buNone/>
            </a:pPr>
            <a:r>
              <a:rPr lang="en-US" sz="2200" b="1" dirty="0" smtClean="0"/>
              <a:t>A-frame houses have many of these features:</a:t>
            </a:r>
          </a:p>
          <a:p>
            <a:pPr>
              <a:buFont typeface="Wingdings" pitchFamily="2" charset="2"/>
              <a:buChar char="ü"/>
            </a:pPr>
            <a:r>
              <a:rPr lang="en-US" sz="2200" dirty="0" smtClean="0"/>
              <a:t>Triangular shape </a:t>
            </a:r>
          </a:p>
          <a:p>
            <a:pPr>
              <a:buFont typeface="Wingdings" pitchFamily="2" charset="2"/>
              <a:buChar char="ü"/>
            </a:pPr>
            <a:r>
              <a:rPr lang="en-US" sz="2200" dirty="0" smtClean="0"/>
              <a:t>Steeply sloping roof that extends to the ground on two sides </a:t>
            </a:r>
          </a:p>
          <a:p>
            <a:pPr>
              <a:buFont typeface="Wingdings" pitchFamily="2" charset="2"/>
              <a:buChar char="ü"/>
            </a:pPr>
            <a:r>
              <a:rPr lang="en-US" sz="2200" dirty="0" smtClean="0"/>
              <a:t>Front and rear </a:t>
            </a:r>
            <a:r>
              <a:rPr lang="en-US" sz="2200" dirty="0" smtClean="0">
                <a:hlinkClick r:id="rId3"/>
              </a:rPr>
              <a:t>gables</a:t>
            </a:r>
            <a:r>
              <a:rPr lang="en-US" sz="2200" dirty="0" smtClean="0"/>
              <a:t> </a:t>
            </a:r>
          </a:p>
          <a:p>
            <a:pPr>
              <a:buFont typeface="Wingdings" pitchFamily="2" charset="2"/>
              <a:buChar char="ü"/>
            </a:pPr>
            <a:r>
              <a:rPr lang="en-US" sz="2200" dirty="0" smtClean="0"/>
              <a:t>Deep-set </a:t>
            </a:r>
            <a:r>
              <a:rPr lang="en-US" sz="2200" dirty="0" smtClean="0">
                <a:hlinkClick r:id="rId4"/>
              </a:rPr>
              <a:t>eaves</a:t>
            </a:r>
            <a:r>
              <a:rPr lang="en-US" sz="2200" dirty="0" smtClean="0"/>
              <a:t> </a:t>
            </a:r>
          </a:p>
          <a:p>
            <a:pPr>
              <a:buFont typeface="Wingdings" pitchFamily="2" charset="2"/>
              <a:buChar char="ü"/>
            </a:pPr>
            <a:r>
              <a:rPr lang="en-US" sz="2200" dirty="0" smtClean="0"/>
              <a:t>1½ or 2½ stories </a:t>
            </a:r>
          </a:p>
          <a:p>
            <a:pPr>
              <a:buFont typeface="Wingdings" pitchFamily="2" charset="2"/>
              <a:buChar char="ü"/>
            </a:pPr>
            <a:r>
              <a:rPr lang="en-US" sz="2200" dirty="0" smtClean="0"/>
              <a:t>Many large windows on front and rear façades </a:t>
            </a:r>
          </a:p>
          <a:p>
            <a:pPr>
              <a:buFont typeface="Wingdings" pitchFamily="2" charset="2"/>
              <a:buChar char="ü"/>
            </a:pPr>
            <a:r>
              <a:rPr lang="en-US" sz="2200" dirty="0" smtClean="0"/>
              <a:t>Small living space </a:t>
            </a:r>
          </a:p>
          <a:p>
            <a:pPr>
              <a:buFont typeface="Wingdings" pitchFamily="2" charset="2"/>
              <a:buChar char="ü"/>
            </a:pPr>
            <a:r>
              <a:rPr lang="en-US" sz="2200" dirty="0" smtClean="0"/>
              <a:t>Few vertical wall surfaces </a:t>
            </a:r>
          </a:p>
          <a:p>
            <a:endParaRPr lang="en-US" sz="2200" dirty="0"/>
          </a:p>
        </p:txBody>
      </p:sp>
      <p:pic>
        <p:nvPicPr>
          <p:cNvPr id="68610" name="Picture 2" descr="Dramatic sloping roof">
            <a:hlinkClick r:id="rId5" tooltip="View Full-Size"/>
          </p:cNvPr>
          <p:cNvPicPr>
            <a:picLocks noGrp="1" noChangeAspect="1" noChangeArrowheads="1"/>
          </p:cNvPicPr>
          <p:nvPr>
            <p:ph sz="half" idx="2"/>
          </p:nvPr>
        </p:nvPicPr>
        <p:blipFill>
          <a:blip r:embed="rId6" cstate="print"/>
          <a:srcRect/>
          <a:stretch>
            <a:fillRect/>
          </a:stretch>
        </p:blipFill>
        <p:spPr bwMode="auto">
          <a:xfrm>
            <a:off x="4876800" y="1219200"/>
            <a:ext cx="3759200" cy="2819400"/>
          </a:xfrm>
          <a:prstGeom prst="rect">
            <a:avLst/>
          </a:prstGeom>
          <a:noFill/>
        </p:spPr>
      </p:pic>
      <p:sp>
        <p:nvSpPr>
          <p:cNvPr id="6" name="TextBox 5"/>
          <p:cNvSpPr txBox="1"/>
          <p:nvPr/>
        </p:nvSpPr>
        <p:spPr>
          <a:xfrm>
            <a:off x="4419600" y="4114800"/>
            <a:ext cx="4648200" cy="2677656"/>
          </a:xfrm>
          <a:prstGeom prst="rect">
            <a:avLst/>
          </a:prstGeom>
          <a:noFill/>
        </p:spPr>
        <p:txBody>
          <a:bodyPr wrap="square" rtlCol="0">
            <a:spAutoFit/>
          </a:bodyPr>
          <a:lstStyle/>
          <a:p>
            <a:r>
              <a:rPr lang="en-US" sz="1400" i="1" dirty="0" smtClean="0"/>
              <a:t>The steep slope of the A-frame roof is designed to help heavy snow to slide to the ground, instead of remaining on top of the house and weighing it down. At the same time, the sloped roof provides two other benefits. It creates a half floor at the top of the house which can be used for lofts or storage space, and, since the roof extends down to the ground and doesn't need to painted, it minimizes the amount of exterior maintenance required on the house. On the other hand, the sloped roof creates a triangular "dead space" at the base of the walls on each floor. A-frame houses have limited living space and are usually built as vacation cottages for the mountains or beach.</a:t>
            </a:r>
            <a:endParaRPr lang="en-US" sz="1400" i="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cap="none" dirty="0" smtClean="0">
                <a:latin typeface="Adobe Caslon Pro Bold" pitchFamily="18" charset="0"/>
              </a:rPr>
              <a:t>Neo-Eclectic</a:t>
            </a:r>
            <a:endParaRPr lang="en-US" i="1" cap="none" dirty="0">
              <a:latin typeface="Adobe Caslon Pro Bold" pitchFamily="18" charset="0"/>
            </a:endParaRPr>
          </a:p>
        </p:txBody>
      </p:sp>
      <p:sp>
        <p:nvSpPr>
          <p:cNvPr id="4" name="Content Placeholder 3"/>
          <p:cNvSpPr>
            <a:spLocks noGrp="1"/>
          </p:cNvSpPr>
          <p:nvPr>
            <p:ph sz="half" idx="2"/>
          </p:nvPr>
        </p:nvSpPr>
        <p:spPr>
          <a:xfrm>
            <a:off x="4267200" y="1219200"/>
            <a:ext cx="4724400" cy="4724400"/>
          </a:xfrm>
        </p:spPr>
        <p:txBody>
          <a:bodyPr>
            <a:noAutofit/>
          </a:bodyPr>
          <a:lstStyle/>
          <a:p>
            <a:pPr>
              <a:buNone/>
            </a:pPr>
            <a:r>
              <a:rPr lang="en-US" sz="2000" dirty="0" smtClean="0"/>
              <a:t>A </a:t>
            </a:r>
            <a:r>
              <a:rPr lang="en-US" sz="2000" dirty="0" err="1" smtClean="0"/>
              <a:t>Neoeclectic</a:t>
            </a:r>
            <a:r>
              <a:rPr lang="en-US" sz="2000" dirty="0" smtClean="0"/>
              <a:t> home can be difficult to describe because it combines many styles. The shape of the roof, the design of the windows, and decorative details may be inspired by several different periods and cultures. </a:t>
            </a:r>
            <a:endParaRPr lang="en-US" sz="2000" dirty="0" smtClean="0"/>
          </a:p>
          <a:p>
            <a:pPr>
              <a:buNone/>
            </a:pPr>
            <a:endParaRPr lang="en-US" sz="2000" b="1" dirty="0" smtClean="0"/>
          </a:p>
          <a:p>
            <a:pPr>
              <a:buNone/>
            </a:pPr>
            <a:r>
              <a:rPr lang="en-US" sz="2000" b="1" dirty="0" smtClean="0"/>
              <a:t>Features </a:t>
            </a:r>
            <a:r>
              <a:rPr lang="en-US" sz="2000" b="1" dirty="0" smtClean="0"/>
              <a:t>of </a:t>
            </a:r>
            <a:r>
              <a:rPr lang="en-US" sz="2000" b="1" dirty="0" err="1" smtClean="0"/>
              <a:t>Neoeclectic</a:t>
            </a:r>
            <a:r>
              <a:rPr lang="en-US" sz="2000" b="1" dirty="0" smtClean="0"/>
              <a:t> Homes:</a:t>
            </a:r>
          </a:p>
          <a:p>
            <a:pPr>
              <a:buFont typeface="Wingdings" pitchFamily="2" charset="2"/>
              <a:buChar char="ü"/>
            </a:pPr>
            <a:r>
              <a:rPr lang="en-US" sz="2000" dirty="0" smtClean="0"/>
              <a:t>Constructed in the 1960s or later </a:t>
            </a:r>
          </a:p>
          <a:p>
            <a:pPr>
              <a:buFont typeface="Wingdings" pitchFamily="2" charset="2"/>
              <a:buChar char="ü"/>
            </a:pPr>
            <a:r>
              <a:rPr lang="en-US" sz="2000" dirty="0" smtClean="0"/>
              <a:t>Historic styles imitated using modern materials like vinyl or imitation stone </a:t>
            </a:r>
          </a:p>
          <a:p>
            <a:pPr>
              <a:buFont typeface="Wingdings" pitchFamily="2" charset="2"/>
              <a:buChar char="ü"/>
            </a:pPr>
            <a:r>
              <a:rPr lang="en-US" sz="2000" dirty="0" smtClean="0"/>
              <a:t>Details from several historic styles combined </a:t>
            </a:r>
          </a:p>
          <a:p>
            <a:pPr>
              <a:buFont typeface="Wingdings" pitchFamily="2" charset="2"/>
              <a:buChar char="ü"/>
            </a:pPr>
            <a:r>
              <a:rPr lang="en-US" sz="2000" dirty="0" smtClean="0"/>
              <a:t>Details from several cultures combined </a:t>
            </a:r>
          </a:p>
          <a:p>
            <a:pPr>
              <a:buFont typeface="Wingdings" pitchFamily="2" charset="2"/>
              <a:buChar char="ü"/>
            </a:pPr>
            <a:r>
              <a:rPr lang="en-US" sz="2000" dirty="0" smtClean="0"/>
              <a:t>Brick, stone, vinyl, and composite materials combined </a:t>
            </a:r>
          </a:p>
          <a:p>
            <a:endParaRPr lang="en-US" sz="2000" dirty="0"/>
          </a:p>
        </p:txBody>
      </p:sp>
      <p:pic>
        <p:nvPicPr>
          <p:cNvPr id="70658" name="Picture 2" descr="Hodge-Podge Houses">
            <a:hlinkClick r:id="rId3" tooltip="View Full-Size"/>
          </p:cNvPr>
          <p:cNvPicPr>
            <a:picLocks noGrp="1" noChangeAspect="1" noChangeArrowheads="1"/>
          </p:cNvPicPr>
          <p:nvPr>
            <p:ph sz="half" idx="1"/>
          </p:nvPr>
        </p:nvPicPr>
        <p:blipFill>
          <a:blip r:embed="rId4" cstate="print"/>
          <a:srcRect/>
          <a:stretch>
            <a:fillRect/>
          </a:stretch>
        </p:blipFill>
        <p:spPr bwMode="auto">
          <a:xfrm>
            <a:off x="228600" y="1447800"/>
            <a:ext cx="3733800" cy="280035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cap="none" dirty="0" smtClean="0">
                <a:latin typeface="Adobe Caslon Pro Bold" pitchFamily="18" charset="0"/>
              </a:rPr>
              <a:t>Contemporary</a:t>
            </a:r>
            <a:endParaRPr lang="en-US" i="1" cap="none" dirty="0">
              <a:latin typeface="Adobe Caslon Pro Bold" pitchFamily="18" charset="0"/>
            </a:endParaRPr>
          </a:p>
        </p:txBody>
      </p:sp>
      <p:sp>
        <p:nvSpPr>
          <p:cNvPr id="4" name="Content Placeholder 3"/>
          <p:cNvSpPr>
            <a:spLocks noGrp="1"/>
          </p:cNvSpPr>
          <p:nvPr>
            <p:ph sz="half" idx="2"/>
          </p:nvPr>
        </p:nvSpPr>
        <p:spPr>
          <a:xfrm>
            <a:off x="228600" y="1447800"/>
            <a:ext cx="4343400" cy="4724400"/>
          </a:xfrm>
        </p:spPr>
        <p:txBody>
          <a:bodyPr>
            <a:normAutofit fontScale="70000" lnSpcReduction="20000"/>
          </a:bodyPr>
          <a:lstStyle/>
          <a:p>
            <a:pPr>
              <a:buNone/>
            </a:pPr>
            <a:r>
              <a:rPr lang="en-US" b="1" dirty="0" smtClean="0"/>
              <a:t>Contemporary houses have many of these features:</a:t>
            </a:r>
          </a:p>
          <a:p>
            <a:pPr>
              <a:buFont typeface="Wingdings" pitchFamily="2" charset="2"/>
              <a:buChar char="ü"/>
            </a:pPr>
            <a:r>
              <a:rPr lang="en-US" dirty="0" smtClean="0"/>
              <a:t>odd, irregular shape </a:t>
            </a:r>
          </a:p>
          <a:p>
            <a:pPr>
              <a:buFont typeface="Wingdings" pitchFamily="2" charset="2"/>
              <a:buChar char="ü"/>
            </a:pPr>
            <a:r>
              <a:rPr lang="en-US" dirty="0" smtClean="0"/>
              <a:t>lack of ornamentation </a:t>
            </a:r>
          </a:p>
          <a:p>
            <a:pPr>
              <a:buFont typeface="Wingdings" pitchFamily="2" charset="2"/>
              <a:buChar char="ü"/>
            </a:pPr>
            <a:r>
              <a:rPr lang="en-US" dirty="0" smtClean="0"/>
              <a:t>tall, over-sized windows, some with trapezoid shapes </a:t>
            </a:r>
          </a:p>
          <a:p>
            <a:pPr>
              <a:buFont typeface="Wingdings" pitchFamily="2" charset="2"/>
              <a:buChar char="ü"/>
            </a:pPr>
            <a:r>
              <a:rPr lang="en-US" dirty="0" smtClean="0"/>
              <a:t>open floor plan </a:t>
            </a:r>
          </a:p>
          <a:p>
            <a:pPr>
              <a:buFont typeface="Wingdings" pitchFamily="2" charset="2"/>
              <a:buChar char="ü"/>
            </a:pPr>
            <a:r>
              <a:rPr lang="en-US" dirty="0" smtClean="0"/>
              <a:t>natural materials such as cedar or stone </a:t>
            </a:r>
          </a:p>
          <a:p>
            <a:pPr>
              <a:buFont typeface="Wingdings" pitchFamily="2" charset="2"/>
              <a:buChar char="ü"/>
            </a:pPr>
            <a:r>
              <a:rPr lang="en-US" dirty="0" smtClean="0"/>
              <a:t>harmony with the surrounding landscape </a:t>
            </a:r>
          </a:p>
          <a:p>
            <a:pPr>
              <a:buNone/>
            </a:pPr>
            <a:r>
              <a:rPr lang="en-US" b="1" dirty="0" smtClean="0"/>
              <a:t>Also look for:</a:t>
            </a:r>
          </a:p>
          <a:p>
            <a:pPr>
              <a:buFont typeface="Wingdings" pitchFamily="2" charset="2"/>
              <a:buChar char="ü"/>
            </a:pPr>
            <a:r>
              <a:rPr lang="en-US" dirty="0" smtClean="0"/>
              <a:t>Some contemporary homes have flat roofs. Other contemporary homes have gabled roofs with cathedral ceilings and exposed beams. </a:t>
            </a:r>
          </a:p>
          <a:p>
            <a:endParaRPr lang="en-US" dirty="0"/>
          </a:p>
        </p:txBody>
      </p:sp>
      <p:pic>
        <p:nvPicPr>
          <p:cNvPr id="74754" name="Picture 2" descr="Huge windows and large, open spaces">
            <a:hlinkClick r:id="rId3" tooltip="View Full-Size"/>
          </p:cNvPr>
          <p:cNvPicPr>
            <a:picLocks noGrp="1" noChangeAspect="1" noChangeArrowheads="1"/>
          </p:cNvPicPr>
          <p:nvPr>
            <p:ph sz="half" idx="1"/>
          </p:nvPr>
        </p:nvPicPr>
        <p:blipFill>
          <a:blip r:embed="rId4" cstate="print"/>
          <a:srcRect/>
          <a:stretch>
            <a:fillRect/>
          </a:stretch>
        </p:blipFill>
        <p:spPr bwMode="auto">
          <a:xfrm>
            <a:off x="4648200" y="1830538"/>
            <a:ext cx="4191000" cy="2732532"/>
          </a:xfrm>
          <a:prstGeom prst="rect">
            <a:avLst/>
          </a:prstGeom>
          <a:noFill/>
        </p:spPr>
      </p:pic>
      <p:sp>
        <p:nvSpPr>
          <p:cNvPr id="6" name="TextBox 5"/>
          <p:cNvSpPr txBox="1"/>
          <p:nvPr/>
        </p:nvSpPr>
        <p:spPr>
          <a:xfrm>
            <a:off x="4724400" y="4715470"/>
            <a:ext cx="3810000" cy="923330"/>
          </a:xfrm>
          <a:prstGeom prst="rect">
            <a:avLst/>
          </a:prstGeom>
          <a:noFill/>
        </p:spPr>
        <p:txBody>
          <a:bodyPr wrap="square" rtlCol="0">
            <a:spAutoFit/>
          </a:bodyPr>
          <a:lstStyle/>
          <a:p>
            <a:r>
              <a:rPr lang="en-US" i="1" dirty="0" smtClean="0"/>
              <a:t>Contemporary homes are designed for today's lifestyles with huge windows and large, open spaces.</a:t>
            </a:r>
            <a:endParaRPr lang="en-US" i="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cap="none" dirty="0" smtClean="0">
                <a:latin typeface="Adobe Caslon Pro Bold" pitchFamily="18" charset="0"/>
              </a:rPr>
              <a:t>Neo-Mediterranean </a:t>
            </a:r>
            <a:endParaRPr lang="en-US" cap="none" dirty="0">
              <a:latin typeface="Adobe Caslon Pro Bold" pitchFamily="18" charset="0"/>
            </a:endParaRPr>
          </a:p>
        </p:txBody>
      </p:sp>
      <p:sp>
        <p:nvSpPr>
          <p:cNvPr id="3" name="Content Placeholder 2"/>
          <p:cNvSpPr>
            <a:spLocks noGrp="1"/>
          </p:cNvSpPr>
          <p:nvPr>
            <p:ph sz="half" idx="1"/>
          </p:nvPr>
        </p:nvSpPr>
        <p:spPr>
          <a:xfrm>
            <a:off x="4724400" y="1371600"/>
            <a:ext cx="4191000" cy="4724400"/>
          </a:xfrm>
        </p:spPr>
        <p:txBody>
          <a:bodyPr>
            <a:normAutofit fontScale="70000" lnSpcReduction="20000"/>
          </a:bodyPr>
          <a:lstStyle/>
          <a:p>
            <a:pPr>
              <a:buNone/>
            </a:pPr>
            <a:r>
              <a:rPr lang="en-US" dirty="0" smtClean="0"/>
              <a:t>Neo-</a:t>
            </a:r>
            <a:r>
              <a:rPr lang="en-US" dirty="0" err="1" smtClean="0"/>
              <a:t>mediterranean</a:t>
            </a:r>
            <a:r>
              <a:rPr lang="en-US" dirty="0" smtClean="0"/>
              <a:t> is a </a:t>
            </a:r>
            <a:r>
              <a:rPr lang="en-US" dirty="0" err="1" smtClean="0">
                <a:hlinkClick r:id="rId3"/>
              </a:rPr>
              <a:t>Neoeclectic</a:t>
            </a:r>
            <a:r>
              <a:rPr lang="en-US" dirty="0" smtClean="0"/>
              <a:t> house style that </a:t>
            </a:r>
            <a:r>
              <a:rPr lang="en-US" dirty="0" err="1" smtClean="0"/>
              <a:t>incoporates</a:t>
            </a:r>
            <a:r>
              <a:rPr lang="en-US" dirty="0" smtClean="0"/>
              <a:t> a fanciful mix of details suggested by the architecture of Spain, Italy, and Greece, Morocco, and the Spanish Colonies. Realtors often call Neo-</a:t>
            </a:r>
            <a:r>
              <a:rPr lang="en-US" dirty="0" err="1" smtClean="0"/>
              <a:t>mediterrean</a:t>
            </a:r>
            <a:r>
              <a:rPr lang="en-US" dirty="0" smtClean="0"/>
              <a:t> houses </a:t>
            </a:r>
            <a:r>
              <a:rPr lang="en-US" i="1" dirty="0" smtClean="0"/>
              <a:t>Mediterranean</a:t>
            </a:r>
            <a:r>
              <a:rPr lang="en-US" dirty="0" smtClean="0"/>
              <a:t> or </a:t>
            </a:r>
            <a:r>
              <a:rPr lang="en-US" i="1" dirty="0" smtClean="0"/>
              <a:t>Spanish</a:t>
            </a:r>
            <a:r>
              <a:rPr lang="en-US" dirty="0" smtClean="0"/>
              <a:t>. </a:t>
            </a:r>
            <a:endParaRPr lang="en-US" dirty="0" smtClean="0"/>
          </a:p>
          <a:p>
            <a:pPr>
              <a:buNone/>
            </a:pPr>
            <a:endParaRPr lang="en-US" b="1" dirty="0" smtClean="0"/>
          </a:p>
          <a:p>
            <a:pPr>
              <a:buNone/>
            </a:pPr>
            <a:r>
              <a:rPr lang="en-US" b="1" dirty="0" smtClean="0"/>
              <a:t>Neo-</a:t>
            </a:r>
            <a:r>
              <a:rPr lang="en-US" b="1" dirty="0" err="1" smtClean="0"/>
              <a:t>mediterranean</a:t>
            </a:r>
            <a:r>
              <a:rPr lang="en-US" b="1" dirty="0" smtClean="0"/>
              <a:t> </a:t>
            </a:r>
            <a:r>
              <a:rPr lang="en-US" b="1" dirty="0" smtClean="0"/>
              <a:t>houses have many of these features:</a:t>
            </a:r>
          </a:p>
          <a:p>
            <a:pPr>
              <a:buFont typeface="Wingdings" pitchFamily="2" charset="2"/>
              <a:buChar char="ü"/>
            </a:pPr>
            <a:r>
              <a:rPr lang="en-US" dirty="0" smtClean="0"/>
              <a:t>Low-pitched roof </a:t>
            </a:r>
          </a:p>
          <a:p>
            <a:pPr>
              <a:buFont typeface="Wingdings" pitchFamily="2" charset="2"/>
              <a:buChar char="ü"/>
            </a:pPr>
            <a:r>
              <a:rPr lang="en-US" dirty="0" smtClean="0"/>
              <a:t>Red roof tiles </a:t>
            </a:r>
          </a:p>
          <a:p>
            <a:pPr>
              <a:buFont typeface="Wingdings" pitchFamily="2" charset="2"/>
              <a:buChar char="ü"/>
            </a:pPr>
            <a:r>
              <a:rPr lang="en-US" dirty="0" smtClean="0"/>
              <a:t>Stucco siding </a:t>
            </a:r>
          </a:p>
          <a:p>
            <a:pPr>
              <a:buFont typeface="Wingdings" pitchFamily="2" charset="2"/>
              <a:buChar char="ü"/>
            </a:pPr>
            <a:r>
              <a:rPr lang="en-US" dirty="0" smtClean="0"/>
              <a:t>Arches above doors, windows, or porches </a:t>
            </a:r>
          </a:p>
          <a:p>
            <a:pPr>
              <a:buFont typeface="Wingdings" pitchFamily="2" charset="2"/>
              <a:buChar char="ü"/>
            </a:pPr>
            <a:r>
              <a:rPr lang="en-US" dirty="0" smtClean="0"/>
              <a:t>Heavy carved wooden doors </a:t>
            </a:r>
          </a:p>
          <a:p>
            <a:endParaRPr lang="en-US" dirty="0"/>
          </a:p>
        </p:txBody>
      </p:sp>
      <p:pic>
        <p:nvPicPr>
          <p:cNvPr id="72706" name="Picture 2" descr="Neoeclectic homes with a Mediterranean flair">
            <a:hlinkClick r:id="rId4" tooltip="View Full-Size"/>
          </p:cNvPr>
          <p:cNvPicPr>
            <a:picLocks noGrp="1" noChangeAspect="1" noChangeArrowheads="1"/>
          </p:cNvPicPr>
          <p:nvPr>
            <p:ph sz="half" idx="2"/>
          </p:nvPr>
        </p:nvPicPr>
        <p:blipFill>
          <a:blip r:embed="rId5" cstate="print"/>
          <a:srcRect/>
          <a:stretch>
            <a:fillRect/>
          </a:stretch>
        </p:blipFill>
        <p:spPr bwMode="auto">
          <a:xfrm>
            <a:off x="228600" y="1371600"/>
            <a:ext cx="4343400" cy="2597353"/>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cap="none" dirty="0" smtClean="0">
                <a:latin typeface="Adobe Caslon Pro Bold" pitchFamily="18" charset="0"/>
              </a:rPr>
              <a:t>Spanish Colonial</a:t>
            </a:r>
            <a:endParaRPr lang="en-US" i="1" cap="none" dirty="0">
              <a:latin typeface="Adobe Caslon Pro Bold" pitchFamily="18" charset="0"/>
            </a:endParaRPr>
          </a:p>
        </p:txBody>
      </p:sp>
      <p:sp>
        <p:nvSpPr>
          <p:cNvPr id="3" name="Content Placeholder 2"/>
          <p:cNvSpPr>
            <a:spLocks noGrp="1"/>
          </p:cNvSpPr>
          <p:nvPr>
            <p:ph sz="half" idx="1"/>
          </p:nvPr>
        </p:nvSpPr>
        <p:spPr>
          <a:xfrm>
            <a:off x="304800" y="1143000"/>
            <a:ext cx="4572000" cy="5486400"/>
          </a:xfrm>
        </p:spPr>
        <p:txBody>
          <a:bodyPr>
            <a:noAutofit/>
          </a:bodyPr>
          <a:lstStyle/>
          <a:p>
            <a:pPr>
              <a:buNone/>
            </a:pPr>
            <a:r>
              <a:rPr lang="en-US" sz="1800" dirty="0" smtClean="0">
                <a:solidFill>
                  <a:schemeClr val="tx1"/>
                </a:solidFill>
              </a:rPr>
              <a:t>Settling in Florida, California, and the American Southwest, settlers from Spain and Mexico built homes with many of these features</a:t>
            </a:r>
            <a:r>
              <a:rPr lang="en-US" sz="1800" dirty="0" smtClean="0">
                <a:solidFill>
                  <a:schemeClr val="tx1"/>
                </a:solidFill>
              </a:rPr>
              <a:t>:</a:t>
            </a:r>
          </a:p>
          <a:p>
            <a:pPr>
              <a:buNone/>
            </a:pPr>
            <a:r>
              <a:rPr lang="en-US" sz="1800" dirty="0" smtClean="0">
                <a:solidFill>
                  <a:schemeClr val="tx1"/>
                </a:solidFill>
              </a:rPr>
              <a:t> </a:t>
            </a:r>
          </a:p>
          <a:p>
            <a:pPr lvl="1">
              <a:buFont typeface="Wingdings" pitchFamily="2" charset="2"/>
              <a:buChar char="ü"/>
            </a:pPr>
            <a:r>
              <a:rPr lang="en-US" sz="1800" dirty="0" smtClean="0">
                <a:solidFill>
                  <a:schemeClr val="tx1"/>
                </a:solidFill>
              </a:rPr>
              <a:t>One </a:t>
            </a:r>
            <a:r>
              <a:rPr lang="en-US" sz="1800" dirty="0" smtClean="0">
                <a:solidFill>
                  <a:schemeClr val="tx1"/>
                </a:solidFill>
              </a:rPr>
              <a:t>story </a:t>
            </a:r>
          </a:p>
          <a:p>
            <a:pPr lvl="1">
              <a:buFont typeface="Wingdings" pitchFamily="2" charset="2"/>
              <a:buChar char="ü"/>
            </a:pPr>
            <a:r>
              <a:rPr lang="en-US" sz="1800" dirty="0" smtClean="0">
                <a:solidFill>
                  <a:schemeClr val="tx1"/>
                </a:solidFill>
              </a:rPr>
              <a:t>Flat roof, or roof with a low pitch </a:t>
            </a:r>
          </a:p>
          <a:p>
            <a:pPr lvl="1">
              <a:buFont typeface="Wingdings" pitchFamily="2" charset="2"/>
              <a:buChar char="ü"/>
            </a:pPr>
            <a:r>
              <a:rPr lang="en-US" sz="1800" dirty="0" smtClean="0">
                <a:solidFill>
                  <a:schemeClr val="tx1"/>
                </a:solidFill>
              </a:rPr>
              <a:t>Earth, thatch, or clay tile roof covering </a:t>
            </a:r>
          </a:p>
          <a:p>
            <a:pPr lvl="1">
              <a:buFont typeface="Wingdings" pitchFamily="2" charset="2"/>
              <a:buChar char="ü"/>
            </a:pPr>
            <a:r>
              <a:rPr lang="en-US" sz="1800" dirty="0" smtClean="0">
                <a:solidFill>
                  <a:schemeClr val="tx1"/>
                </a:solidFill>
              </a:rPr>
              <a:t>Thick walls made with rocks, coquina, or adobe brick coated with stucco </a:t>
            </a:r>
          </a:p>
          <a:p>
            <a:pPr lvl="1">
              <a:buFont typeface="Wingdings" pitchFamily="2" charset="2"/>
              <a:buChar char="ü"/>
            </a:pPr>
            <a:r>
              <a:rPr lang="en-US" sz="1800" dirty="0" smtClean="0">
                <a:solidFill>
                  <a:schemeClr val="tx1"/>
                </a:solidFill>
              </a:rPr>
              <a:t>Several exterior doors </a:t>
            </a:r>
          </a:p>
          <a:p>
            <a:pPr lvl="1">
              <a:buFont typeface="Wingdings" pitchFamily="2" charset="2"/>
              <a:buChar char="ü"/>
            </a:pPr>
            <a:r>
              <a:rPr lang="en-US" sz="1800" dirty="0" smtClean="0">
                <a:solidFill>
                  <a:schemeClr val="tx1"/>
                </a:solidFill>
              </a:rPr>
              <a:t>Small windows, originally without glass </a:t>
            </a:r>
          </a:p>
          <a:p>
            <a:pPr lvl="1">
              <a:buFont typeface="Wingdings" pitchFamily="2" charset="2"/>
              <a:buChar char="ü"/>
            </a:pPr>
            <a:r>
              <a:rPr lang="en-US" sz="1800" dirty="0" smtClean="0">
                <a:solidFill>
                  <a:schemeClr val="tx1"/>
                </a:solidFill>
              </a:rPr>
              <a:t>Wooden or wrought iron bars across the windows </a:t>
            </a:r>
          </a:p>
          <a:p>
            <a:pPr lvl="1">
              <a:buFont typeface="Wingdings" pitchFamily="2" charset="2"/>
              <a:buChar char="ü"/>
            </a:pPr>
            <a:r>
              <a:rPr lang="en-US" sz="1800" dirty="0" smtClean="0">
                <a:solidFill>
                  <a:schemeClr val="tx1"/>
                </a:solidFill>
              </a:rPr>
              <a:t>Interior shutters </a:t>
            </a:r>
          </a:p>
        </p:txBody>
      </p:sp>
      <p:pic>
        <p:nvPicPr>
          <p:cNvPr id="82946" name="Picture 2" descr="Constructed with stucco or coquina">
            <a:hlinkClick r:id="rId3" tooltip="View Full-Size"/>
          </p:cNvPr>
          <p:cNvPicPr>
            <a:picLocks noGrp="1" noChangeAspect="1" noChangeArrowheads="1"/>
          </p:cNvPicPr>
          <p:nvPr>
            <p:ph sz="half" idx="2"/>
          </p:nvPr>
        </p:nvPicPr>
        <p:blipFill>
          <a:blip r:embed="rId4" cstate="print"/>
          <a:srcRect/>
          <a:stretch>
            <a:fillRect/>
          </a:stretch>
        </p:blipFill>
        <p:spPr bwMode="auto">
          <a:xfrm>
            <a:off x="5105400" y="1219200"/>
            <a:ext cx="3810000" cy="2857500"/>
          </a:xfrm>
          <a:prstGeom prst="rect">
            <a:avLst/>
          </a:prstGeom>
          <a:noFill/>
        </p:spPr>
      </p:pic>
      <p:sp>
        <p:nvSpPr>
          <p:cNvPr id="6" name="TextBox 5"/>
          <p:cNvSpPr txBox="1"/>
          <p:nvPr/>
        </p:nvSpPr>
        <p:spPr>
          <a:xfrm>
            <a:off x="5029200" y="4191000"/>
            <a:ext cx="3810000" cy="2308324"/>
          </a:xfrm>
          <a:prstGeom prst="rect">
            <a:avLst/>
          </a:prstGeom>
          <a:noFill/>
        </p:spPr>
        <p:txBody>
          <a:bodyPr wrap="square" rtlCol="0">
            <a:spAutoFit/>
          </a:bodyPr>
          <a:lstStyle/>
          <a:p>
            <a:pPr>
              <a:buNone/>
            </a:pPr>
            <a:r>
              <a:rPr lang="en-US" dirty="0" smtClean="0"/>
              <a:t>Later Spanish Colonial homes had more elaborate features, such as: </a:t>
            </a:r>
          </a:p>
          <a:p>
            <a:pPr lvl="1">
              <a:buFont typeface="Wingdings" pitchFamily="2" charset="2"/>
              <a:buChar char="ü"/>
            </a:pPr>
            <a:r>
              <a:rPr lang="en-US" dirty="0" smtClean="0"/>
              <a:t>Second story with recessed porches and balconies </a:t>
            </a:r>
          </a:p>
          <a:p>
            <a:pPr lvl="1">
              <a:buFont typeface="Wingdings" pitchFamily="2" charset="2"/>
              <a:buChar char="ü"/>
            </a:pPr>
            <a:r>
              <a:rPr lang="en-US" dirty="0" smtClean="0"/>
              <a:t>Interior courtyards </a:t>
            </a:r>
          </a:p>
          <a:p>
            <a:pPr lvl="1">
              <a:buFont typeface="Wingdings" pitchFamily="2" charset="2"/>
              <a:buChar char="ü"/>
            </a:pPr>
            <a:r>
              <a:rPr lang="en-US" dirty="0" smtClean="0"/>
              <a:t>Carved wooden brackets and balustrades </a:t>
            </a:r>
          </a:p>
          <a:p>
            <a:pPr lvl="1">
              <a:buFont typeface="Wingdings" pitchFamily="2" charset="2"/>
              <a:buChar char="ü"/>
            </a:pPr>
            <a:r>
              <a:rPr lang="en-US" dirty="0" smtClean="0"/>
              <a:t>Double hung </a:t>
            </a:r>
            <a:r>
              <a:rPr lang="en-US" dirty="0" err="1" smtClean="0"/>
              <a:t>sashed</a:t>
            </a:r>
            <a:r>
              <a:rPr lang="en-US" dirty="0" smtClean="0"/>
              <a:t> windows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cap="none" dirty="0" smtClean="0">
                <a:latin typeface="Adobe Caslon Pro Bold" pitchFamily="18" charset="0"/>
              </a:rPr>
              <a:t>Spanish Eclectic</a:t>
            </a:r>
            <a:endParaRPr lang="en-US" i="1" cap="none" dirty="0">
              <a:latin typeface="Adobe Caslon Pro Bold" pitchFamily="18" charset="0"/>
            </a:endParaRPr>
          </a:p>
        </p:txBody>
      </p:sp>
      <p:sp>
        <p:nvSpPr>
          <p:cNvPr id="4" name="Content Placeholder 3"/>
          <p:cNvSpPr>
            <a:spLocks noGrp="1"/>
          </p:cNvSpPr>
          <p:nvPr>
            <p:ph sz="half" idx="2"/>
          </p:nvPr>
        </p:nvSpPr>
        <p:spPr>
          <a:xfrm>
            <a:off x="4648200" y="1295400"/>
            <a:ext cx="4343400" cy="5105400"/>
          </a:xfrm>
        </p:spPr>
        <p:txBody>
          <a:bodyPr>
            <a:normAutofit fontScale="62500" lnSpcReduction="20000"/>
          </a:bodyPr>
          <a:lstStyle/>
          <a:p>
            <a:pPr>
              <a:buNone/>
            </a:pPr>
            <a:r>
              <a:rPr lang="en-US" b="1" dirty="0" smtClean="0"/>
              <a:t>Spanish Eclectic homes </a:t>
            </a:r>
            <a:r>
              <a:rPr lang="en-US" b="1" dirty="0" smtClean="0"/>
              <a:t>have these </a:t>
            </a:r>
            <a:r>
              <a:rPr lang="en-US" b="1" dirty="0" smtClean="0"/>
              <a:t>features: </a:t>
            </a:r>
            <a:endParaRPr lang="en-US" b="1" dirty="0" smtClean="0"/>
          </a:p>
          <a:p>
            <a:pPr>
              <a:buFont typeface="Wingdings" pitchFamily="2" charset="2"/>
              <a:buChar char="ü"/>
            </a:pPr>
            <a:r>
              <a:rPr lang="en-US" dirty="0" smtClean="0"/>
              <a:t>Low-pitched </a:t>
            </a:r>
            <a:r>
              <a:rPr lang="en-US" dirty="0" smtClean="0"/>
              <a:t>roof </a:t>
            </a:r>
          </a:p>
          <a:p>
            <a:pPr>
              <a:buFont typeface="Wingdings" pitchFamily="2" charset="2"/>
              <a:buChar char="ü"/>
            </a:pPr>
            <a:r>
              <a:rPr lang="en-US" dirty="0" smtClean="0"/>
              <a:t>Red roof tiles </a:t>
            </a:r>
          </a:p>
          <a:p>
            <a:pPr>
              <a:buFont typeface="Wingdings" pitchFamily="2" charset="2"/>
              <a:buChar char="ü"/>
            </a:pPr>
            <a:r>
              <a:rPr lang="en-US" dirty="0" smtClean="0"/>
              <a:t>Little or no overhanging </a:t>
            </a:r>
            <a:r>
              <a:rPr lang="en-US" dirty="0" smtClean="0">
                <a:hlinkClick r:id="rId3" action="ppaction://hlinkfile"/>
              </a:rPr>
              <a:t>eaves</a:t>
            </a:r>
            <a:r>
              <a:rPr lang="en-US" dirty="0" smtClean="0"/>
              <a:t> </a:t>
            </a:r>
          </a:p>
          <a:p>
            <a:pPr>
              <a:buFont typeface="Wingdings" pitchFamily="2" charset="2"/>
              <a:buChar char="ü"/>
            </a:pPr>
            <a:r>
              <a:rPr lang="en-US" dirty="0" smtClean="0">
                <a:hlinkClick r:id="rId4" action="ppaction://hlinkfile"/>
              </a:rPr>
              <a:t>Stucco</a:t>
            </a:r>
            <a:r>
              <a:rPr lang="en-US" dirty="0" smtClean="0"/>
              <a:t> siding </a:t>
            </a:r>
          </a:p>
          <a:p>
            <a:pPr>
              <a:buFont typeface="Wingdings" pitchFamily="2" charset="2"/>
              <a:buChar char="ü"/>
            </a:pPr>
            <a:r>
              <a:rPr lang="en-US" dirty="0" smtClean="0"/>
              <a:t>Arches, especially above doors, porch entries and main windows </a:t>
            </a:r>
          </a:p>
          <a:p>
            <a:pPr>
              <a:buNone/>
            </a:pPr>
            <a:endParaRPr lang="en-US" b="1" dirty="0" smtClean="0"/>
          </a:p>
          <a:p>
            <a:pPr>
              <a:buNone/>
            </a:pPr>
            <a:r>
              <a:rPr lang="en-US" b="1" dirty="0" smtClean="0"/>
              <a:t>Some </a:t>
            </a:r>
            <a:r>
              <a:rPr lang="en-US" b="1" dirty="0" smtClean="0"/>
              <a:t>Spanish inspired homes have:</a:t>
            </a:r>
          </a:p>
          <a:p>
            <a:pPr>
              <a:buFont typeface="Wingdings" pitchFamily="2" charset="2"/>
              <a:buChar char="ü"/>
            </a:pPr>
            <a:r>
              <a:rPr lang="en-US" dirty="0" smtClean="0"/>
              <a:t>Asymmetrical shape with </a:t>
            </a:r>
            <a:r>
              <a:rPr lang="en-US" dirty="0" smtClean="0">
                <a:hlinkClick r:id="rId5" action="ppaction://hlinkfile"/>
              </a:rPr>
              <a:t>cross-gables</a:t>
            </a:r>
            <a:r>
              <a:rPr lang="en-US" dirty="0" smtClean="0"/>
              <a:t> and side wings </a:t>
            </a:r>
          </a:p>
          <a:p>
            <a:pPr>
              <a:buFont typeface="Wingdings" pitchFamily="2" charset="2"/>
              <a:buChar char="ü"/>
            </a:pPr>
            <a:r>
              <a:rPr lang="en-US" dirty="0" smtClean="0"/>
              <a:t>Flat roof and </a:t>
            </a:r>
            <a:r>
              <a:rPr lang="en-US" dirty="0" smtClean="0">
                <a:hlinkClick r:id="rId6" action="ppaction://hlinkfile"/>
              </a:rPr>
              <a:t>parapets</a:t>
            </a:r>
            <a:r>
              <a:rPr lang="en-US" dirty="0" smtClean="0"/>
              <a:t> </a:t>
            </a:r>
          </a:p>
          <a:p>
            <a:pPr>
              <a:buFont typeface="Wingdings" pitchFamily="2" charset="2"/>
              <a:buChar char="ü"/>
            </a:pPr>
            <a:r>
              <a:rPr lang="en-US" dirty="0" smtClean="0"/>
              <a:t>Or, a </a:t>
            </a:r>
            <a:r>
              <a:rPr lang="en-US" dirty="0" smtClean="0">
                <a:hlinkClick r:id="rId7" action="ppaction://hlinkfile"/>
              </a:rPr>
              <a:t>hipped</a:t>
            </a:r>
            <a:r>
              <a:rPr lang="en-US" dirty="0" smtClean="0"/>
              <a:t> roof </a:t>
            </a:r>
          </a:p>
          <a:p>
            <a:pPr>
              <a:buFont typeface="Wingdings" pitchFamily="2" charset="2"/>
              <a:buChar char="ü"/>
            </a:pPr>
            <a:r>
              <a:rPr lang="en-US" dirty="0" smtClean="0"/>
              <a:t>Carved doors </a:t>
            </a:r>
          </a:p>
          <a:p>
            <a:pPr>
              <a:buFont typeface="Wingdings" pitchFamily="2" charset="2"/>
              <a:buChar char="ü"/>
            </a:pPr>
            <a:r>
              <a:rPr lang="en-US" dirty="0" smtClean="0"/>
              <a:t>Spiral columns and </a:t>
            </a:r>
            <a:r>
              <a:rPr lang="en-US" dirty="0" smtClean="0">
                <a:hlinkClick r:id="rId8" action="ppaction://hlinkfile"/>
              </a:rPr>
              <a:t>pilasters</a:t>
            </a:r>
            <a:r>
              <a:rPr lang="en-US" dirty="0" smtClean="0"/>
              <a:t> </a:t>
            </a:r>
          </a:p>
          <a:p>
            <a:pPr>
              <a:buFont typeface="Wingdings" pitchFamily="2" charset="2"/>
              <a:buChar char="ü"/>
            </a:pPr>
            <a:r>
              <a:rPr lang="en-US" dirty="0" smtClean="0"/>
              <a:t>Courtyards </a:t>
            </a:r>
          </a:p>
          <a:p>
            <a:pPr>
              <a:buFont typeface="Wingdings" pitchFamily="2" charset="2"/>
              <a:buChar char="ü"/>
            </a:pPr>
            <a:r>
              <a:rPr lang="en-US" dirty="0" smtClean="0"/>
              <a:t>Carved stonework or cast ornaments </a:t>
            </a:r>
          </a:p>
          <a:p>
            <a:pPr>
              <a:buFont typeface="Wingdings" pitchFamily="2" charset="2"/>
              <a:buChar char="ü"/>
            </a:pPr>
            <a:r>
              <a:rPr lang="en-US" dirty="0" smtClean="0"/>
              <a:t>Patterned tile floors and wall surfaces </a:t>
            </a:r>
          </a:p>
          <a:p>
            <a:endParaRPr lang="en-US" dirty="0"/>
          </a:p>
        </p:txBody>
      </p:sp>
      <p:pic>
        <p:nvPicPr>
          <p:cNvPr id="80898" name="Picture 2" descr="Spanish Colonial Revival Bungalow in San Jose, California">
            <a:hlinkClick r:id="rId9" tooltip="View Full-Size"/>
          </p:cNvPr>
          <p:cNvPicPr>
            <a:picLocks noGrp="1" noChangeAspect="1" noChangeArrowheads="1"/>
          </p:cNvPicPr>
          <p:nvPr>
            <p:ph sz="half" idx="1"/>
          </p:nvPr>
        </p:nvPicPr>
        <p:blipFill>
          <a:blip r:embed="rId10" cstate="print"/>
          <a:srcRect/>
          <a:stretch>
            <a:fillRect/>
          </a:stretch>
        </p:blipFill>
        <p:spPr bwMode="auto">
          <a:xfrm>
            <a:off x="363415" y="1295400"/>
            <a:ext cx="4126523" cy="33528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457200"/>
            <a:ext cx="5337048" cy="841248"/>
          </a:xfrm>
        </p:spPr>
        <p:txBody>
          <a:bodyPr/>
          <a:lstStyle/>
          <a:p>
            <a:pPr algn="ctr"/>
            <a:r>
              <a:rPr lang="en-US" i="1" cap="none" dirty="0" smtClean="0">
                <a:latin typeface="Adobe Caslon Pro Bold" pitchFamily="18" charset="0"/>
              </a:rPr>
              <a:t>Santa Fe Style</a:t>
            </a:r>
            <a:endParaRPr lang="en-US" i="1" cap="none" dirty="0">
              <a:latin typeface="Adobe Caslon Pro Bold" pitchFamily="18" charset="0"/>
            </a:endParaRPr>
          </a:p>
        </p:txBody>
      </p:sp>
      <p:sp>
        <p:nvSpPr>
          <p:cNvPr id="3" name="Content Placeholder 2"/>
          <p:cNvSpPr>
            <a:spLocks noGrp="1"/>
          </p:cNvSpPr>
          <p:nvPr>
            <p:ph sz="half" idx="1"/>
          </p:nvPr>
        </p:nvSpPr>
        <p:spPr>
          <a:xfrm>
            <a:off x="152400" y="1066800"/>
            <a:ext cx="4800600" cy="5029200"/>
          </a:xfrm>
        </p:spPr>
        <p:txBody>
          <a:bodyPr>
            <a:noAutofit/>
          </a:bodyPr>
          <a:lstStyle/>
          <a:p>
            <a:pPr>
              <a:buNone/>
            </a:pPr>
            <a:r>
              <a:rPr lang="en-US" sz="1800" b="1" dirty="0" smtClean="0"/>
              <a:t>Pueblo homes have many of these features:</a:t>
            </a:r>
          </a:p>
          <a:p>
            <a:r>
              <a:rPr lang="en-US" sz="1800" dirty="0" smtClean="0"/>
              <a:t>Massive, round-edged walls made with </a:t>
            </a:r>
            <a:r>
              <a:rPr lang="en-US" sz="1800" dirty="0" smtClean="0">
                <a:hlinkClick r:id="rId3"/>
              </a:rPr>
              <a:t>adobe</a:t>
            </a:r>
            <a:r>
              <a:rPr lang="en-US" sz="1800" dirty="0" smtClean="0"/>
              <a:t> </a:t>
            </a:r>
          </a:p>
          <a:p>
            <a:r>
              <a:rPr lang="en-US" sz="1800" dirty="0" smtClean="0"/>
              <a:t>Flat roof with no overhang </a:t>
            </a:r>
          </a:p>
          <a:p>
            <a:r>
              <a:rPr lang="en-US" sz="1800" dirty="0" smtClean="0"/>
              <a:t>Stepped levels </a:t>
            </a:r>
          </a:p>
          <a:p>
            <a:r>
              <a:rPr lang="en-US" sz="1800" dirty="0" smtClean="0"/>
              <a:t>Rounded parapet </a:t>
            </a:r>
          </a:p>
          <a:p>
            <a:r>
              <a:rPr lang="en-US" sz="1800" dirty="0" smtClean="0"/>
              <a:t>Spouts in the parapet to direct rainwater </a:t>
            </a:r>
          </a:p>
          <a:p>
            <a:r>
              <a:rPr lang="en-US" sz="1800" dirty="0" err="1" smtClean="0"/>
              <a:t>Vigas</a:t>
            </a:r>
            <a:r>
              <a:rPr lang="en-US" sz="1800" dirty="0" smtClean="0"/>
              <a:t> (heavy timbers) extending through walls to support the roof </a:t>
            </a:r>
          </a:p>
          <a:p>
            <a:r>
              <a:rPr lang="en-US" sz="1800" dirty="0" err="1" smtClean="0"/>
              <a:t>Latillas</a:t>
            </a:r>
            <a:r>
              <a:rPr lang="en-US" sz="1800" dirty="0" smtClean="0"/>
              <a:t> (poles) placed above </a:t>
            </a:r>
            <a:r>
              <a:rPr lang="en-US" sz="1800" dirty="0" err="1" smtClean="0"/>
              <a:t>vigas</a:t>
            </a:r>
            <a:r>
              <a:rPr lang="en-US" sz="1800" dirty="0" smtClean="0"/>
              <a:t> in angled pattern </a:t>
            </a:r>
          </a:p>
          <a:p>
            <a:r>
              <a:rPr lang="en-US" sz="1800" dirty="0" smtClean="0"/>
              <a:t>Deep window and door openings </a:t>
            </a:r>
          </a:p>
          <a:p>
            <a:r>
              <a:rPr lang="en-US" sz="1800" dirty="0" smtClean="0"/>
              <a:t>Simple windows </a:t>
            </a:r>
          </a:p>
          <a:p>
            <a:r>
              <a:rPr lang="en-US" sz="1800" dirty="0" smtClean="0"/>
              <a:t>Beehive corner fireplace </a:t>
            </a:r>
          </a:p>
          <a:p>
            <a:r>
              <a:rPr lang="en-US" sz="1800" dirty="0" err="1" smtClean="0"/>
              <a:t>Bancos</a:t>
            </a:r>
            <a:r>
              <a:rPr lang="en-US" sz="1800" dirty="0" smtClean="0"/>
              <a:t> (benches) that protrude from walls </a:t>
            </a:r>
          </a:p>
          <a:p>
            <a:r>
              <a:rPr lang="en-US" sz="1800" dirty="0" err="1" smtClean="0"/>
              <a:t>Nichos</a:t>
            </a:r>
            <a:r>
              <a:rPr lang="en-US" sz="1800" dirty="0" smtClean="0"/>
              <a:t> (niches) carved out of wall for display of religious icons </a:t>
            </a:r>
          </a:p>
          <a:p>
            <a:r>
              <a:rPr lang="en-US" sz="1800" dirty="0" smtClean="0"/>
              <a:t>Brick, wood, or flagstone floors </a:t>
            </a:r>
          </a:p>
        </p:txBody>
      </p:sp>
      <p:pic>
        <p:nvPicPr>
          <p:cNvPr id="60418" name="Picture 2" descr="Ancient Native American dwellings inspired our modern-day Pueblo homes.">
            <a:hlinkClick r:id="rId4" tooltip="View Full-Size"/>
          </p:cNvPr>
          <p:cNvPicPr>
            <a:picLocks noGrp="1" noChangeAspect="1" noChangeArrowheads="1"/>
          </p:cNvPicPr>
          <p:nvPr>
            <p:ph sz="half" idx="2"/>
          </p:nvPr>
        </p:nvPicPr>
        <p:blipFill>
          <a:blip r:embed="rId5" cstate="print"/>
          <a:srcRect t="24194"/>
          <a:stretch>
            <a:fillRect/>
          </a:stretch>
        </p:blipFill>
        <p:spPr bwMode="auto">
          <a:xfrm>
            <a:off x="5445252" y="457200"/>
            <a:ext cx="3165348" cy="3581400"/>
          </a:xfrm>
          <a:prstGeom prst="rect">
            <a:avLst/>
          </a:prstGeom>
          <a:noFill/>
        </p:spPr>
      </p:pic>
      <p:sp>
        <p:nvSpPr>
          <p:cNvPr id="6" name="TextBox 5"/>
          <p:cNvSpPr txBox="1"/>
          <p:nvPr/>
        </p:nvSpPr>
        <p:spPr>
          <a:xfrm>
            <a:off x="5334000" y="4114800"/>
            <a:ext cx="3810000" cy="2585323"/>
          </a:xfrm>
          <a:prstGeom prst="rect">
            <a:avLst/>
          </a:prstGeom>
          <a:noFill/>
        </p:spPr>
        <p:txBody>
          <a:bodyPr wrap="square" rtlCol="0">
            <a:spAutoFit/>
          </a:bodyPr>
          <a:lstStyle/>
          <a:p>
            <a:pPr>
              <a:buNone/>
            </a:pPr>
            <a:r>
              <a:rPr lang="en-US" b="1" dirty="0"/>
              <a:t>Due to Spanish influence, Pueblo Revival homes may also have these features:</a:t>
            </a:r>
          </a:p>
          <a:p>
            <a:pPr>
              <a:buFont typeface="Wingdings" pitchFamily="2" charset="2"/>
              <a:buChar char="ü"/>
            </a:pPr>
            <a:r>
              <a:rPr lang="en-US" dirty="0"/>
              <a:t>Porches held up with </a:t>
            </a:r>
            <a:r>
              <a:rPr lang="en-US" dirty="0" err="1"/>
              <a:t>zapatas</a:t>
            </a:r>
            <a:r>
              <a:rPr lang="en-US" dirty="0"/>
              <a:t> (posts) </a:t>
            </a:r>
          </a:p>
          <a:p>
            <a:pPr>
              <a:buFont typeface="Wingdings" pitchFamily="2" charset="2"/>
              <a:buChar char="ü"/>
            </a:pPr>
            <a:r>
              <a:rPr lang="en-US" dirty="0"/>
              <a:t>Enclosed patios </a:t>
            </a:r>
          </a:p>
          <a:p>
            <a:pPr>
              <a:buFont typeface="Wingdings" pitchFamily="2" charset="2"/>
              <a:buChar char="ü"/>
            </a:pPr>
            <a:r>
              <a:rPr lang="en-US" dirty="0"/>
              <a:t>Heavy wooden doors </a:t>
            </a:r>
          </a:p>
          <a:p>
            <a:pPr>
              <a:buFont typeface="Wingdings" pitchFamily="2" charset="2"/>
              <a:buChar char="ü"/>
            </a:pPr>
            <a:r>
              <a:rPr lang="en-US" dirty="0"/>
              <a:t>Elaborate corbels </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cap="none" dirty="0" smtClean="0">
                <a:latin typeface="Adobe Caslon Pro Bold" pitchFamily="18" charset="0"/>
              </a:rPr>
              <a:t>Mission Styles</a:t>
            </a:r>
            <a:endParaRPr lang="en-US" i="1" cap="none" dirty="0">
              <a:latin typeface="Adobe Caslon Pro Bold" pitchFamily="18" charset="0"/>
            </a:endParaRPr>
          </a:p>
        </p:txBody>
      </p:sp>
      <p:sp>
        <p:nvSpPr>
          <p:cNvPr id="4" name="Content Placeholder 3"/>
          <p:cNvSpPr>
            <a:spLocks noGrp="1"/>
          </p:cNvSpPr>
          <p:nvPr>
            <p:ph sz="half" idx="2"/>
          </p:nvPr>
        </p:nvSpPr>
        <p:spPr/>
        <p:txBody>
          <a:bodyPr>
            <a:normAutofit fontScale="92500"/>
          </a:bodyPr>
          <a:lstStyle/>
          <a:p>
            <a:pPr>
              <a:buNone/>
            </a:pPr>
            <a:r>
              <a:rPr lang="en-US" b="1" dirty="0" smtClean="0"/>
              <a:t>Spanish Mission style houses have many of these features:</a:t>
            </a:r>
          </a:p>
          <a:p>
            <a:pPr>
              <a:buFont typeface="Wingdings" pitchFamily="2" charset="2"/>
              <a:buChar char="ü"/>
            </a:pPr>
            <a:r>
              <a:rPr lang="en-US" dirty="0" smtClean="0"/>
              <a:t>Smooth </a:t>
            </a:r>
            <a:r>
              <a:rPr lang="en-US" dirty="0" smtClean="0">
                <a:hlinkClick r:id="rId3"/>
              </a:rPr>
              <a:t>stucco</a:t>
            </a:r>
            <a:r>
              <a:rPr lang="en-US" dirty="0" smtClean="0"/>
              <a:t> siding </a:t>
            </a:r>
          </a:p>
          <a:p>
            <a:pPr>
              <a:buFont typeface="Wingdings" pitchFamily="2" charset="2"/>
              <a:buChar char="ü"/>
            </a:pPr>
            <a:r>
              <a:rPr lang="en-US" dirty="0" smtClean="0"/>
              <a:t>Roof </a:t>
            </a:r>
            <a:r>
              <a:rPr lang="en-US" dirty="0" smtClean="0">
                <a:hlinkClick r:id="rId4"/>
              </a:rPr>
              <a:t>parapets</a:t>
            </a:r>
            <a:r>
              <a:rPr lang="en-US" dirty="0" smtClean="0"/>
              <a:t> </a:t>
            </a:r>
          </a:p>
          <a:p>
            <a:pPr>
              <a:buFont typeface="Wingdings" pitchFamily="2" charset="2"/>
              <a:buChar char="ü"/>
            </a:pPr>
            <a:r>
              <a:rPr lang="en-US" dirty="0" smtClean="0"/>
              <a:t>Large square pillars </a:t>
            </a:r>
          </a:p>
          <a:p>
            <a:pPr>
              <a:buFont typeface="Wingdings" pitchFamily="2" charset="2"/>
              <a:buChar char="ü"/>
            </a:pPr>
            <a:r>
              <a:rPr lang="en-US" dirty="0" smtClean="0"/>
              <a:t>Twisted columns </a:t>
            </a:r>
          </a:p>
          <a:p>
            <a:pPr>
              <a:buFont typeface="Wingdings" pitchFamily="2" charset="2"/>
              <a:buChar char="ü"/>
            </a:pPr>
            <a:r>
              <a:rPr lang="en-US" dirty="0" smtClean="0"/>
              <a:t>Arcaded entry porch </a:t>
            </a:r>
          </a:p>
          <a:p>
            <a:pPr>
              <a:buFont typeface="Wingdings" pitchFamily="2" charset="2"/>
              <a:buChar char="ü"/>
            </a:pPr>
            <a:r>
              <a:rPr lang="en-US" dirty="0" smtClean="0"/>
              <a:t>Round or </a:t>
            </a:r>
            <a:r>
              <a:rPr lang="en-US" dirty="0" smtClean="0">
                <a:hlinkClick r:id="rId5"/>
              </a:rPr>
              <a:t>quatrefoil window</a:t>
            </a:r>
            <a:r>
              <a:rPr lang="en-US" dirty="0" smtClean="0"/>
              <a:t> </a:t>
            </a:r>
          </a:p>
          <a:p>
            <a:pPr>
              <a:buFont typeface="Wingdings" pitchFamily="2" charset="2"/>
              <a:buChar char="ü"/>
            </a:pPr>
            <a:r>
              <a:rPr lang="en-US" dirty="0" smtClean="0"/>
              <a:t>Red tile roof </a:t>
            </a:r>
          </a:p>
          <a:p>
            <a:endParaRPr lang="en-US" dirty="0"/>
          </a:p>
        </p:txBody>
      </p:sp>
      <p:pic>
        <p:nvPicPr>
          <p:cNvPr id="78850" name="Picture 2" descr="Spanish Colonial mission churches inspired the design of these stucco homes.">
            <a:hlinkClick r:id="rId6" tooltip="View Full-Size"/>
          </p:cNvPr>
          <p:cNvPicPr>
            <a:picLocks noGrp="1" noChangeAspect="1" noChangeArrowheads="1"/>
          </p:cNvPicPr>
          <p:nvPr>
            <p:ph sz="half" idx="1"/>
          </p:nvPr>
        </p:nvPicPr>
        <p:blipFill>
          <a:blip r:embed="rId7" cstate="print"/>
          <a:srcRect/>
          <a:stretch>
            <a:fillRect/>
          </a:stretch>
        </p:blipFill>
        <p:spPr bwMode="auto">
          <a:xfrm>
            <a:off x="228600" y="1828800"/>
            <a:ext cx="4194495" cy="27432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cap="none" dirty="0" smtClean="0">
                <a:latin typeface="Adobe Caslon Pro Bold" pitchFamily="18" charset="0"/>
              </a:rPr>
              <a:t>Key Terms:</a:t>
            </a:r>
            <a:endParaRPr lang="en-US" i="1" cap="none" dirty="0">
              <a:latin typeface="Adobe Caslon Pro Bold" pitchFamily="18" charset="0"/>
            </a:endParaRPr>
          </a:p>
        </p:txBody>
      </p:sp>
      <p:graphicFrame>
        <p:nvGraphicFramePr>
          <p:cNvPr id="8" name="Table 7"/>
          <p:cNvGraphicFramePr>
            <a:graphicFrameLocks noGrp="1"/>
          </p:cNvGraphicFramePr>
          <p:nvPr/>
        </p:nvGraphicFramePr>
        <p:xfrm>
          <a:off x="304800" y="1143000"/>
          <a:ext cx="8610600" cy="2926080"/>
        </p:xfrm>
        <a:graphic>
          <a:graphicData uri="http://schemas.openxmlformats.org/drawingml/2006/table">
            <a:tbl>
              <a:tblPr/>
              <a:tblGrid>
                <a:gridCol w="1474964"/>
                <a:gridCol w="1254793"/>
                <a:gridCol w="5880843"/>
              </a:tblGrid>
              <a:tr h="360218">
                <a:tc>
                  <a:txBody>
                    <a:bodyPr/>
                    <a:lstStyle/>
                    <a:p>
                      <a:pPr marL="0" marR="0" algn="ctr">
                        <a:spcBef>
                          <a:spcPts val="0"/>
                        </a:spcBef>
                        <a:spcAft>
                          <a:spcPts val="0"/>
                        </a:spcAft>
                      </a:pPr>
                      <a:r>
                        <a:rPr lang="en-US" sz="1400" b="1" dirty="0">
                          <a:latin typeface="Bell MT"/>
                          <a:ea typeface="Calibri"/>
                          <a:cs typeface="Times New Roman"/>
                        </a:rPr>
                        <a:t>Term</a:t>
                      </a:r>
                      <a:endParaRPr lang="en-US" sz="1400" dirty="0">
                        <a:latin typeface="Trebuchet MS"/>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dirty="0">
                        <a:latin typeface="Bell MT"/>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latin typeface="Bell MT"/>
                          <a:ea typeface="Calibri"/>
                          <a:cs typeface="Times New Roman"/>
                        </a:rPr>
                        <a:t>Definition</a:t>
                      </a:r>
                      <a:endParaRPr lang="en-US" sz="1400">
                        <a:latin typeface="Trebuchet MS"/>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4182">
                <a:tc>
                  <a:txBody>
                    <a:bodyPr/>
                    <a:lstStyle/>
                    <a:p>
                      <a:pPr marL="0" marR="0" algn="l">
                        <a:spcBef>
                          <a:spcPts val="0"/>
                        </a:spcBef>
                        <a:spcAft>
                          <a:spcPts val="0"/>
                        </a:spcAft>
                      </a:pPr>
                      <a:r>
                        <a:rPr lang="en-US" sz="1400" b="1">
                          <a:latin typeface="Bell MT"/>
                          <a:ea typeface="Calibri"/>
                          <a:cs typeface="Times New Roman"/>
                        </a:rPr>
                        <a:t>Pediment</a:t>
                      </a:r>
                      <a:endParaRPr lang="en-US" sz="1400">
                        <a:latin typeface="Trebuchet MS"/>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400">
                        <a:latin typeface="Bell MT"/>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latin typeface="Bell MT"/>
                          <a:ea typeface="Calibri"/>
                          <a:cs typeface="Times New Roman"/>
                        </a:rPr>
                        <a:t>a low-pitched triangular gable on the front of some buildings in the Grecian or Greek Revival style of architecture.  </a:t>
                      </a:r>
                      <a:endParaRPr lang="en-US" sz="1400">
                        <a:latin typeface="Trebuchet MS"/>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00">
                <a:tc>
                  <a:txBody>
                    <a:bodyPr/>
                    <a:lstStyle/>
                    <a:p>
                      <a:pPr marL="0" marR="0" algn="l">
                        <a:spcBef>
                          <a:spcPts val="0"/>
                        </a:spcBef>
                        <a:spcAft>
                          <a:spcPts val="0"/>
                        </a:spcAft>
                      </a:pPr>
                      <a:r>
                        <a:rPr lang="en-US" sz="1400" b="1" dirty="0">
                          <a:latin typeface="Bell MT"/>
                          <a:ea typeface="Calibri"/>
                          <a:cs typeface="Times New Roman"/>
                        </a:rPr>
                        <a:t>Cornice</a:t>
                      </a:r>
                      <a:endParaRPr lang="en-US" sz="1400" dirty="0">
                        <a:latin typeface="Trebuchet MS"/>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400">
                        <a:solidFill>
                          <a:srgbClr val="7D7D7D"/>
                        </a:solidFill>
                        <a:latin typeface="Bell MT"/>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rgbClr val="333333"/>
                          </a:solidFill>
                          <a:latin typeface="Verdana"/>
                          <a:ea typeface="Calibri"/>
                          <a:cs typeface="Times New Roman"/>
                        </a:rPr>
                        <a:t>The cornice is the uppermost section of moldings along the top of a wall or just below a roof.</a:t>
                      </a:r>
                      <a:endParaRPr lang="en-US" sz="1400">
                        <a:latin typeface="Trebuchet MS"/>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00">
                <a:tc>
                  <a:txBody>
                    <a:bodyPr/>
                    <a:lstStyle/>
                    <a:p>
                      <a:pPr marL="0" marR="0" algn="l">
                        <a:spcBef>
                          <a:spcPts val="0"/>
                        </a:spcBef>
                        <a:spcAft>
                          <a:spcPts val="0"/>
                        </a:spcAft>
                      </a:pPr>
                      <a:r>
                        <a:rPr lang="en-US" sz="1400" b="1">
                          <a:latin typeface="Bell MT"/>
                          <a:ea typeface="Calibri"/>
                          <a:cs typeface="Times New Roman"/>
                        </a:rPr>
                        <a:t>Frieze</a:t>
                      </a:r>
                      <a:endParaRPr lang="en-US" sz="1400">
                        <a:latin typeface="Trebuchet MS"/>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400">
                        <a:solidFill>
                          <a:srgbClr val="7D7D7D"/>
                        </a:solidFill>
                        <a:latin typeface="Bell MT"/>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rgbClr val="333333"/>
                          </a:solidFill>
                          <a:latin typeface="Verdana"/>
                          <a:ea typeface="Calibri"/>
                          <a:cs typeface="Times New Roman"/>
                        </a:rPr>
                        <a:t>A frieze is a horizontal band that runs above doorways and windows or below the cornice. The frieze may be decorated with designs or carvings.</a:t>
                      </a:r>
                      <a:endParaRPr lang="en-US" sz="1400" dirty="0">
                        <a:latin typeface="Trebuchet MS"/>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2000">
                <a:tc>
                  <a:txBody>
                    <a:bodyPr/>
                    <a:lstStyle/>
                    <a:p>
                      <a:pPr marL="0" marR="0" algn="l">
                        <a:spcBef>
                          <a:spcPts val="0"/>
                        </a:spcBef>
                        <a:spcAft>
                          <a:spcPts val="0"/>
                        </a:spcAft>
                      </a:pPr>
                      <a:r>
                        <a:rPr lang="en-US" sz="1400" b="1">
                          <a:latin typeface="Bell MT"/>
                          <a:ea typeface="Calibri"/>
                          <a:cs typeface="Times New Roman"/>
                        </a:rPr>
                        <a:t>Pilaster</a:t>
                      </a:r>
                      <a:endParaRPr lang="en-US" sz="1400">
                        <a:latin typeface="Trebuchet MS"/>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400">
                        <a:solidFill>
                          <a:srgbClr val="7D7D7D"/>
                        </a:solidFill>
                        <a:latin typeface="Bell MT"/>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rgbClr val="333333"/>
                          </a:solidFill>
                          <a:latin typeface="Verdana"/>
                          <a:ea typeface="Calibri"/>
                          <a:cs typeface="Times New Roman"/>
                        </a:rPr>
                        <a:t>A pilaster is a rectangular support that resembles a flat column. The pilaster projects only slightly from the wall, and has a base, a shaft, and a capital.</a:t>
                      </a:r>
                      <a:endParaRPr lang="en-US" sz="1400" dirty="0">
                        <a:latin typeface="Trebuchet MS"/>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7892" name="Picture 4" descr="Used under Creative Commons Attribution license"/>
          <p:cNvPicPr>
            <a:picLocks noChangeAspect="1" noChangeArrowheads="1"/>
          </p:cNvPicPr>
          <p:nvPr/>
        </p:nvPicPr>
        <p:blipFill>
          <a:blip r:embed="rId3" cstate="print"/>
          <a:srcRect/>
          <a:stretch>
            <a:fillRect/>
          </a:stretch>
        </p:blipFill>
        <p:spPr bwMode="auto">
          <a:xfrm>
            <a:off x="2271141" y="1524001"/>
            <a:ext cx="405384" cy="533400"/>
          </a:xfrm>
          <a:prstGeom prst="rect">
            <a:avLst/>
          </a:prstGeom>
          <a:noFill/>
        </p:spPr>
      </p:pic>
      <p:pic>
        <p:nvPicPr>
          <p:cNvPr id="37891" name="Picture 1" descr="A highly decorative cornice set along the top of a wall"/>
          <p:cNvPicPr>
            <a:picLocks noChangeAspect="1" noChangeArrowheads="1"/>
          </p:cNvPicPr>
          <p:nvPr/>
        </p:nvPicPr>
        <p:blipFill>
          <a:blip r:embed="rId4" cstate="print"/>
          <a:srcRect/>
          <a:stretch>
            <a:fillRect/>
          </a:stretch>
        </p:blipFill>
        <p:spPr bwMode="auto">
          <a:xfrm>
            <a:off x="2362200" y="2133600"/>
            <a:ext cx="492826" cy="457200"/>
          </a:xfrm>
          <a:prstGeom prst="rect">
            <a:avLst/>
          </a:prstGeom>
          <a:noFill/>
        </p:spPr>
      </p:pic>
      <p:pic>
        <p:nvPicPr>
          <p:cNvPr id="37890" name="Picture 4" descr="ArtToday.com"/>
          <p:cNvPicPr>
            <a:picLocks noChangeAspect="1" noChangeArrowheads="1"/>
          </p:cNvPicPr>
          <p:nvPr/>
        </p:nvPicPr>
        <p:blipFill>
          <a:blip r:embed="rId5" cstate="print"/>
          <a:srcRect/>
          <a:stretch>
            <a:fillRect/>
          </a:stretch>
        </p:blipFill>
        <p:spPr bwMode="auto">
          <a:xfrm>
            <a:off x="2490216" y="2743200"/>
            <a:ext cx="448056" cy="533400"/>
          </a:xfrm>
          <a:prstGeom prst="rect">
            <a:avLst/>
          </a:prstGeom>
          <a:noFill/>
        </p:spPr>
      </p:pic>
      <p:pic>
        <p:nvPicPr>
          <p:cNvPr id="37889" name="Picture 7" descr="Photo @ Jackie Craven; licensed to About.com"/>
          <p:cNvPicPr>
            <a:picLocks noChangeAspect="1" noChangeArrowheads="1"/>
          </p:cNvPicPr>
          <p:nvPr/>
        </p:nvPicPr>
        <p:blipFill>
          <a:blip r:embed="rId6" cstate="print"/>
          <a:srcRect/>
          <a:stretch>
            <a:fillRect/>
          </a:stretch>
        </p:blipFill>
        <p:spPr bwMode="auto">
          <a:xfrm>
            <a:off x="2514600" y="3352800"/>
            <a:ext cx="464745" cy="609600"/>
          </a:xfrm>
          <a:prstGeom prst="rect">
            <a:avLst/>
          </a:prstGeom>
          <a:noFill/>
        </p:spPr>
      </p:pic>
      <p:graphicFrame>
        <p:nvGraphicFramePr>
          <p:cNvPr id="9" name="Table 8"/>
          <p:cNvGraphicFramePr>
            <a:graphicFrameLocks noGrp="1"/>
          </p:cNvGraphicFramePr>
          <p:nvPr/>
        </p:nvGraphicFramePr>
        <p:xfrm>
          <a:off x="304800" y="4084320"/>
          <a:ext cx="8610600" cy="2453640"/>
        </p:xfrm>
        <a:graphic>
          <a:graphicData uri="http://schemas.openxmlformats.org/drawingml/2006/table">
            <a:tbl>
              <a:tblPr/>
              <a:tblGrid>
                <a:gridCol w="1474964"/>
                <a:gridCol w="1254793"/>
                <a:gridCol w="5880843"/>
              </a:tblGrid>
              <a:tr h="250092">
                <a:tc>
                  <a:txBody>
                    <a:bodyPr/>
                    <a:lstStyle/>
                    <a:p>
                      <a:pPr marL="0" marR="0" algn="l">
                        <a:spcBef>
                          <a:spcPts val="0"/>
                        </a:spcBef>
                        <a:spcAft>
                          <a:spcPts val="0"/>
                        </a:spcAft>
                      </a:pPr>
                      <a:r>
                        <a:rPr lang="en-US" sz="1400" b="1" dirty="0">
                          <a:latin typeface="Bell MT"/>
                          <a:ea typeface="Calibri"/>
                          <a:cs typeface="Times New Roman"/>
                        </a:rPr>
                        <a:t>Balustrade </a:t>
                      </a:r>
                      <a:endParaRPr lang="en-US" sz="1400" dirty="0">
                        <a:latin typeface="Trebuchet MS"/>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400">
                        <a:solidFill>
                          <a:srgbClr val="7D7D7D"/>
                        </a:solidFill>
                        <a:latin typeface="Bell MT"/>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rgbClr val="333333"/>
                          </a:solidFill>
                          <a:latin typeface="Verdana"/>
                          <a:ea typeface="Calibri"/>
                          <a:cs typeface="Times New Roman"/>
                        </a:rPr>
                        <a:t>A balustrade is a row of repeating balusters - small posts that support the upper rail of a railing. Staircases and porches often have balustrades.</a:t>
                      </a:r>
                      <a:endParaRPr lang="en-US" sz="1400" dirty="0">
                        <a:latin typeface="Trebuchet MS"/>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400">
                <a:tc>
                  <a:txBody>
                    <a:bodyPr/>
                    <a:lstStyle/>
                    <a:p>
                      <a:pPr marL="0" marR="0" algn="l">
                        <a:spcBef>
                          <a:spcPts val="0"/>
                        </a:spcBef>
                        <a:spcAft>
                          <a:spcPts val="0"/>
                        </a:spcAft>
                      </a:pPr>
                      <a:r>
                        <a:rPr lang="en-US" sz="1400" b="1">
                          <a:latin typeface="Bell MT"/>
                          <a:ea typeface="Calibri"/>
                          <a:cs typeface="Times New Roman"/>
                        </a:rPr>
                        <a:t>Fanlight</a:t>
                      </a:r>
                      <a:endParaRPr lang="en-US" sz="1400">
                        <a:latin typeface="Trebuchet MS"/>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400">
                        <a:solidFill>
                          <a:srgbClr val="000000"/>
                        </a:solidFill>
                        <a:latin typeface="Bell MT"/>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latin typeface="Verdana" pitchFamily="34" charset="0"/>
                          <a:ea typeface="Verdana" pitchFamily="34" charset="0"/>
                          <a:cs typeface="Verdana" pitchFamily="34" charset="0"/>
                        </a:rPr>
                        <a:t>A fanlight is a semicircular or semi-elliptical window over a doorway or another window</a:t>
                      </a:r>
                      <a:r>
                        <a:rPr lang="en-US" sz="1400" dirty="0" smtClean="0">
                          <a:latin typeface="Verdana" pitchFamily="34" charset="0"/>
                          <a:ea typeface="Verdana" pitchFamily="34" charset="0"/>
                          <a:cs typeface="Verdana" pitchFamily="34" charset="0"/>
                        </a:rPr>
                        <a:t>.</a:t>
                      </a:r>
                      <a:endParaRPr lang="en-US" sz="1400" dirty="0">
                        <a:latin typeface="Trebuchet MS"/>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5231">
                <a:tc>
                  <a:txBody>
                    <a:bodyPr/>
                    <a:lstStyle/>
                    <a:p>
                      <a:pPr marL="0" marR="0" algn="l">
                        <a:spcBef>
                          <a:spcPts val="0"/>
                        </a:spcBef>
                        <a:spcAft>
                          <a:spcPts val="0"/>
                        </a:spcAft>
                      </a:pPr>
                      <a:r>
                        <a:rPr lang="en-US" sz="1400" b="1" dirty="0">
                          <a:latin typeface="Bell MT"/>
                          <a:ea typeface="Calibri"/>
                          <a:cs typeface="Times New Roman"/>
                        </a:rPr>
                        <a:t>Palladian Window</a:t>
                      </a:r>
                      <a:endParaRPr lang="en-US" sz="1400" dirty="0">
                        <a:latin typeface="Trebuchet MS"/>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400" dirty="0">
                        <a:solidFill>
                          <a:srgbClr val="7D7D7D"/>
                        </a:solidFill>
                        <a:latin typeface="Bell MT"/>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rgbClr val="333333"/>
                          </a:solidFill>
                          <a:latin typeface="Verdana"/>
                          <a:ea typeface="Calibri"/>
                          <a:cs typeface="Times New Roman"/>
                        </a:rPr>
                        <a:t>A Palladian window is a large window that is divided into three parts. The center section is larger than the two side sections, and is usually arched. Renaissance architecture and other buildings in classical styles often have Palladian windows. On </a:t>
                      </a:r>
                      <a:r>
                        <a:rPr lang="en-US" sz="1400" u="sng" dirty="0">
                          <a:solidFill>
                            <a:srgbClr val="333333"/>
                          </a:solidFill>
                          <a:latin typeface="Verdana"/>
                          <a:ea typeface="Calibri"/>
                          <a:cs typeface="Times New Roman"/>
                          <a:hlinkClick r:id="rId7"/>
                        </a:rPr>
                        <a:t>Adam or Federal style</a:t>
                      </a:r>
                      <a:r>
                        <a:rPr lang="en-US" sz="1400" dirty="0">
                          <a:solidFill>
                            <a:srgbClr val="333333"/>
                          </a:solidFill>
                          <a:latin typeface="Verdana"/>
                          <a:ea typeface="Calibri"/>
                          <a:cs typeface="Times New Roman"/>
                        </a:rPr>
                        <a:t> houses, there is often a Palladian window in the center of the second story.</a:t>
                      </a:r>
                      <a:endParaRPr lang="en-US" sz="1400" dirty="0">
                        <a:latin typeface="Trebuchet MS"/>
                        <a:ea typeface="Calibri"/>
                        <a:cs typeface="Times New Roman"/>
                      </a:endParaRPr>
                    </a:p>
                  </a:txBody>
                  <a:tcPr marL="46892" marR="46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 name="Picture 10" descr="Baluster and Balustrade"/>
          <p:cNvPicPr>
            <a:picLocks noChangeAspect="1" noChangeArrowheads="1"/>
          </p:cNvPicPr>
          <p:nvPr/>
        </p:nvPicPr>
        <p:blipFill>
          <a:blip r:embed="rId8" cstate="print"/>
          <a:srcRect/>
          <a:stretch>
            <a:fillRect/>
          </a:stretch>
        </p:blipFill>
        <p:spPr bwMode="auto">
          <a:xfrm>
            <a:off x="2057400" y="4114800"/>
            <a:ext cx="904875" cy="577903"/>
          </a:xfrm>
          <a:prstGeom prst="rect">
            <a:avLst/>
          </a:prstGeom>
          <a:noFill/>
        </p:spPr>
      </p:pic>
      <p:pic>
        <p:nvPicPr>
          <p:cNvPr id="11" name="Picture 13" descr="Fanlight"/>
          <p:cNvPicPr>
            <a:picLocks noChangeAspect="1" noChangeArrowheads="1"/>
          </p:cNvPicPr>
          <p:nvPr/>
        </p:nvPicPr>
        <p:blipFill>
          <a:blip r:embed="rId9" cstate="print"/>
          <a:srcRect b="42107"/>
          <a:stretch>
            <a:fillRect/>
          </a:stretch>
        </p:blipFill>
        <p:spPr bwMode="auto">
          <a:xfrm>
            <a:off x="2362200" y="4724400"/>
            <a:ext cx="641555" cy="516576"/>
          </a:xfrm>
          <a:prstGeom prst="rect">
            <a:avLst/>
          </a:prstGeom>
          <a:noFill/>
        </p:spPr>
      </p:pic>
      <p:pic>
        <p:nvPicPr>
          <p:cNvPr id="12" name="Picture 16" descr="ArtToday.com; used with permission"/>
          <p:cNvPicPr>
            <a:picLocks noChangeAspect="1" noChangeArrowheads="1"/>
          </p:cNvPicPr>
          <p:nvPr/>
        </p:nvPicPr>
        <p:blipFill>
          <a:blip r:embed="rId10" cstate="print"/>
          <a:srcRect/>
          <a:stretch>
            <a:fillRect/>
          </a:stretch>
        </p:blipFill>
        <p:spPr bwMode="auto">
          <a:xfrm>
            <a:off x="1752600" y="5309419"/>
            <a:ext cx="689429" cy="116758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281444" y="609600"/>
            <a:ext cx="8633956" cy="639762"/>
          </a:xfrm>
        </p:spPr>
        <p:txBody>
          <a:bodyPr>
            <a:normAutofit/>
          </a:bodyPr>
          <a:lstStyle/>
          <a:p>
            <a:pPr algn="ctr"/>
            <a:r>
              <a:rPr lang="en-US" sz="3200" i="1" cap="none" dirty="0" smtClean="0">
                <a:solidFill>
                  <a:schemeClr val="tx1"/>
                </a:solidFill>
                <a:latin typeface="Adobe Caslon Pro Bold" pitchFamily="18" charset="0"/>
              </a:rPr>
              <a:t>Federal / Georgian Colonial</a:t>
            </a:r>
            <a:endParaRPr lang="en-US" sz="3200" i="1" cap="none" dirty="0">
              <a:solidFill>
                <a:schemeClr val="tx1"/>
              </a:solidFill>
              <a:latin typeface="Adobe Caslon Pro Bold" pitchFamily="18" charset="0"/>
            </a:endParaRPr>
          </a:p>
        </p:txBody>
      </p:sp>
      <p:pic>
        <p:nvPicPr>
          <p:cNvPr id="19458" name="Picture 2" descr="Graceful details distinguish Federal style homes.">
            <a:hlinkClick r:id="rId3" tooltip="View Full-Size"/>
          </p:cNvPr>
          <p:cNvPicPr>
            <a:picLocks noGrp="1" noChangeAspect="1" noChangeArrowheads="1"/>
          </p:cNvPicPr>
          <p:nvPr>
            <p:ph sz="quarter" idx="2"/>
          </p:nvPr>
        </p:nvPicPr>
        <p:blipFill>
          <a:blip r:embed="rId4" cstate="print"/>
          <a:stretch>
            <a:fillRect/>
          </a:stretch>
        </p:blipFill>
        <p:spPr bwMode="auto">
          <a:xfrm>
            <a:off x="4572000" y="1217474"/>
            <a:ext cx="4291012" cy="2819808"/>
          </a:xfrm>
          <a:prstGeom prst="rect">
            <a:avLst/>
          </a:prstGeom>
          <a:noFill/>
        </p:spPr>
      </p:pic>
      <p:sp>
        <p:nvSpPr>
          <p:cNvPr id="9" name="Content Placeholder 8"/>
          <p:cNvSpPr>
            <a:spLocks noGrp="1"/>
          </p:cNvSpPr>
          <p:nvPr>
            <p:ph sz="quarter" idx="4"/>
          </p:nvPr>
        </p:nvSpPr>
        <p:spPr>
          <a:xfrm>
            <a:off x="228600" y="1295400"/>
            <a:ext cx="4288536" cy="4648200"/>
          </a:xfrm>
        </p:spPr>
        <p:txBody>
          <a:bodyPr>
            <a:normAutofit fontScale="92500" lnSpcReduction="10000"/>
          </a:bodyPr>
          <a:lstStyle/>
          <a:p>
            <a:pPr>
              <a:buNone/>
            </a:pPr>
            <a:r>
              <a:rPr lang="en-US" sz="1800" b="1" dirty="0" smtClean="0"/>
              <a:t>American </a:t>
            </a:r>
            <a:r>
              <a:rPr lang="en-US" sz="1800" b="1" dirty="0" smtClean="0"/>
              <a:t>Federal houses have many of these features:</a:t>
            </a:r>
            <a:r>
              <a:rPr lang="en-US" sz="1800" dirty="0" smtClean="0"/>
              <a:t> </a:t>
            </a:r>
            <a:endParaRPr lang="en-US" sz="1800" dirty="0" smtClean="0"/>
          </a:p>
          <a:p>
            <a:pPr>
              <a:buFont typeface="Wingdings" pitchFamily="2" charset="2"/>
              <a:buChar char="ü"/>
            </a:pPr>
            <a:r>
              <a:rPr lang="en-US" sz="1800" dirty="0" smtClean="0"/>
              <a:t>Low-pitched </a:t>
            </a:r>
            <a:r>
              <a:rPr lang="en-US" sz="1800" dirty="0" smtClean="0"/>
              <a:t>roof, or flat roof with a </a:t>
            </a:r>
            <a:r>
              <a:rPr lang="en-US" sz="1800" u="sng" dirty="0" smtClean="0">
                <a:solidFill>
                  <a:srgbClr val="C00000"/>
                </a:solidFill>
              </a:rPr>
              <a:t>balustrade </a:t>
            </a:r>
          </a:p>
          <a:p>
            <a:pPr>
              <a:buFont typeface="Wingdings" pitchFamily="2" charset="2"/>
              <a:buChar char="ü"/>
            </a:pPr>
            <a:r>
              <a:rPr lang="en-US" sz="1800" dirty="0" smtClean="0"/>
              <a:t>Windows arranged symmetrically around a center doorway </a:t>
            </a:r>
          </a:p>
          <a:p>
            <a:pPr>
              <a:buFont typeface="Wingdings" pitchFamily="2" charset="2"/>
              <a:buChar char="ü"/>
            </a:pPr>
            <a:r>
              <a:rPr lang="en-US" sz="1800" dirty="0" smtClean="0"/>
              <a:t>Semicircular </a:t>
            </a:r>
            <a:r>
              <a:rPr lang="en-US" sz="1800" u="sng" dirty="0" smtClean="0">
                <a:solidFill>
                  <a:srgbClr val="C00000"/>
                </a:solidFill>
              </a:rPr>
              <a:t>fanlight</a:t>
            </a:r>
            <a:r>
              <a:rPr lang="en-US" sz="1800" dirty="0" smtClean="0"/>
              <a:t> over the front door </a:t>
            </a:r>
          </a:p>
          <a:p>
            <a:pPr>
              <a:buFont typeface="Wingdings" pitchFamily="2" charset="2"/>
              <a:buChar char="ü"/>
            </a:pPr>
            <a:r>
              <a:rPr lang="en-US" sz="1800" dirty="0" smtClean="0"/>
              <a:t>Narrow side windows flanking the front door </a:t>
            </a:r>
          </a:p>
          <a:p>
            <a:pPr>
              <a:buFont typeface="Wingdings" pitchFamily="2" charset="2"/>
              <a:buChar char="ü"/>
            </a:pPr>
            <a:r>
              <a:rPr lang="en-US" sz="1800" dirty="0" smtClean="0"/>
              <a:t>Decorative crown or roof over front door </a:t>
            </a:r>
          </a:p>
          <a:p>
            <a:pPr>
              <a:buFont typeface="Wingdings" pitchFamily="2" charset="2"/>
              <a:buChar char="ü"/>
            </a:pPr>
            <a:r>
              <a:rPr lang="en-US" sz="1800" dirty="0" smtClean="0"/>
              <a:t>Tooth-like </a:t>
            </a:r>
            <a:r>
              <a:rPr lang="en-US" sz="1800" dirty="0" smtClean="0"/>
              <a:t>moldings </a:t>
            </a:r>
            <a:r>
              <a:rPr lang="en-US" sz="1800" dirty="0" smtClean="0"/>
              <a:t>in the cornice </a:t>
            </a:r>
          </a:p>
          <a:p>
            <a:pPr>
              <a:buFont typeface="Wingdings" pitchFamily="2" charset="2"/>
              <a:buChar char="ü"/>
            </a:pPr>
            <a:r>
              <a:rPr lang="en-US" sz="1800" u="sng" dirty="0" smtClean="0">
                <a:solidFill>
                  <a:srgbClr val="C00000"/>
                </a:solidFill>
              </a:rPr>
              <a:t>Palladian window </a:t>
            </a:r>
          </a:p>
          <a:p>
            <a:pPr>
              <a:buFont typeface="Wingdings" pitchFamily="2" charset="2"/>
              <a:buChar char="ü"/>
            </a:pPr>
            <a:r>
              <a:rPr lang="en-US" sz="1800" dirty="0" smtClean="0"/>
              <a:t>Circular or elliptical windows </a:t>
            </a:r>
          </a:p>
          <a:p>
            <a:pPr>
              <a:buFont typeface="Wingdings" pitchFamily="2" charset="2"/>
              <a:buChar char="ü"/>
            </a:pPr>
            <a:r>
              <a:rPr lang="en-US" sz="1800" dirty="0" smtClean="0"/>
              <a:t>Shutters </a:t>
            </a:r>
          </a:p>
          <a:p>
            <a:pPr>
              <a:buFont typeface="Wingdings" pitchFamily="2" charset="2"/>
              <a:buChar char="ü"/>
            </a:pPr>
            <a:r>
              <a:rPr lang="en-US" sz="1800" dirty="0" smtClean="0"/>
              <a:t>Decorative swags and garlands </a:t>
            </a:r>
          </a:p>
          <a:p>
            <a:pPr>
              <a:buFont typeface="Wingdings" pitchFamily="2" charset="2"/>
              <a:buChar char="ü"/>
            </a:pPr>
            <a:r>
              <a:rPr lang="en-US" sz="1800" dirty="0" smtClean="0"/>
              <a:t>Oval rooms and arches </a:t>
            </a:r>
          </a:p>
        </p:txBody>
      </p:sp>
      <p:sp>
        <p:nvSpPr>
          <p:cNvPr id="6" name="TextBox 5"/>
          <p:cNvSpPr txBox="1"/>
          <p:nvPr/>
        </p:nvSpPr>
        <p:spPr>
          <a:xfrm>
            <a:off x="4648200" y="4113074"/>
            <a:ext cx="4267200" cy="1754326"/>
          </a:xfrm>
          <a:prstGeom prst="rect">
            <a:avLst/>
          </a:prstGeom>
          <a:noFill/>
        </p:spPr>
        <p:txBody>
          <a:bodyPr wrap="square" rtlCol="0">
            <a:spAutoFit/>
          </a:bodyPr>
          <a:lstStyle/>
          <a:p>
            <a:r>
              <a:rPr lang="en-US" dirty="0" smtClean="0"/>
              <a:t>Woodlawn, near Mount Vernon, Virginia, is often called "Georgian Colonial." However, the fanlight and the elliptical window in the gable are characteristic of the Federal style. Designed by William Thornton, Woodlawn was completed in 1805.</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3"/>
          </p:nvPr>
        </p:nvSpPr>
        <p:spPr>
          <a:xfrm>
            <a:off x="228601" y="533400"/>
            <a:ext cx="8708666" cy="639762"/>
          </a:xfrm>
        </p:spPr>
        <p:txBody>
          <a:bodyPr>
            <a:normAutofit/>
          </a:bodyPr>
          <a:lstStyle/>
          <a:p>
            <a:pPr algn="ctr"/>
            <a:r>
              <a:rPr lang="en-US" sz="3200" i="1" cap="none" dirty="0" smtClean="0">
                <a:solidFill>
                  <a:schemeClr val="tx1"/>
                </a:solidFill>
                <a:latin typeface="Adobe Caslon Pro Bold" pitchFamily="18" charset="0"/>
              </a:rPr>
              <a:t>Tidewater</a:t>
            </a:r>
            <a:endParaRPr lang="en-US" sz="3200" i="1" cap="none" dirty="0">
              <a:solidFill>
                <a:schemeClr val="tx1"/>
              </a:solidFill>
              <a:latin typeface="Adobe Caslon Pro Bold" pitchFamily="18" charset="0"/>
            </a:endParaRPr>
          </a:p>
        </p:txBody>
      </p:sp>
      <p:sp>
        <p:nvSpPr>
          <p:cNvPr id="9" name="Content Placeholder 8"/>
          <p:cNvSpPr>
            <a:spLocks noGrp="1"/>
          </p:cNvSpPr>
          <p:nvPr>
            <p:ph sz="quarter" idx="4"/>
          </p:nvPr>
        </p:nvSpPr>
        <p:spPr>
          <a:xfrm>
            <a:off x="0" y="4191000"/>
            <a:ext cx="4288536" cy="1752600"/>
          </a:xfrm>
        </p:spPr>
        <p:txBody>
          <a:bodyPr>
            <a:normAutofit/>
          </a:bodyPr>
          <a:lstStyle/>
          <a:p>
            <a:pPr>
              <a:buNone/>
            </a:pPr>
            <a:r>
              <a:rPr lang="en-US" sz="1800" dirty="0" smtClean="0">
                <a:solidFill>
                  <a:schemeClr val="tx1"/>
                </a:solidFill>
              </a:rPr>
              <a:t>	Built </a:t>
            </a:r>
            <a:r>
              <a:rPr lang="en-US" sz="1800" dirty="0" smtClean="0">
                <a:solidFill>
                  <a:schemeClr val="tx1"/>
                </a:solidFill>
              </a:rPr>
              <a:t>in coastal areas of the American South, these homes were designed for wet, hot climates</a:t>
            </a:r>
            <a:r>
              <a:rPr lang="en-US" sz="1800" dirty="0" smtClean="0">
                <a:solidFill>
                  <a:schemeClr val="tx1"/>
                </a:solidFill>
              </a:rPr>
              <a:t>.</a:t>
            </a:r>
          </a:p>
          <a:p>
            <a:pPr>
              <a:buNone/>
            </a:pPr>
            <a:r>
              <a:rPr lang="en-US" sz="1800" dirty="0" smtClean="0">
                <a:solidFill>
                  <a:schemeClr val="tx1"/>
                </a:solidFill>
              </a:rPr>
              <a:t>	</a:t>
            </a:r>
            <a:endParaRPr lang="en-US" sz="1800" dirty="0">
              <a:solidFill>
                <a:schemeClr val="tx1"/>
              </a:solidFill>
            </a:endParaRPr>
          </a:p>
        </p:txBody>
      </p:sp>
      <p:pic>
        <p:nvPicPr>
          <p:cNvPr id="19460" name="Picture 4" descr="http://z.about.com/d/architecture/1/0/J/P/tidewater-2270422.jpg"/>
          <p:cNvPicPr>
            <a:picLocks noChangeAspect="1" noChangeArrowheads="1"/>
          </p:cNvPicPr>
          <p:nvPr/>
        </p:nvPicPr>
        <p:blipFill>
          <a:blip r:embed="rId3" cstate="print"/>
          <a:srcRect r="10619"/>
          <a:stretch>
            <a:fillRect/>
          </a:stretch>
        </p:blipFill>
        <p:spPr bwMode="auto">
          <a:xfrm>
            <a:off x="374035" y="1219200"/>
            <a:ext cx="3893165" cy="2819400"/>
          </a:xfrm>
          <a:prstGeom prst="rect">
            <a:avLst/>
          </a:prstGeom>
          <a:noFill/>
        </p:spPr>
      </p:pic>
      <p:sp>
        <p:nvSpPr>
          <p:cNvPr id="10" name="Content Placeholder 9"/>
          <p:cNvSpPr>
            <a:spLocks noGrp="1"/>
          </p:cNvSpPr>
          <p:nvPr>
            <p:ph sz="quarter" idx="2"/>
          </p:nvPr>
        </p:nvSpPr>
        <p:spPr>
          <a:xfrm>
            <a:off x="4648200" y="1219200"/>
            <a:ext cx="4290556" cy="3941763"/>
          </a:xfrm>
        </p:spPr>
        <p:txBody>
          <a:bodyPr/>
          <a:lstStyle/>
          <a:p>
            <a:pPr>
              <a:buNone/>
            </a:pPr>
            <a:r>
              <a:rPr lang="en-US" dirty="0" smtClean="0">
                <a:solidFill>
                  <a:schemeClr val="tx1"/>
                </a:solidFill>
              </a:rPr>
              <a:t>Tidewater homes </a:t>
            </a:r>
            <a:r>
              <a:rPr lang="en-US" dirty="0" smtClean="0">
                <a:solidFill>
                  <a:schemeClr val="tx1"/>
                </a:solidFill>
              </a:rPr>
              <a:t>have:</a:t>
            </a:r>
          </a:p>
          <a:p>
            <a:pPr>
              <a:buFont typeface="Wingdings" pitchFamily="2" charset="2"/>
              <a:buChar char="ü"/>
            </a:pPr>
            <a:r>
              <a:rPr lang="en-US" dirty="0" smtClean="0">
                <a:solidFill>
                  <a:schemeClr val="tx1"/>
                </a:solidFill>
              </a:rPr>
              <a:t>extensive </a:t>
            </a:r>
            <a:r>
              <a:rPr lang="en-US" dirty="0" smtClean="0">
                <a:solidFill>
                  <a:schemeClr val="tx1"/>
                </a:solidFill>
              </a:rPr>
              <a:t>porches (or "galleries") </a:t>
            </a:r>
            <a:endParaRPr lang="en-US" dirty="0" smtClean="0">
              <a:solidFill>
                <a:schemeClr val="tx1"/>
              </a:solidFill>
            </a:endParaRPr>
          </a:p>
          <a:p>
            <a:pPr>
              <a:buFont typeface="Wingdings" pitchFamily="2" charset="2"/>
              <a:buChar char="ü"/>
            </a:pPr>
            <a:r>
              <a:rPr lang="en-US" dirty="0" smtClean="0">
                <a:solidFill>
                  <a:schemeClr val="tx1"/>
                </a:solidFill>
              </a:rPr>
              <a:t>sheltered </a:t>
            </a:r>
            <a:r>
              <a:rPr lang="en-US" dirty="0" smtClean="0">
                <a:solidFill>
                  <a:schemeClr val="tx1"/>
                </a:solidFill>
              </a:rPr>
              <a:t>by a broad hipped </a:t>
            </a:r>
            <a:r>
              <a:rPr lang="en-US" dirty="0" smtClean="0">
                <a:solidFill>
                  <a:schemeClr val="tx1"/>
                </a:solidFill>
              </a:rPr>
              <a:t>roof</a:t>
            </a:r>
          </a:p>
          <a:p>
            <a:pPr>
              <a:buFont typeface="Wingdings" pitchFamily="2" charset="2"/>
              <a:buChar char="ü"/>
            </a:pPr>
            <a:r>
              <a:rPr lang="en-US" dirty="0" smtClean="0">
                <a:solidFill>
                  <a:schemeClr val="tx1"/>
                </a:solidFill>
              </a:rPr>
              <a:t>The </a:t>
            </a:r>
            <a:r>
              <a:rPr lang="en-US" dirty="0" smtClean="0">
                <a:solidFill>
                  <a:schemeClr val="tx1"/>
                </a:solidFill>
              </a:rPr>
              <a:t>main roof extends over the porches without interruption.</a:t>
            </a:r>
            <a:endParaRPr lang="en-US"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0" y="381000"/>
            <a:ext cx="9144000" cy="639763"/>
          </a:xfrm>
        </p:spPr>
        <p:txBody>
          <a:bodyPr>
            <a:normAutofit/>
          </a:bodyPr>
          <a:lstStyle/>
          <a:p>
            <a:pPr algn="ctr">
              <a:buNone/>
            </a:pPr>
            <a:r>
              <a:rPr lang="en-US" sz="3200" i="1" cap="none" dirty="0" smtClean="0">
                <a:solidFill>
                  <a:schemeClr val="tx1"/>
                </a:solidFill>
                <a:latin typeface="Adobe Caslon Pro Bold" pitchFamily="18" charset="0"/>
              </a:rPr>
              <a:t>Greek Revival</a:t>
            </a:r>
            <a:endParaRPr lang="en-US" sz="3200" i="1" cap="none" dirty="0">
              <a:solidFill>
                <a:schemeClr val="tx1"/>
              </a:solidFill>
              <a:latin typeface="Adobe Caslon Pro Bold" pitchFamily="18" charset="0"/>
            </a:endParaRPr>
          </a:p>
        </p:txBody>
      </p:sp>
      <p:sp>
        <p:nvSpPr>
          <p:cNvPr id="6" name="Content Placeholder 5"/>
          <p:cNvSpPr>
            <a:spLocks noGrp="1"/>
          </p:cNvSpPr>
          <p:nvPr>
            <p:ph sz="quarter" idx="4294967295"/>
          </p:nvPr>
        </p:nvSpPr>
        <p:spPr>
          <a:xfrm>
            <a:off x="228600" y="1143000"/>
            <a:ext cx="4419600" cy="3941762"/>
          </a:xfrm>
        </p:spPr>
        <p:txBody>
          <a:bodyPr>
            <a:normAutofit/>
          </a:bodyPr>
          <a:lstStyle/>
          <a:p>
            <a:pPr>
              <a:buNone/>
            </a:pPr>
            <a:r>
              <a:rPr lang="en-US" sz="1800" b="1" dirty="0" smtClean="0"/>
              <a:t>Greek Revival houses usually have these features:</a:t>
            </a:r>
            <a:r>
              <a:rPr lang="en-US" sz="1800" dirty="0" smtClean="0"/>
              <a:t> </a:t>
            </a:r>
            <a:endParaRPr lang="en-US" sz="1800" dirty="0" smtClean="0"/>
          </a:p>
          <a:p>
            <a:pPr>
              <a:buFont typeface="Wingdings" pitchFamily="2" charset="2"/>
              <a:buChar char="ü"/>
            </a:pPr>
            <a:r>
              <a:rPr lang="en-US" sz="1800" dirty="0" err="1" smtClean="0">
                <a:hlinkClick r:id="rId3"/>
              </a:rPr>
              <a:t>Pedimented</a:t>
            </a:r>
            <a:r>
              <a:rPr lang="en-US" sz="1800" dirty="0" smtClean="0"/>
              <a:t> </a:t>
            </a:r>
            <a:r>
              <a:rPr lang="en-US" sz="1800" dirty="0" smtClean="0"/>
              <a:t>gable </a:t>
            </a:r>
          </a:p>
          <a:p>
            <a:pPr>
              <a:buFont typeface="Wingdings" pitchFamily="2" charset="2"/>
              <a:buChar char="ü"/>
            </a:pPr>
            <a:r>
              <a:rPr lang="en-US" sz="1800" dirty="0" smtClean="0"/>
              <a:t>Symmetrical shape </a:t>
            </a:r>
          </a:p>
          <a:p>
            <a:pPr>
              <a:buFont typeface="Wingdings" pitchFamily="2" charset="2"/>
              <a:buChar char="ü"/>
            </a:pPr>
            <a:r>
              <a:rPr lang="en-US" sz="1800" dirty="0" smtClean="0"/>
              <a:t>Heavy </a:t>
            </a:r>
            <a:r>
              <a:rPr lang="en-US" sz="1800" dirty="0" smtClean="0">
                <a:hlinkClick r:id="rId4"/>
              </a:rPr>
              <a:t>cornice</a:t>
            </a:r>
            <a:r>
              <a:rPr lang="en-US" sz="1800" dirty="0" smtClean="0"/>
              <a:t> </a:t>
            </a:r>
          </a:p>
          <a:p>
            <a:pPr>
              <a:buFont typeface="Wingdings" pitchFamily="2" charset="2"/>
              <a:buChar char="ü"/>
            </a:pPr>
            <a:r>
              <a:rPr lang="en-US" sz="1800" dirty="0" smtClean="0"/>
              <a:t>Wide, plain </a:t>
            </a:r>
            <a:r>
              <a:rPr lang="en-US" sz="1800" dirty="0" smtClean="0">
                <a:hlinkClick r:id="rId5"/>
              </a:rPr>
              <a:t>frieze</a:t>
            </a:r>
            <a:r>
              <a:rPr lang="en-US" sz="1800" dirty="0" smtClean="0"/>
              <a:t> </a:t>
            </a:r>
          </a:p>
          <a:p>
            <a:pPr>
              <a:buFont typeface="Wingdings" pitchFamily="2" charset="2"/>
              <a:buChar char="ü"/>
            </a:pPr>
            <a:r>
              <a:rPr lang="en-US" sz="1800" dirty="0" smtClean="0"/>
              <a:t>Bold, simple moldings </a:t>
            </a:r>
          </a:p>
          <a:p>
            <a:pPr>
              <a:buNone/>
            </a:pPr>
            <a:r>
              <a:rPr lang="en-US" sz="1800" b="1" dirty="0" smtClean="0"/>
              <a:t>Many Greek Revival houses also have these features: </a:t>
            </a:r>
            <a:endParaRPr lang="en-US" sz="1800" b="1" dirty="0" smtClean="0"/>
          </a:p>
          <a:p>
            <a:pPr>
              <a:buFont typeface="Wingdings" pitchFamily="2" charset="2"/>
              <a:buChar char="ü"/>
            </a:pPr>
            <a:r>
              <a:rPr lang="en-US" sz="1800" dirty="0" smtClean="0"/>
              <a:t>Entry </a:t>
            </a:r>
            <a:r>
              <a:rPr lang="en-US" sz="1800" dirty="0" smtClean="0"/>
              <a:t>porch with columns </a:t>
            </a:r>
          </a:p>
          <a:p>
            <a:pPr>
              <a:buFont typeface="Wingdings" pitchFamily="2" charset="2"/>
              <a:buChar char="ü"/>
            </a:pPr>
            <a:r>
              <a:rPr lang="en-US" sz="1800" dirty="0" smtClean="0"/>
              <a:t>Decorative </a:t>
            </a:r>
            <a:r>
              <a:rPr lang="en-US" sz="1800" dirty="0" smtClean="0">
                <a:hlinkClick r:id="rId6"/>
              </a:rPr>
              <a:t>pilasters</a:t>
            </a:r>
            <a:r>
              <a:rPr lang="en-US" sz="1800" dirty="0" smtClean="0"/>
              <a:t> </a:t>
            </a:r>
          </a:p>
          <a:p>
            <a:pPr>
              <a:buFont typeface="Wingdings" pitchFamily="2" charset="2"/>
              <a:buChar char="ü"/>
            </a:pPr>
            <a:r>
              <a:rPr lang="en-US" sz="1800" dirty="0" smtClean="0"/>
              <a:t>Narrow windows around front door </a:t>
            </a:r>
          </a:p>
          <a:p>
            <a:pPr>
              <a:buFont typeface="Arial" pitchFamily="34" charset="0"/>
              <a:buChar char="•"/>
            </a:pPr>
            <a:endParaRPr lang="en-US" sz="1800" dirty="0"/>
          </a:p>
        </p:txBody>
      </p:sp>
      <p:pic>
        <p:nvPicPr>
          <p:cNvPr id="21506" name="Picture 2" descr="Stately, pillared Greek Revival homes reflect a passion for antiquity.">
            <a:hlinkClick r:id="rId7" tooltip="View Full-Size"/>
          </p:cNvPr>
          <p:cNvPicPr>
            <a:picLocks noGrp="1" noChangeAspect="1" noChangeArrowheads="1"/>
          </p:cNvPicPr>
          <p:nvPr>
            <p:ph sz="quarter" idx="4294967295"/>
          </p:nvPr>
        </p:nvPicPr>
        <p:blipFill>
          <a:blip r:embed="rId8" cstate="print"/>
          <a:srcRect/>
          <a:stretch>
            <a:fillRect/>
          </a:stretch>
        </p:blipFill>
        <p:spPr bwMode="auto">
          <a:xfrm>
            <a:off x="4800600" y="1066800"/>
            <a:ext cx="3833813" cy="2874963"/>
          </a:xfrm>
          <a:prstGeom prst="rect">
            <a:avLst/>
          </a:prstGeom>
          <a:noFill/>
        </p:spPr>
      </p:pic>
      <p:sp>
        <p:nvSpPr>
          <p:cNvPr id="8" name="TextBox 7"/>
          <p:cNvSpPr txBox="1"/>
          <p:nvPr/>
        </p:nvSpPr>
        <p:spPr>
          <a:xfrm>
            <a:off x="4724400" y="3995678"/>
            <a:ext cx="4419600" cy="2862322"/>
          </a:xfrm>
          <a:prstGeom prst="rect">
            <a:avLst/>
          </a:prstGeom>
          <a:noFill/>
        </p:spPr>
        <p:txBody>
          <a:bodyPr wrap="square" rtlCol="0">
            <a:spAutoFit/>
          </a:bodyPr>
          <a:lstStyle/>
          <a:p>
            <a:r>
              <a:rPr lang="en-US" dirty="0" smtClean="0"/>
              <a:t>Democratic ideals are reflected in the classical details of Greek Revival homes. In the mid-19th century, many prosperous Americans believed that ancient Greece represented the spirit of democracy. </a:t>
            </a:r>
            <a:endParaRPr lang="en-US" dirty="0"/>
          </a:p>
          <a:p>
            <a:r>
              <a:rPr lang="en-US" dirty="0" smtClean="0"/>
              <a:t>With its classic clapboard exterior and bold, simple lines, Greek Revival architecture became the most predominant housing style in the United States. </a:t>
            </a:r>
          </a:p>
          <a:p>
            <a:r>
              <a:rPr lang="en-US" dirty="0" smtClean="0"/>
              <a:t>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cap="none" dirty="0" smtClean="0">
                <a:latin typeface="Adobe Caslon Pro Bold" pitchFamily="18" charset="0"/>
              </a:rPr>
              <a:t>Antebellum</a:t>
            </a:r>
            <a:endParaRPr lang="en-US" i="1" cap="none" dirty="0">
              <a:latin typeface="Adobe Caslon Pro Bold" pitchFamily="18" charset="0"/>
            </a:endParaRPr>
          </a:p>
        </p:txBody>
      </p:sp>
      <p:sp>
        <p:nvSpPr>
          <p:cNvPr id="4" name="Content Placeholder 3"/>
          <p:cNvSpPr>
            <a:spLocks noGrp="1"/>
          </p:cNvSpPr>
          <p:nvPr>
            <p:ph sz="half" idx="2"/>
          </p:nvPr>
        </p:nvSpPr>
        <p:spPr>
          <a:xfrm>
            <a:off x="4800600" y="1600200"/>
            <a:ext cx="4191000" cy="4724400"/>
          </a:xfrm>
        </p:spPr>
        <p:txBody>
          <a:bodyPr>
            <a:normAutofit fontScale="92500" lnSpcReduction="20000"/>
          </a:bodyPr>
          <a:lstStyle/>
          <a:p>
            <a:pPr>
              <a:buNone/>
            </a:pPr>
            <a:r>
              <a:rPr lang="en-US" b="1" dirty="0" smtClean="0"/>
              <a:t>Antebellum houses have many of these features:</a:t>
            </a:r>
            <a:r>
              <a:rPr lang="en-US" dirty="0" smtClean="0"/>
              <a:t> </a:t>
            </a:r>
          </a:p>
          <a:p>
            <a:pPr>
              <a:buFont typeface="Wingdings" pitchFamily="2" charset="2"/>
              <a:buChar char="ü"/>
            </a:pPr>
            <a:r>
              <a:rPr lang="en-US" dirty="0" smtClean="0">
                <a:hlinkClick r:id="rId3" action="ppaction://hlinkfile"/>
              </a:rPr>
              <a:t>Hipped</a:t>
            </a:r>
            <a:r>
              <a:rPr lang="en-US" dirty="0" smtClean="0"/>
              <a:t> or </a:t>
            </a:r>
            <a:r>
              <a:rPr lang="en-US" dirty="0" smtClean="0">
                <a:hlinkClick r:id="rId4" action="ppaction://hlinkfile"/>
              </a:rPr>
              <a:t>gabled</a:t>
            </a:r>
            <a:r>
              <a:rPr lang="en-US" dirty="0" smtClean="0"/>
              <a:t> roof </a:t>
            </a:r>
          </a:p>
          <a:p>
            <a:pPr>
              <a:buFont typeface="Wingdings" pitchFamily="2" charset="2"/>
              <a:buChar char="ü"/>
            </a:pPr>
            <a:r>
              <a:rPr lang="en-US" dirty="0" smtClean="0"/>
              <a:t>Symmetrical façade </a:t>
            </a:r>
          </a:p>
          <a:p>
            <a:pPr>
              <a:buFont typeface="Wingdings" pitchFamily="2" charset="2"/>
              <a:buChar char="ü"/>
            </a:pPr>
            <a:r>
              <a:rPr lang="en-US" dirty="0" smtClean="0"/>
              <a:t>Evenly-spaced windows </a:t>
            </a:r>
          </a:p>
          <a:p>
            <a:pPr>
              <a:buFont typeface="Wingdings" pitchFamily="2" charset="2"/>
              <a:buChar char="ü"/>
            </a:pPr>
            <a:r>
              <a:rPr lang="en-US" dirty="0" smtClean="0"/>
              <a:t>Greek pillars and </a:t>
            </a:r>
            <a:r>
              <a:rPr lang="en-US" dirty="0" smtClean="0">
                <a:hlinkClick r:id="rId5" action="ppaction://hlinkfile"/>
              </a:rPr>
              <a:t>columns</a:t>
            </a:r>
            <a:r>
              <a:rPr lang="en-US" dirty="0" smtClean="0"/>
              <a:t> </a:t>
            </a:r>
          </a:p>
          <a:p>
            <a:pPr>
              <a:buFont typeface="Wingdings" pitchFamily="2" charset="2"/>
              <a:buChar char="ü"/>
            </a:pPr>
            <a:r>
              <a:rPr lang="en-US" dirty="0" smtClean="0"/>
              <a:t>Elaborate </a:t>
            </a:r>
            <a:r>
              <a:rPr lang="en-US" dirty="0" smtClean="0">
                <a:hlinkClick r:id="rId6" action="ppaction://hlinkfile"/>
              </a:rPr>
              <a:t>friezes</a:t>
            </a:r>
            <a:r>
              <a:rPr lang="en-US" dirty="0" smtClean="0"/>
              <a:t> </a:t>
            </a:r>
          </a:p>
          <a:p>
            <a:pPr>
              <a:buFont typeface="Wingdings" pitchFamily="2" charset="2"/>
              <a:buChar char="ü"/>
            </a:pPr>
            <a:r>
              <a:rPr lang="en-US" dirty="0" smtClean="0"/>
              <a:t>Balconies </a:t>
            </a:r>
          </a:p>
          <a:p>
            <a:pPr>
              <a:buFont typeface="Wingdings" pitchFamily="2" charset="2"/>
              <a:buChar char="ü"/>
            </a:pPr>
            <a:r>
              <a:rPr lang="en-US" dirty="0" smtClean="0"/>
              <a:t>Covered porch </a:t>
            </a:r>
          </a:p>
          <a:p>
            <a:pPr>
              <a:buFont typeface="Wingdings" pitchFamily="2" charset="2"/>
              <a:buChar char="ü"/>
            </a:pPr>
            <a:r>
              <a:rPr lang="en-US" dirty="0" smtClean="0"/>
              <a:t>Central entryway </a:t>
            </a:r>
          </a:p>
          <a:p>
            <a:pPr>
              <a:buFont typeface="Wingdings" pitchFamily="2" charset="2"/>
              <a:buChar char="ü"/>
            </a:pPr>
            <a:r>
              <a:rPr lang="en-US" dirty="0" smtClean="0"/>
              <a:t>Grand staircase </a:t>
            </a:r>
          </a:p>
          <a:p>
            <a:pPr>
              <a:buFont typeface="Wingdings" pitchFamily="2" charset="2"/>
              <a:buChar char="ü"/>
            </a:pPr>
            <a:r>
              <a:rPr lang="en-US" dirty="0" smtClean="0"/>
              <a:t>Formal ballroom </a:t>
            </a:r>
          </a:p>
          <a:p>
            <a:endParaRPr lang="en-US" dirty="0"/>
          </a:p>
        </p:txBody>
      </p:sp>
      <p:pic>
        <p:nvPicPr>
          <p:cNvPr id="44034" name="Picture 2" descr="http://media-2.web.britannica.com/eb-media/19/102019-004-096998D9.jpg"/>
          <p:cNvPicPr>
            <a:picLocks noGrp="1" noChangeAspect="1" noChangeArrowheads="1"/>
          </p:cNvPicPr>
          <p:nvPr>
            <p:ph sz="half" idx="1"/>
          </p:nvPr>
        </p:nvPicPr>
        <p:blipFill>
          <a:blip r:embed="rId7" cstate="print"/>
          <a:srcRect/>
          <a:stretch>
            <a:fillRect/>
          </a:stretch>
        </p:blipFill>
        <p:spPr bwMode="auto">
          <a:xfrm>
            <a:off x="304800" y="1165860"/>
            <a:ext cx="4191000" cy="2720340"/>
          </a:xfrm>
          <a:prstGeom prst="rect">
            <a:avLst/>
          </a:prstGeom>
          <a:noFill/>
        </p:spPr>
      </p:pic>
      <p:sp>
        <p:nvSpPr>
          <p:cNvPr id="6" name="TextBox 5"/>
          <p:cNvSpPr txBox="1"/>
          <p:nvPr/>
        </p:nvSpPr>
        <p:spPr>
          <a:xfrm>
            <a:off x="304800" y="3886200"/>
            <a:ext cx="4495800" cy="2970044"/>
          </a:xfrm>
          <a:prstGeom prst="rect">
            <a:avLst/>
          </a:prstGeom>
          <a:noFill/>
        </p:spPr>
        <p:txBody>
          <a:bodyPr wrap="square" rtlCol="0">
            <a:spAutoFit/>
          </a:bodyPr>
          <a:lstStyle/>
          <a:p>
            <a:r>
              <a:rPr lang="en-US" sz="1700" dirty="0" smtClean="0"/>
              <a:t>Antebellum means "before war" in Latin. The term Antebellum architecture refers to elegant plantation homes built in the American South in the 30 years or so preceding the Civil War. </a:t>
            </a:r>
          </a:p>
          <a:p>
            <a:r>
              <a:rPr lang="en-US" sz="1700" dirty="0" smtClean="0"/>
              <a:t>Antebellum is not a particular house style. Rather, it is a time and place in history. The features we associate with Antebellum architecture were introduced to the American South by Anglo-Americans who moved into the area after the Louisiana Purchase in 1803. </a:t>
            </a:r>
          </a:p>
          <a:p>
            <a:endParaRPr lang="en-US" sz="1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4800"/>
            <a:ext cx="8686800" cy="841248"/>
          </a:xfrm>
        </p:spPr>
        <p:txBody>
          <a:bodyPr>
            <a:normAutofit fontScale="90000"/>
          </a:bodyPr>
          <a:lstStyle/>
          <a:p>
            <a:pPr algn="ctr"/>
            <a:r>
              <a:rPr lang="en-US" cap="none" dirty="0" smtClean="0">
                <a:latin typeface="Adobe Caslon Pro Bold" pitchFamily="18" charset="0"/>
              </a:rPr>
              <a:t>Victorian:</a:t>
            </a:r>
            <a:br>
              <a:rPr lang="en-US" cap="none" dirty="0" smtClean="0">
                <a:latin typeface="Adobe Caslon Pro Bold" pitchFamily="18" charset="0"/>
              </a:rPr>
            </a:br>
            <a:r>
              <a:rPr lang="en-US" cap="none" dirty="0" smtClean="0">
                <a:latin typeface="Adobe Caslon Pro Bold" pitchFamily="18" charset="0"/>
              </a:rPr>
              <a:t>Carpenter Gothic Revivals</a:t>
            </a:r>
            <a:endParaRPr lang="en-US" cap="none" dirty="0">
              <a:latin typeface="Adobe Caslon Pro Bold" pitchFamily="18" charset="0"/>
            </a:endParaRPr>
          </a:p>
        </p:txBody>
      </p:sp>
      <p:sp>
        <p:nvSpPr>
          <p:cNvPr id="3" name="Content Placeholder 2"/>
          <p:cNvSpPr>
            <a:spLocks noGrp="1"/>
          </p:cNvSpPr>
          <p:nvPr>
            <p:ph sz="half" idx="1"/>
          </p:nvPr>
        </p:nvSpPr>
        <p:spPr>
          <a:xfrm>
            <a:off x="304800" y="1219200"/>
            <a:ext cx="4191000" cy="5105400"/>
          </a:xfrm>
        </p:spPr>
        <p:txBody>
          <a:bodyPr>
            <a:normAutofit fontScale="62500" lnSpcReduction="20000"/>
          </a:bodyPr>
          <a:lstStyle/>
          <a:p>
            <a:pPr>
              <a:buNone/>
            </a:pPr>
            <a:r>
              <a:rPr lang="en-US" dirty="0" smtClean="0"/>
              <a:t>The earliest Gothic Revival homes were constructed of stone and brick. The Gothic Revival style imitated the great cathedrals and castles of Europe. However, few people could afford to build grand masonry homes in the Gothic Revival style. In the United States, the ready availability of lumber and factory-made architectural trim lead to a distinctly American version of Gothic Revival. Wood-framed Gothic Revival homes became America's dominant style in the mid-1800s</a:t>
            </a:r>
            <a:r>
              <a:rPr lang="en-US" dirty="0" smtClean="0"/>
              <a:t>.</a:t>
            </a:r>
          </a:p>
          <a:p>
            <a:pPr>
              <a:buNone/>
            </a:pPr>
            <a:r>
              <a:rPr lang="en-US" dirty="0" smtClean="0"/>
              <a:t>New machines invented during the Victorian era made it easy and affordable to add scrolled ornaments, </a:t>
            </a:r>
            <a:r>
              <a:rPr lang="en-US" dirty="0" smtClean="0"/>
              <a:t>"</a:t>
            </a:r>
            <a:r>
              <a:rPr lang="en-US" dirty="0" smtClean="0"/>
              <a:t>gingerbread" trim, and other decorative details. Heavily decorated wood-frame cottages in the Gothic Revival style are often called </a:t>
            </a:r>
            <a:r>
              <a:rPr lang="en-US" dirty="0" smtClean="0">
                <a:hlinkClick r:id="rId3"/>
              </a:rPr>
              <a:t>Carpenter Gothic</a:t>
            </a:r>
            <a:r>
              <a:rPr lang="en-US" dirty="0" smtClean="0"/>
              <a:t>.</a:t>
            </a:r>
            <a:endParaRPr lang="en-US" dirty="0"/>
          </a:p>
        </p:txBody>
      </p:sp>
      <p:pic>
        <p:nvPicPr>
          <p:cNvPr id="41986" name="Picture 2" descr="Medieval cathedrals inspired these whimsical wood-framed houses.">
            <a:hlinkClick r:id="rId4" tooltip="View Full-Size"/>
          </p:cNvPr>
          <p:cNvPicPr>
            <a:picLocks noGrp="1" noChangeAspect="1" noChangeArrowheads="1"/>
          </p:cNvPicPr>
          <p:nvPr>
            <p:ph sz="half" idx="2"/>
          </p:nvPr>
        </p:nvPicPr>
        <p:blipFill>
          <a:blip r:embed="rId5" cstate="print"/>
          <a:srcRect/>
          <a:stretch>
            <a:fillRect/>
          </a:stretch>
        </p:blipFill>
        <p:spPr bwMode="auto">
          <a:xfrm>
            <a:off x="4648200" y="1166774"/>
            <a:ext cx="4343400" cy="3405226"/>
          </a:xfrm>
          <a:prstGeom prst="rect">
            <a:avLst/>
          </a:prstGeom>
          <a:noFill/>
        </p:spPr>
      </p:pic>
      <p:sp>
        <p:nvSpPr>
          <p:cNvPr id="6" name="TextBox 5"/>
          <p:cNvSpPr txBox="1"/>
          <p:nvPr/>
        </p:nvSpPr>
        <p:spPr>
          <a:xfrm>
            <a:off x="4648200" y="4648200"/>
            <a:ext cx="4343400" cy="2308324"/>
          </a:xfrm>
          <a:prstGeom prst="rect">
            <a:avLst/>
          </a:prstGeom>
          <a:noFill/>
        </p:spPr>
        <p:txBody>
          <a:bodyPr wrap="square" rtlCol="0">
            <a:spAutoFit/>
          </a:bodyPr>
          <a:lstStyle/>
          <a:p>
            <a:r>
              <a:rPr lang="en-US" b="1" dirty="0" smtClean="0"/>
              <a:t>Wooden homes in the Gothic Revival style have many of these features:</a:t>
            </a:r>
          </a:p>
          <a:p>
            <a:pPr>
              <a:buFont typeface="Wingdings" pitchFamily="2" charset="2"/>
              <a:buChar char="ü"/>
            </a:pPr>
            <a:r>
              <a:rPr lang="en-US" dirty="0" smtClean="0"/>
              <a:t>Steeply pitched roof </a:t>
            </a:r>
          </a:p>
          <a:p>
            <a:pPr>
              <a:buFont typeface="Wingdings" pitchFamily="2" charset="2"/>
              <a:buChar char="ü"/>
            </a:pPr>
            <a:r>
              <a:rPr lang="en-US" dirty="0" smtClean="0"/>
              <a:t>Steep </a:t>
            </a:r>
            <a:r>
              <a:rPr lang="en-US" dirty="0" smtClean="0">
                <a:hlinkClick r:id="rId6"/>
              </a:rPr>
              <a:t>cross gables</a:t>
            </a:r>
            <a:r>
              <a:rPr lang="en-US" dirty="0" smtClean="0"/>
              <a:t> </a:t>
            </a:r>
          </a:p>
          <a:p>
            <a:pPr>
              <a:buFont typeface="Wingdings" pitchFamily="2" charset="2"/>
              <a:buChar char="ü"/>
            </a:pPr>
            <a:r>
              <a:rPr lang="en-US" dirty="0" smtClean="0"/>
              <a:t>Windows with pointed arches </a:t>
            </a:r>
          </a:p>
          <a:p>
            <a:pPr>
              <a:buFont typeface="Wingdings" pitchFamily="2" charset="2"/>
              <a:buChar char="ü"/>
            </a:pPr>
            <a:r>
              <a:rPr lang="en-US" dirty="0" smtClean="0"/>
              <a:t>Vertical board and batten siding </a:t>
            </a:r>
          </a:p>
          <a:p>
            <a:pPr>
              <a:buFont typeface="Wingdings" pitchFamily="2" charset="2"/>
              <a:buChar char="ü"/>
            </a:pPr>
            <a:r>
              <a:rPr lang="en-US" dirty="0" smtClean="0"/>
              <a:t>One-story porch </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cap="none" dirty="0" smtClean="0">
                <a:latin typeface="Adobe Caslon Pro Bold" pitchFamily="18" charset="0"/>
              </a:rPr>
              <a:t>Italianate or Tuscan</a:t>
            </a:r>
            <a:endParaRPr lang="en-US" i="1" cap="none" dirty="0">
              <a:latin typeface="Adobe Caslon Pro Bold" pitchFamily="18" charset="0"/>
            </a:endParaRPr>
          </a:p>
        </p:txBody>
      </p:sp>
      <p:sp>
        <p:nvSpPr>
          <p:cNvPr id="4" name="Content Placeholder 3"/>
          <p:cNvSpPr>
            <a:spLocks noGrp="1"/>
          </p:cNvSpPr>
          <p:nvPr>
            <p:ph sz="half" idx="2"/>
          </p:nvPr>
        </p:nvSpPr>
        <p:spPr>
          <a:xfrm>
            <a:off x="5257800" y="1219200"/>
            <a:ext cx="3733800" cy="4724400"/>
          </a:xfrm>
        </p:spPr>
        <p:txBody>
          <a:bodyPr>
            <a:normAutofit fontScale="62500" lnSpcReduction="20000"/>
          </a:bodyPr>
          <a:lstStyle/>
          <a:p>
            <a:pPr>
              <a:buNone/>
            </a:pPr>
            <a:r>
              <a:rPr lang="en-US" b="1" dirty="0" smtClean="0"/>
              <a:t>Italianate houses have many of these features:</a:t>
            </a:r>
            <a:r>
              <a:rPr lang="en-US" dirty="0" smtClean="0"/>
              <a:t> Low-pitched or flat roof </a:t>
            </a:r>
          </a:p>
          <a:p>
            <a:pPr>
              <a:buFont typeface="Wingdings" pitchFamily="2" charset="2"/>
              <a:buChar char="ü"/>
            </a:pPr>
            <a:r>
              <a:rPr lang="en-US" dirty="0" smtClean="0"/>
              <a:t>Balanced, symmetrical rectangular shape </a:t>
            </a:r>
          </a:p>
          <a:p>
            <a:pPr>
              <a:buFont typeface="Wingdings" pitchFamily="2" charset="2"/>
              <a:buChar char="ü"/>
            </a:pPr>
            <a:r>
              <a:rPr lang="en-US" dirty="0" smtClean="0"/>
              <a:t>Tall appearance, with 2, 3, or 4 stories </a:t>
            </a:r>
          </a:p>
          <a:p>
            <a:pPr>
              <a:buFont typeface="Wingdings" pitchFamily="2" charset="2"/>
              <a:buChar char="ü"/>
            </a:pPr>
            <a:r>
              <a:rPr lang="en-US" dirty="0" smtClean="0"/>
              <a:t>Wide, overhanging </a:t>
            </a:r>
            <a:r>
              <a:rPr lang="en-US" dirty="0" smtClean="0">
                <a:hlinkClick r:id="rId3"/>
              </a:rPr>
              <a:t>eaves</a:t>
            </a:r>
            <a:r>
              <a:rPr lang="en-US" dirty="0" smtClean="0"/>
              <a:t> with brackets and </a:t>
            </a:r>
            <a:r>
              <a:rPr lang="en-US" dirty="0" smtClean="0">
                <a:hlinkClick r:id="rId4"/>
              </a:rPr>
              <a:t>cornices</a:t>
            </a:r>
            <a:r>
              <a:rPr lang="en-US" dirty="0" smtClean="0"/>
              <a:t> </a:t>
            </a:r>
          </a:p>
          <a:p>
            <a:pPr>
              <a:buFont typeface="Wingdings" pitchFamily="2" charset="2"/>
              <a:buChar char="ü"/>
            </a:pPr>
            <a:r>
              <a:rPr lang="en-US" dirty="0" smtClean="0"/>
              <a:t>Square </a:t>
            </a:r>
            <a:r>
              <a:rPr lang="en-US" dirty="0" smtClean="0">
                <a:hlinkClick r:id="rId5"/>
              </a:rPr>
              <a:t>cupola</a:t>
            </a:r>
            <a:r>
              <a:rPr lang="en-US" dirty="0" smtClean="0"/>
              <a:t> </a:t>
            </a:r>
          </a:p>
          <a:p>
            <a:pPr>
              <a:buFont typeface="Wingdings" pitchFamily="2" charset="2"/>
              <a:buChar char="ü"/>
            </a:pPr>
            <a:r>
              <a:rPr lang="en-US" dirty="0" smtClean="0"/>
              <a:t>Porch topped with </a:t>
            </a:r>
            <a:r>
              <a:rPr lang="en-US" dirty="0" err="1" smtClean="0">
                <a:hlinkClick r:id="rId6"/>
              </a:rPr>
              <a:t>balustraded</a:t>
            </a:r>
            <a:r>
              <a:rPr lang="en-US" dirty="0" smtClean="0"/>
              <a:t> balconies </a:t>
            </a:r>
          </a:p>
          <a:p>
            <a:pPr>
              <a:buFont typeface="Wingdings" pitchFamily="2" charset="2"/>
              <a:buChar char="ü"/>
            </a:pPr>
            <a:r>
              <a:rPr lang="en-US" dirty="0" smtClean="0"/>
              <a:t>Tall, narrow, double-paned windows with hood moldings </a:t>
            </a:r>
          </a:p>
          <a:p>
            <a:pPr>
              <a:buFont typeface="Wingdings" pitchFamily="2" charset="2"/>
              <a:buChar char="ü"/>
            </a:pPr>
            <a:r>
              <a:rPr lang="en-US" dirty="0" smtClean="0"/>
              <a:t>Side bay window </a:t>
            </a:r>
          </a:p>
          <a:p>
            <a:pPr>
              <a:buFont typeface="Wingdings" pitchFamily="2" charset="2"/>
              <a:buChar char="ü"/>
            </a:pPr>
            <a:r>
              <a:rPr lang="en-US" dirty="0" smtClean="0"/>
              <a:t>Heavily molded double doors </a:t>
            </a:r>
          </a:p>
          <a:p>
            <a:pPr>
              <a:buFont typeface="Wingdings" pitchFamily="2" charset="2"/>
              <a:buChar char="ü"/>
            </a:pPr>
            <a:r>
              <a:rPr lang="en-US" dirty="0" smtClean="0"/>
              <a:t>Roman or segmented arches above windows and doors </a:t>
            </a:r>
          </a:p>
          <a:p>
            <a:endParaRPr lang="en-US" dirty="0"/>
          </a:p>
        </p:txBody>
      </p:sp>
      <p:pic>
        <p:nvPicPr>
          <p:cNvPr id="48130" name="Picture 2" descr="Old World ideals were transplated to the United States in the Italianate style.">
            <a:hlinkClick r:id="rId7" tooltip="View Full-Size"/>
          </p:cNvPr>
          <p:cNvPicPr>
            <a:picLocks noGrp="1" noChangeAspect="1" noChangeArrowheads="1"/>
          </p:cNvPicPr>
          <p:nvPr>
            <p:ph sz="half" idx="1"/>
          </p:nvPr>
        </p:nvPicPr>
        <p:blipFill>
          <a:blip r:embed="rId8" cstate="print"/>
          <a:srcRect/>
          <a:stretch>
            <a:fillRect/>
          </a:stretch>
        </p:blipFill>
        <p:spPr bwMode="auto">
          <a:xfrm>
            <a:off x="762000" y="1219200"/>
            <a:ext cx="4191000" cy="2749296"/>
          </a:xfrm>
          <a:prstGeom prst="rect">
            <a:avLst/>
          </a:prstGeom>
          <a:noFill/>
        </p:spPr>
      </p:pic>
      <p:sp>
        <p:nvSpPr>
          <p:cNvPr id="7" name="TextBox 6"/>
          <p:cNvSpPr txBox="1"/>
          <p:nvPr/>
        </p:nvSpPr>
        <p:spPr>
          <a:xfrm>
            <a:off x="228600" y="4180344"/>
            <a:ext cx="4724400" cy="2677656"/>
          </a:xfrm>
          <a:prstGeom prst="rect">
            <a:avLst/>
          </a:prstGeom>
          <a:noFill/>
        </p:spPr>
        <p:txBody>
          <a:bodyPr wrap="square" rtlCol="0">
            <a:spAutoFit/>
          </a:bodyPr>
          <a:lstStyle/>
          <a:p>
            <a:r>
              <a:rPr lang="en-US" sz="1400" i="1" dirty="0" smtClean="0"/>
              <a:t>By the late 1860s, Italianate was the most popular house style in the United States. Historians say that Italianate became the favored style for two reasons: </a:t>
            </a:r>
          </a:p>
          <a:p>
            <a:endParaRPr lang="en-US" sz="1400" i="1" dirty="0" smtClean="0"/>
          </a:p>
          <a:p>
            <a:pPr>
              <a:buFont typeface="Arial" pitchFamily="34" charset="0"/>
              <a:buChar char="•"/>
            </a:pPr>
            <a:r>
              <a:rPr lang="en-US" sz="1400" i="1" dirty="0" smtClean="0"/>
              <a:t>Italianate homes could be constructed with many different building materials, and the style could be adapted to modest budgets. </a:t>
            </a:r>
          </a:p>
          <a:p>
            <a:pPr>
              <a:buFont typeface="Arial" pitchFamily="34" charset="0"/>
              <a:buChar char="•"/>
            </a:pPr>
            <a:endParaRPr lang="en-US" sz="1400" i="1" dirty="0" smtClean="0"/>
          </a:p>
          <a:p>
            <a:pPr>
              <a:buFont typeface="Arial" pitchFamily="34" charset="0"/>
              <a:buChar char="•"/>
            </a:pPr>
            <a:r>
              <a:rPr lang="en-US" sz="1400" i="1" dirty="0" smtClean="0"/>
              <a:t>New technologies of the Victorian era made it possible to quickly and affordably produce cast-iron and press-metal decorations. </a:t>
            </a:r>
          </a:p>
          <a:p>
            <a:endParaRPr lang="en-US" sz="1400"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686800" cy="841248"/>
          </a:xfrm>
        </p:spPr>
        <p:txBody>
          <a:bodyPr>
            <a:normAutofit fontScale="90000"/>
          </a:bodyPr>
          <a:lstStyle/>
          <a:p>
            <a:pPr algn="ctr"/>
            <a:r>
              <a:rPr lang="en-US" i="1" cap="none" dirty="0" smtClean="0">
                <a:latin typeface="Adobe Caslon Pro Bold" pitchFamily="18" charset="0"/>
              </a:rPr>
              <a:t>Victorian:</a:t>
            </a:r>
            <a:br>
              <a:rPr lang="en-US" i="1" cap="none" dirty="0" smtClean="0">
                <a:latin typeface="Adobe Caslon Pro Bold" pitchFamily="18" charset="0"/>
              </a:rPr>
            </a:br>
            <a:r>
              <a:rPr lang="en-US" i="1" cap="none" dirty="0" smtClean="0">
                <a:latin typeface="Adobe Caslon Pro Bold" pitchFamily="18" charset="0"/>
              </a:rPr>
              <a:t>Queen Anne Style</a:t>
            </a:r>
            <a:endParaRPr lang="en-US" i="1" cap="none" dirty="0">
              <a:latin typeface="Adobe Caslon Pro Bold" pitchFamily="18" charset="0"/>
            </a:endParaRPr>
          </a:p>
        </p:txBody>
      </p:sp>
      <p:sp>
        <p:nvSpPr>
          <p:cNvPr id="3" name="Content Placeholder 2"/>
          <p:cNvSpPr>
            <a:spLocks noGrp="1"/>
          </p:cNvSpPr>
          <p:nvPr>
            <p:ph sz="half" idx="1"/>
          </p:nvPr>
        </p:nvSpPr>
        <p:spPr>
          <a:xfrm>
            <a:off x="228600" y="1447800"/>
            <a:ext cx="4191000" cy="4724400"/>
          </a:xfrm>
        </p:spPr>
        <p:txBody>
          <a:bodyPr>
            <a:normAutofit fontScale="70000" lnSpcReduction="20000"/>
          </a:bodyPr>
          <a:lstStyle/>
          <a:p>
            <a:pPr>
              <a:buNone/>
            </a:pPr>
            <a:r>
              <a:rPr lang="en-US" b="1" dirty="0" smtClean="0"/>
              <a:t>Queen Anne houses have many of these features:</a:t>
            </a:r>
          </a:p>
          <a:p>
            <a:pPr>
              <a:buFont typeface="Wingdings" pitchFamily="2" charset="2"/>
              <a:buChar char="ü"/>
            </a:pPr>
            <a:r>
              <a:rPr lang="en-US" dirty="0" smtClean="0"/>
              <a:t>Steep roof </a:t>
            </a:r>
          </a:p>
          <a:p>
            <a:pPr>
              <a:buFont typeface="Wingdings" pitchFamily="2" charset="2"/>
              <a:buChar char="ü"/>
            </a:pPr>
            <a:r>
              <a:rPr lang="en-US" dirty="0" smtClean="0"/>
              <a:t>Complicated, asymmetrical shape </a:t>
            </a:r>
          </a:p>
          <a:p>
            <a:pPr>
              <a:buFont typeface="Wingdings" pitchFamily="2" charset="2"/>
              <a:buChar char="ü"/>
            </a:pPr>
            <a:r>
              <a:rPr lang="en-US" dirty="0" smtClean="0"/>
              <a:t>Front-facing gable </a:t>
            </a:r>
          </a:p>
          <a:p>
            <a:pPr>
              <a:buFont typeface="Wingdings" pitchFamily="2" charset="2"/>
              <a:buChar char="ü"/>
            </a:pPr>
            <a:r>
              <a:rPr lang="en-US" dirty="0" smtClean="0"/>
              <a:t>One-story porch that extends across one or two sides of the house </a:t>
            </a:r>
          </a:p>
          <a:p>
            <a:pPr>
              <a:buFont typeface="Wingdings" pitchFamily="2" charset="2"/>
              <a:buChar char="ü"/>
            </a:pPr>
            <a:r>
              <a:rPr lang="en-US" dirty="0" smtClean="0"/>
              <a:t>Round or square towers </a:t>
            </a:r>
          </a:p>
          <a:p>
            <a:pPr>
              <a:buFont typeface="Wingdings" pitchFamily="2" charset="2"/>
              <a:buChar char="ü"/>
            </a:pPr>
            <a:r>
              <a:rPr lang="en-US" dirty="0" smtClean="0"/>
              <a:t>Wall surfaces textured with decorative shingles, patterned masonry, or half-timbering </a:t>
            </a:r>
          </a:p>
          <a:p>
            <a:pPr>
              <a:buFont typeface="Wingdings" pitchFamily="2" charset="2"/>
              <a:buChar char="ü"/>
            </a:pPr>
            <a:r>
              <a:rPr lang="en-US" dirty="0" smtClean="0"/>
              <a:t>Ornamental spindles and brackets </a:t>
            </a:r>
          </a:p>
          <a:p>
            <a:pPr>
              <a:buFont typeface="Wingdings" pitchFamily="2" charset="2"/>
              <a:buChar char="ü"/>
            </a:pPr>
            <a:r>
              <a:rPr lang="en-US" dirty="0" smtClean="0"/>
              <a:t>Bay windows </a:t>
            </a:r>
          </a:p>
          <a:p>
            <a:endParaRPr lang="en-US" dirty="0"/>
          </a:p>
        </p:txBody>
      </p:sp>
      <p:pic>
        <p:nvPicPr>
          <p:cNvPr id="50178" name="Picture 2" descr="Victorian Queen Anne Homes often have towers, turrets, and wrap-around porches.">
            <a:hlinkClick r:id="rId3" tooltip="View Full-Size"/>
          </p:cNvPr>
          <p:cNvPicPr>
            <a:picLocks noGrp="1" noChangeAspect="1" noChangeArrowheads="1"/>
          </p:cNvPicPr>
          <p:nvPr>
            <p:ph sz="half" idx="2"/>
          </p:nvPr>
        </p:nvPicPr>
        <p:blipFill>
          <a:blip r:embed="rId4" cstate="print"/>
          <a:srcRect/>
          <a:stretch>
            <a:fillRect/>
          </a:stretch>
        </p:blipFill>
        <p:spPr bwMode="auto">
          <a:xfrm>
            <a:off x="4648200" y="1143000"/>
            <a:ext cx="4343400" cy="3066440"/>
          </a:xfrm>
          <a:prstGeom prst="rect">
            <a:avLst/>
          </a:prstGeom>
          <a:noFill/>
        </p:spPr>
      </p:pic>
      <p:sp>
        <p:nvSpPr>
          <p:cNvPr id="6" name="TextBox 5"/>
          <p:cNvSpPr txBox="1"/>
          <p:nvPr/>
        </p:nvSpPr>
        <p:spPr>
          <a:xfrm>
            <a:off x="4572000" y="4343400"/>
            <a:ext cx="4495800" cy="2308324"/>
          </a:xfrm>
          <a:prstGeom prst="rect">
            <a:avLst/>
          </a:prstGeom>
          <a:noFill/>
        </p:spPr>
        <p:txBody>
          <a:bodyPr wrap="square" rtlCol="0">
            <a:spAutoFit/>
          </a:bodyPr>
          <a:lstStyle/>
          <a:p>
            <a:r>
              <a:rPr lang="en-US" i="1" dirty="0" smtClean="0"/>
              <a:t>Queen Anne became an architectural fashion in the 1880s and 1890s, when the industrial revolution brought new technologies. Builders began to use mass-produced pre-cut architectural trim to create fanciful and sometimes flamboyant houses. Not all Queen Anne houses are lavishly decorated, however. </a:t>
            </a:r>
            <a:endParaRPr lang="en-US" i="1"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146</TotalTime>
  <Words>2902</Words>
  <Application>Microsoft Office PowerPoint</Application>
  <PresentationFormat>On-screen Show (4:3)</PresentationFormat>
  <Paragraphs>353</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Trek</vt:lpstr>
      <vt:lpstr>Architectural Design</vt:lpstr>
      <vt:lpstr>Slide 2</vt:lpstr>
      <vt:lpstr>Slide 3</vt:lpstr>
      <vt:lpstr>Slide 4</vt:lpstr>
      <vt:lpstr>Slide 5</vt:lpstr>
      <vt:lpstr>Antebellum</vt:lpstr>
      <vt:lpstr>Victorian: Carpenter Gothic Revivals</vt:lpstr>
      <vt:lpstr>Italianate or Tuscan</vt:lpstr>
      <vt:lpstr>Victorian: Queen Anne Style</vt:lpstr>
      <vt:lpstr>Victorian Gothic Revival</vt:lpstr>
      <vt:lpstr>Terms:</vt:lpstr>
      <vt:lpstr>Prairie Style 1893 - 1920</vt:lpstr>
      <vt:lpstr>Organic Style of Architecture</vt:lpstr>
      <vt:lpstr>Craftsman 1905- 1930</vt:lpstr>
      <vt:lpstr>Bungalow Style</vt:lpstr>
      <vt:lpstr>Monolithic Domes a.k.a. “EcoShells”</vt:lpstr>
      <vt:lpstr>Art Moderne 1930 - 1945</vt:lpstr>
      <vt:lpstr>Ranch Style 1945 - 1980</vt:lpstr>
      <vt:lpstr>Geodesic Homes 1954 - Present</vt:lpstr>
      <vt:lpstr>A Frame 1957 - Present</vt:lpstr>
      <vt:lpstr>Neo-Eclectic</vt:lpstr>
      <vt:lpstr>Contemporary</vt:lpstr>
      <vt:lpstr>Neo-Mediterranean </vt:lpstr>
      <vt:lpstr>Spanish Colonial</vt:lpstr>
      <vt:lpstr>Spanish Eclectic</vt:lpstr>
      <vt:lpstr>Santa Fe Style</vt:lpstr>
      <vt:lpstr>Mission Styles</vt:lpstr>
      <vt:lpstr>Key Terms: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Architectural Design</dc:title>
  <dc:creator>Kate Liese</dc:creator>
  <cp:lastModifiedBy>Kate Liese</cp:lastModifiedBy>
  <cp:revision>22</cp:revision>
  <dcterms:created xsi:type="dcterms:W3CDTF">2010-01-02T18:05:33Z</dcterms:created>
  <dcterms:modified xsi:type="dcterms:W3CDTF">2010-01-02T20:32:16Z</dcterms:modified>
</cp:coreProperties>
</file>